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82" r:id="rId4"/>
    <p:sldId id="276" r:id="rId5"/>
    <p:sldId id="289" r:id="rId6"/>
    <p:sldId id="283" r:id="rId7"/>
    <p:sldId id="284" r:id="rId8"/>
    <p:sldId id="292" r:id="rId9"/>
    <p:sldId id="290" r:id="rId10"/>
    <p:sldId id="291" r:id="rId11"/>
    <p:sldId id="285" r:id="rId12"/>
    <p:sldId id="293" r:id="rId13"/>
    <p:sldId id="295" r:id="rId14"/>
    <p:sldId id="300" r:id="rId15"/>
    <p:sldId id="318" r:id="rId16"/>
    <p:sldId id="302" r:id="rId17"/>
    <p:sldId id="294" r:id="rId18"/>
    <p:sldId id="288" r:id="rId19"/>
    <p:sldId id="316" r:id="rId20"/>
    <p:sldId id="281" r:id="rId21"/>
    <p:sldId id="317" r:id="rId22"/>
    <p:sldId id="309" r:id="rId23"/>
    <p:sldId id="315" r:id="rId24"/>
    <p:sldId id="310" r:id="rId25"/>
    <p:sldId id="312" r:id="rId26"/>
    <p:sldId id="313" r:id="rId27"/>
    <p:sldId id="311" r:id="rId28"/>
    <p:sldId id="314" r:id="rId29"/>
    <p:sldId id="305" r:id="rId30"/>
    <p:sldId id="303" r:id="rId31"/>
    <p:sldId id="307" r:id="rId32"/>
  </p:sldIdLst>
  <p:sldSz cx="9144000" cy="6858000" type="screen4x3"/>
  <p:notesSz cx="7099300" cy="10234613"/>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3399"/>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94660"/>
  </p:normalViewPr>
  <p:slideViewPr>
    <p:cSldViewPr>
      <p:cViewPr>
        <p:scale>
          <a:sx n="75" d="100"/>
          <a:sy n="75" d="100"/>
        </p:scale>
        <p:origin x="-1140" y="-3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DE187076-F71D-49EF-A849-E451DCCBE6F5}" type="datetimeFigureOut">
              <a:rPr lang="ru-RU"/>
              <a:pPr>
                <a:defRPr/>
              </a:pPr>
              <a:t>05.06.2013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A14CEF8-8996-47C8-B9F8-41AA8B95D82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D069E73-351A-466C-959F-DB16BE86DC53}" type="datetimeFigureOut">
              <a:rPr lang="ru-RU"/>
              <a:pPr>
                <a:defRPr/>
              </a:pPr>
              <a:t>05.06.2013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0921958-CAD4-4E60-B641-B7A94C2542F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199B32D-CAEC-420B-B814-804919F5286F}" type="datetimeFigureOut">
              <a:rPr lang="ru-RU"/>
              <a:pPr>
                <a:defRPr/>
              </a:pPr>
              <a:t>05.06.2013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F6F16B8-F280-478E-967D-7D58BBEB899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2A839E2-3EAF-4A5B-B62A-734C454B7CB2}" type="datetimeFigureOut">
              <a:rPr lang="ru-RU"/>
              <a:pPr>
                <a:defRPr/>
              </a:pPr>
              <a:t>05.06.2013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7F2C47E-45CD-4205-AFBC-6829A44759AA}"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39ED2F5-EFB0-491F-B329-245A085970B7}" type="datetimeFigureOut">
              <a:rPr lang="ru-RU"/>
              <a:pPr>
                <a:defRPr/>
              </a:pPr>
              <a:t>05.06.2013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FF7AD12-B96B-4142-B7E1-68959080879B}"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1467F17-B024-4639-B5E5-DD55EEF0818B}" type="datetimeFigureOut">
              <a:rPr lang="ru-RU"/>
              <a:pPr>
                <a:defRPr/>
              </a:pPr>
              <a:t>05.06.2013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CE08147-AABC-4E5C-A556-59C3E0696FDD}"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ADE627E-2322-46CB-A517-8F83DCBC7ED9}" type="datetimeFigureOut">
              <a:rPr lang="ru-RU"/>
              <a:pPr>
                <a:defRPr/>
              </a:pPr>
              <a:t>05.06.2013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9E30912B-A070-46EB-B3B3-1F6AB2874409}"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43707E6-6641-48EA-B32E-481C46D63BDB}" type="datetimeFigureOut">
              <a:rPr lang="ru-RU"/>
              <a:pPr>
                <a:defRPr/>
              </a:pPr>
              <a:t>05.06.2013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5B125063-D36A-4C13-9CD8-2088B00D05B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C7392973-61B3-42A4-A1E2-9BECF329662E}" type="datetimeFigureOut">
              <a:rPr lang="ru-RU"/>
              <a:pPr>
                <a:defRPr/>
              </a:pPr>
              <a:t>05.06.2013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D50DD436-B7B3-4F93-B75E-CD88D6157A73}"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0A76266-2DBA-4136-B648-8C40AE34DD22}" type="datetimeFigureOut">
              <a:rPr lang="ru-RU"/>
              <a:pPr>
                <a:defRPr/>
              </a:pPr>
              <a:t>05.06.2013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12A2403-7BB4-45B2-BE1B-01120D9B0729}"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C5B7E55-4B73-4880-BB36-0C77928946CB}" type="datetimeFigureOut">
              <a:rPr lang="ru-RU"/>
              <a:pPr>
                <a:defRPr/>
              </a:pPr>
              <a:t>05.06.2013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483E860-8321-413F-B83F-53F7D5EAA6C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0C9309CA-DD77-43A8-AFB2-A06990F5AA8E}" type="datetimeFigureOut">
              <a:rPr lang="ru-RU"/>
              <a:pPr>
                <a:defRPr/>
              </a:pPr>
              <a:t>05.06.2013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0CB92B57-7F4E-42D5-906A-A40A6E9F58D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www.coomet.org/EN/doc/d9_2012.pdf"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coomet.org/RU/doc/d9_2013.pdf"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323850" y="2166938"/>
            <a:ext cx="8353425" cy="641350"/>
          </a:xfrm>
          <a:prstGeom prst="rect">
            <a:avLst/>
          </a:prstGeom>
          <a:noFill/>
          <a:ln w="9525">
            <a:noFill/>
            <a:miter lim="800000"/>
            <a:headEnd/>
            <a:tailEnd/>
          </a:ln>
        </p:spPr>
        <p:txBody>
          <a:bodyPr>
            <a:spAutoFit/>
          </a:bodyPr>
          <a:lstStyle/>
          <a:p>
            <a:pPr algn="ctr"/>
            <a:r>
              <a:rPr lang="ru-RU" altLang="ko-KR" sz="3600" b="1">
                <a:solidFill>
                  <a:srgbClr val="003399"/>
                </a:solidFill>
                <a:ea typeface="굴림"/>
                <a:cs typeface="굴림"/>
              </a:rPr>
              <a:t>О результатах заседаний </a:t>
            </a:r>
            <a:r>
              <a:rPr lang="en-US" altLang="ko-KR" sz="3600" b="1">
                <a:solidFill>
                  <a:srgbClr val="003399"/>
                </a:solidFill>
                <a:ea typeface="굴림"/>
                <a:cs typeface="굴림"/>
              </a:rPr>
              <a:t>JCRB</a:t>
            </a:r>
          </a:p>
        </p:txBody>
      </p:sp>
      <p:sp>
        <p:nvSpPr>
          <p:cNvPr id="13315" name="Text Box 5"/>
          <p:cNvSpPr txBox="1">
            <a:spLocks noChangeArrowheads="1"/>
          </p:cNvSpPr>
          <p:nvPr/>
        </p:nvSpPr>
        <p:spPr bwMode="auto">
          <a:xfrm>
            <a:off x="1260475" y="3870325"/>
            <a:ext cx="6551613" cy="1004888"/>
          </a:xfrm>
          <a:prstGeom prst="rect">
            <a:avLst/>
          </a:prstGeom>
          <a:noFill/>
          <a:ln w="9525">
            <a:noFill/>
            <a:miter lim="800000"/>
            <a:headEnd/>
            <a:tailEnd/>
          </a:ln>
        </p:spPr>
        <p:txBody>
          <a:bodyPr>
            <a:spAutoFit/>
          </a:bodyPr>
          <a:lstStyle/>
          <a:p>
            <a:pPr algn="ctr">
              <a:spcBef>
                <a:spcPct val="50000"/>
              </a:spcBef>
            </a:pPr>
            <a:r>
              <a:rPr lang="ru-RU" altLang="ko-KR" sz="2400" b="1" i="1">
                <a:ea typeface="굴림"/>
                <a:cs typeface="굴림"/>
              </a:rPr>
              <a:t>Павел Неежмаков</a:t>
            </a:r>
          </a:p>
          <a:p>
            <a:pPr algn="ctr">
              <a:spcBef>
                <a:spcPct val="50000"/>
              </a:spcBef>
            </a:pPr>
            <a:r>
              <a:rPr lang="ru-RU" altLang="ko-KR" sz="2400" b="1" i="1">
                <a:ea typeface="굴림"/>
                <a:cs typeface="굴림"/>
              </a:rPr>
              <a:t>Вице-Президент КООМЕТ</a:t>
            </a:r>
            <a:endParaRPr lang="en-GB" altLang="ko-KR" sz="2400" i="1">
              <a:ea typeface="굴림"/>
              <a:cs typeface="굴림"/>
            </a:endParaRPr>
          </a:p>
        </p:txBody>
      </p:sp>
      <p:sp>
        <p:nvSpPr>
          <p:cNvPr id="13316" name="Text Box 6"/>
          <p:cNvSpPr txBox="1">
            <a:spLocks noChangeArrowheads="1"/>
          </p:cNvSpPr>
          <p:nvPr/>
        </p:nvSpPr>
        <p:spPr bwMode="auto">
          <a:xfrm>
            <a:off x="1835150" y="5308600"/>
            <a:ext cx="5400675" cy="946150"/>
          </a:xfrm>
          <a:prstGeom prst="rect">
            <a:avLst/>
          </a:prstGeom>
          <a:noFill/>
          <a:ln w="9525">
            <a:noFill/>
            <a:miter lim="800000"/>
            <a:headEnd/>
            <a:tailEnd/>
          </a:ln>
        </p:spPr>
        <p:txBody>
          <a:bodyPr>
            <a:spAutoFit/>
          </a:bodyPr>
          <a:lstStyle/>
          <a:p>
            <a:pPr algn="ctr"/>
            <a:r>
              <a:rPr lang="en-GB" sz="2000" b="1">
                <a:solidFill>
                  <a:srgbClr val="003399"/>
                </a:solidFill>
              </a:rPr>
              <a:t>23</a:t>
            </a:r>
            <a:r>
              <a:rPr lang="ru-RU" sz="2000" b="1">
                <a:solidFill>
                  <a:srgbClr val="003399"/>
                </a:solidFill>
              </a:rPr>
              <a:t> заседание</a:t>
            </a:r>
            <a:r>
              <a:rPr lang="en-GB" sz="2000" b="1">
                <a:solidFill>
                  <a:srgbClr val="003399"/>
                </a:solidFill>
              </a:rPr>
              <a:t> </a:t>
            </a:r>
            <a:r>
              <a:rPr lang="ru-RU" sz="2000" b="1">
                <a:solidFill>
                  <a:srgbClr val="003399"/>
                </a:solidFill>
              </a:rPr>
              <a:t>К</a:t>
            </a:r>
            <a:r>
              <a:rPr lang="en-GB" sz="2000" b="1">
                <a:solidFill>
                  <a:srgbClr val="003399"/>
                </a:solidFill>
              </a:rPr>
              <a:t>OOMET</a:t>
            </a:r>
            <a:endParaRPr lang="en-GB" altLang="ko-KR" sz="2000" b="1">
              <a:solidFill>
                <a:srgbClr val="003399"/>
              </a:solidFill>
              <a:ea typeface="굴림"/>
              <a:cs typeface="굴림"/>
            </a:endParaRPr>
          </a:p>
          <a:p>
            <a:pPr algn="ctr"/>
            <a:r>
              <a:rPr lang="ru-RU" altLang="ko-KR">
                <a:ea typeface="굴림"/>
                <a:cs typeface="굴림"/>
              </a:rPr>
              <a:t>Нижний Новгород</a:t>
            </a:r>
            <a:r>
              <a:rPr lang="en-GB" altLang="ko-KR">
                <a:ea typeface="굴림"/>
                <a:cs typeface="굴림"/>
              </a:rPr>
              <a:t>, </a:t>
            </a:r>
            <a:r>
              <a:rPr lang="ru-RU" altLang="ko-KR">
                <a:ea typeface="굴림"/>
                <a:cs typeface="굴림"/>
              </a:rPr>
              <a:t>Россия</a:t>
            </a:r>
            <a:r>
              <a:rPr lang="en-GB" altLang="ko-KR">
                <a:ea typeface="굴림"/>
                <a:cs typeface="굴림"/>
              </a:rPr>
              <a:t> </a:t>
            </a:r>
          </a:p>
          <a:p>
            <a:pPr algn="ctr"/>
            <a:r>
              <a:rPr lang="en-GB" altLang="ko-KR">
                <a:ea typeface="굴림"/>
                <a:cs typeface="굴림"/>
              </a:rPr>
              <a:t>5-6 </a:t>
            </a:r>
            <a:r>
              <a:rPr lang="ru-RU" altLang="ko-KR">
                <a:ea typeface="굴림"/>
                <a:cs typeface="굴림"/>
              </a:rPr>
              <a:t>Июня</a:t>
            </a:r>
            <a:r>
              <a:rPr lang="en-GB" altLang="ko-KR">
                <a:ea typeface="굴림"/>
                <a:cs typeface="굴림"/>
              </a:rPr>
              <a:t>, 2013</a:t>
            </a:r>
            <a:endParaRPr lang="ru-RU">
              <a:ea typeface="굴림"/>
              <a:cs typeface="굴림"/>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3"/>
          <p:cNvSpPr txBox="1">
            <a:spLocks noChangeArrowheads="1"/>
          </p:cNvSpPr>
          <p:nvPr/>
        </p:nvSpPr>
        <p:spPr bwMode="auto">
          <a:xfrm>
            <a:off x="250825" y="1196975"/>
            <a:ext cx="8569325" cy="2838450"/>
          </a:xfrm>
          <a:prstGeom prst="rect">
            <a:avLst/>
          </a:prstGeom>
          <a:noFill/>
          <a:ln w="9525">
            <a:noFill/>
            <a:miter lim="800000"/>
            <a:headEnd/>
            <a:tailEnd/>
          </a:ln>
        </p:spPr>
        <p:txBody>
          <a:bodyPr>
            <a:spAutoFit/>
          </a:bodyPr>
          <a:lstStyle/>
          <a:p>
            <a:r>
              <a:rPr lang="ru-RU" b="1"/>
              <a:t>Проблема 4:</a:t>
            </a:r>
            <a:r>
              <a:rPr lang="ru-RU"/>
              <a:t> касается процедуры перемещения СМС в “серую зону”, их восстановления и удаления СМС находящихся в “серой зоне” более пяти лет. Эта тема обсуждалась на нескольких заседаниях JCRB. Однако, этот процесс никогда не был описан в CIPM MRA-D-04. После обсуждения, JCRB утвердил следующее действие.</a:t>
            </a:r>
            <a:endParaRPr lang="en-US"/>
          </a:p>
          <a:p>
            <a:endParaRPr lang="ru-RU" i="1"/>
          </a:p>
          <a:p>
            <a:r>
              <a:rPr lang="ru-RU" i="1"/>
              <a:t>Действие 30/1: Исполнительный Секретарь JCRB будет заниматься подготовкой текста для CIPM MRA-D-04 касающегося помещения СМС в “серую зону” и восстановления из “серой зоны” для утверждения его на следующем заседании JCRB.</a:t>
            </a:r>
          </a:p>
        </p:txBody>
      </p:sp>
      <p:sp>
        <p:nvSpPr>
          <p:cNvPr id="22530" name="Text Box 5"/>
          <p:cNvSpPr txBox="1">
            <a:spLocks noChangeArrowheads="1"/>
          </p:cNvSpPr>
          <p:nvPr/>
        </p:nvSpPr>
        <p:spPr bwMode="auto">
          <a:xfrm>
            <a:off x="1692275" y="44450"/>
            <a:ext cx="7200900" cy="1116013"/>
          </a:xfrm>
          <a:prstGeom prst="rect">
            <a:avLst/>
          </a:prstGeom>
          <a:noFill/>
          <a:ln w="9525">
            <a:noFill/>
            <a:miter lim="800000"/>
            <a:headEnd/>
            <a:tailEnd/>
          </a:ln>
        </p:spPr>
        <p:txBody>
          <a:bodyPr>
            <a:spAutoFit/>
          </a:bodyPr>
          <a:lstStyle/>
          <a:p>
            <a:pPr>
              <a:lnSpc>
                <a:spcPct val="80000"/>
              </a:lnSpc>
            </a:pPr>
            <a:r>
              <a:rPr lang="ru-RU" sz="2800" b="1">
                <a:solidFill>
                  <a:schemeClr val="tx2"/>
                </a:solidFill>
              </a:rPr>
              <a:t>Проблемы, поднятые Консультативными комитетами</a:t>
            </a:r>
            <a:r>
              <a:rPr lang="de-DE" sz="2800" b="1">
                <a:solidFill>
                  <a:schemeClr val="tx2"/>
                </a:solidFill>
              </a:rPr>
              <a:t>. </a:t>
            </a:r>
            <a:r>
              <a:rPr lang="ru-RU" sz="2800" b="1">
                <a:solidFill>
                  <a:schemeClr val="tx2"/>
                </a:solidFill>
              </a:rPr>
              <a:t>Статус заявок и экспертиз CMC-строк.</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4"/>
          <p:cNvSpPr txBox="1">
            <a:spLocks noChangeArrowheads="1"/>
          </p:cNvSpPr>
          <p:nvPr/>
        </p:nvSpPr>
        <p:spPr bwMode="auto">
          <a:xfrm>
            <a:off x="1763713" y="44450"/>
            <a:ext cx="6840537" cy="946150"/>
          </a:xfrm>
          <a:prstGeom prst="rect">
            <a:avLst/>
          </a:prstGeom>
          <a:noFill/>
          <a:ln w="9525">
            <a:noFill/>
            <a:miter lim="800000"/>
            <a:headEnd/>
            <a:tailEnd/>
          </a:ln>
        </p:spPr>
        <p:txBody>
          <a:bodyPr>
            <a:spAutoFit/>
          </a:bodyPr>
          <a:lstStyle/>
          <a:p>
            <a:pPr>
              <a:spcBef>
                <a:spcPct val="50000"/>
              </a:spcBef>
            </a:pPr>
            <a:r>
              <a:rPr lang="ru-RU" sz="2800" b="1">
                <a:solidFill>
                  <a:schemeClr val="tx2"/>
                </a:solidFill>
              </a:rPr>
              <a:t>Документы, поданные для утверждения на CIPM</a:t>
            </a:r>
            <a:r>
              <a:rPr lang="ru-RU" sz="2800">
                <a:solidFill>
                  <a:schemeClr val="tx2"/>
                </a:solidFill>
              </a:rPr>
              <a:t> </a:t>
            </a:r>
          </a:p>
        </p:txBody>
      </p:sp>
      <p:sp>
        <p:nvSpPr>
          <p:cNvPr id="23554" name="Text Box 5"/>
          <p:cNvSpPr txBox="1">
            <a:spLocks noChangeArrowheads="1"/>
          </p:cNvSpPr>
          <p:nvPr/>
        </p:nvSpPr>
        <p:spPr bwMode="auto">
          <a:xfrm>
            <a:off x="468313" y="1268413"/>
            <a:ext cx="8207375" cy="2838450"/>
          </a:xfrm>
          <a:prstGeom prst="rect">
            <a:avLst/>
          </a:prstGeom>
          <a:noFill/>
          <a:ln w="9525">
            <a:noFill/>
            <a:miter lim="800000"/>
            <a:headEnd/>
            <a:tailEnd/>
          </a:ln>
        </p:spPr>
        <p:txBody>
          <a:bodyPr>
            <a:spAutoFit/>
          </a:bodyPr>
          <a:lstStyle/>
          <a:p>
            <a:r>
              <a:rPr lang="ru-RU" b="1" i="1"/>
              <a:t>Рекомендация 30/5: </a:t>
            </a:r>
            <a:r>
              <a:rPr lang="ru-RU" i="1"/>
              <a:t>JCRB предлагает CIPM одобрить незначительные изменения в документации CIPM MRA (обновление ссылок, перекрестных ссылок и устранение незначительных несоответствий) как представлено в материалах JCRB-30/08.1. Изменения касаются следующих документов:</a:t>
            </a:r>
            <a:endParaRPr lang="ru-RU"/>
          </a:p>
          <a:p>
            <a:r>
              <a:rPr lang="ru-RU"/>
              <a:t>CIPM /2005-06REV;</a:t>
            </a:r>
          </a:p>
          <a:p>
            <a:r>
              <a:rPr lang="ru-RU"/>
              <a:t>CIPM MRA-D-02;</a:t>
            </a:r>
          </a:p>
          <a:p>
            <a:r>
              <a:rPr lang="ru-RU"/>
              <a:t>CIPM MRA-G-01;</a:t>
            </a:r>
          </a:p>
          <a:p>
            <a:r>
              <a:rPr lang="ru-RU"/>
              <a:t>CIPM MRA-D-04;</a:t>
            </a:r>
          </a:p>
          <a:p>
            <a:r>
              <a:rPr lang="ru-RU"/>
              <a:t>CIPM MRA-D-05.</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2"/>
          <p:cNvSpPr txBox="1">
            <a:spLocks noChangeArrowheads="1"/>
          </p:cNvSpPr>
          <p:nvPr/>
        </p:nvSpPr>
        <p:spPr bwMode="auto">
          <a:xfrm>
            <a:off x="1763713" y="44450"/>
            <a:ext cx="7056437" cy="946150"/>
          </a:xfrm>
          <a:prstGeom prst="rect">
            <a:avLst/>
          </a:prstGeom>
          <a:noFill/>
          <a:ln w="9525">
            <a:noFill/>
            <a:miter lim="800000"/>
            <a:headEnd/>
            <a:tailEnd/>
          </a:ln>
        </p:spPr>
        <p:txBody>
          <a:bodyPr>
            <a:spAutoFit/>
          </a:bodyPr>
          <a:lstStyle/>
          <a:p>
            <a:pPr>
              <a:spcBef>
                <a:spcPct val="50000"/>
              </a:spcBef>
            </a:pPr>
            <a:r>
              <a:rPr lang="ru-RU" sz="2800" b="1">
                <a:solidFill>
                  <a:schemeClr val="tx2"/>
                </a:solidFill>
              </a:rPr>
              <a:t>Итоги семинара “Лучшие практики проведения экспертизы CMC”</a:t>
            </a:r>
          </a:p>
        </p:txBody>
      </p:sp>
      <p:sp>
        <p:nvSpPr>
          <p:cNvPr id="24578" name="Text Box 3"/>
          <p:cNvSpPr txBox="1">
            <a:spLocks noChangeArrowheads="1"/>
          </p:cNvSpPr>
          <p:nvPr/>
        </p:nvSpPr>
        <p:spPr bwMode="auto">
          <a:xfrm>
            <a:off x="323850" y="1196975"/>
            <a:ext cx="8640763" cy="4486275"/>
          </a:xfrm>
          <a:prstGeom prst="rect">
            <a:avLst/>
          </a:prstGeom>
          <a:noFill/>
          <a:ln w="9525">
            <a:noFill/>
            <a:miter lim="800000"/>
            <a:headEnd/>
            <a:tailEnd/>
          </a:ln>
        </p:spPr>
        <p:txBody>
          <a:bodyPr>
            <a:spAutoFit/>
          </a:bodyPr>
          <a:lstStyle/>
          <a:p>
            <a:r>
              <a:rPr lang="ru-RU"/>
              <a:t>Каждая РМО и СС подготовили и распространили документы, в которых подробно представили точки зрения на повышение эффективности межрегиональных экспертиз СМС. </a:t>
            </a:r>
          </a:p>
          <a:p>
            <a:endParaRPr lang="ru-RU"/>
          </a:p>
          <a:p>
            <a:r>
              <a:rPr lang="ru-RU"/>
              <a:t>Результаты семинара были проанализированы JCRB. После обсуждения, JCRB согласовал следующие резолюции, рекомендации и действия:</a:t>
            </a:r>
          </a:p>
          <a:p>
            <a:endParaRPr lang="ru-RU" b="1" i="1"/>
          </a:p>
          <a:p>
            <a:r>
              <a:rPr lang="ru-RU" b="1" i="1"/>
              <a:t>Резолюция 30/1:</a:t>
            </a:r>
            <a:r>
              <a:rPr lang="ru-RU" i="1"/>
              <a:t> С целью уменьшения времени проведения межрегиональной экспертизы СМС, JCRB принимается решение о пересмотре CIPM MRA-D-04 следующим образом:</a:t>
            </a:r>
          </a:p>
          <a:p>
            <a:r>
              <a:rPr lang="ru-RU" i="1"/>
              <a:t>	- сократить время для уведомления “намерения об экспертизе” с 6 до 3 недель (с напоминанием через 2 недели);</a:t>
            </a:r>
          </a:p>
          <a:p>
            <a:r>
              <a:rPr lang="ru-RU" i="1"/>
              <a:t>	- срок предоставления доклада об экспертизе проводимой РМО сделать “фиксированным сроком” (с напоминанием до 3 недель);</a:t>
            </a:r>
          </a:p>
          <a:p>
            <a:r>
              <a:rPr lang="ru-RU" i="1"/>
              <a:t>	- сократить срок для утверждения СМС с 6 до 3 недель (с напоминанием через 2 недели).	</a:t>
            </a:r>
            <a:endParaRPr lang="en-US" i="1"/>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3"/>
          <p:cNvSpPr txBox="1">
            <a:spLocks noChangeArrowheads="1"/>
          </p:cNvSpPr>
          <p:nvPr/>
        </p:nvSpPr>
        <p:spPr bwMode="auto">
          <a:xfrm>
            <a:off x="323850" y="981075"/>
            <a:ext cx="8640763" cy="5310188"/>
          </a:xfrm>
          <a:prstGeom prst="rect">
            <a:avLst/>
          </a:prstGeom>
          <a:noFill/>
          <a:ln w="9525">
            <a:noFill/>
            <a:miter lim="800000"/>
            <a:headEnd/>
            <a:tailEnd/>
          </a:ln>
        </p:spPr>
        <p:txBody>
          <a:bodyPr>
            <a:spAutoFit/>
          </a:bodyPr>
          <a:lstStyle/>
          <a:p>
            <a:r>
              <a:rPr lang="ru-RU" b="1" i="1"/>
              <a:t>Рекомендация 30/1</a:t>
            </a:r>
            <a:r>
              <a:rPr lang="ru-RU" i="1"/>
              <a:t>: JCRB настоятельно рекомендует Консультативным Комитетам и РМО использовать web-форум BIPM в качестве инструмента эффективного обмена информацией, и рассмотреть возможность расширенного использования “ускоренное продвижение” для обеспечения более быстрой обработки СМС.</a:t>
            </a:r>
          </a:p>
          <a:p>
            <a:r>
              <a:rPr lang="ru-RU" b="1" i="1"/>
              <a:t>Рекомендация 30/2</a:t>
            </a:r>
            <a:r>
              <a:rPr lang="ru-RU" i="1"/>
              <a:t>: JCRB отдает должное зрелости и эффективности процесса экспертизы CMC и степени доверия, установившейся между РМО. И настоятельно рекомендует уменьшить, где это возможно, дублирование результатов межрегиональной экспертизы СМС проводимой РМО.</a:t>
            </a:r>
          </a:p>
          <a:p>
            <a:r>
              <a:rPr lang="ru-RU" b="1" i="1"/>
              <a:t>Рекомендация 30/3</a:t>
            </a:r>
            <a:r>
              <a:rPr lang="ru-RU" i="1"/>
              <a:t>: JCRB рекомендует РМО уделять больше внимание соответствующим рекомендациям при проведении внутрирегиональной экспертизы, для того чтобы повысить эффективность межрегиональной экспертизы СМС.</a:t>
            </a:r>
          </a:p>
          <a:p>
            <a:r>
              <a:rPr lang="ru-RU" b="1" i="1"/>
              <a:t>Рекомендация 30/4</a:t>
            </a:r>
            <a:r>
              <a:rPr lang="ru-RU" i="1"/>
              <a:t>: JCRB предлагает, чтобы CIPM регулярно контролировал состояние отчетов по ключевым сличениям, и таким образом свести к минимуму количество случаев значительной задержки отчетов.</a:t>
            </a:r>
          </a:p>
          <a:p>
            <a:r>
              <a:rPr lang="ru-RU" b="1" i="1"/>
              <a:t>Действие 30/2</a:t>
            </a:r>
            <a:r>
              <a:rPr lang="ru-RU" i="1"/>
              <a:t>: РМО должны сделать доступными на своих сайтах рекомендации по системам качества и экспертизе СМС.</a:t>
            </a:r>
          </a:p>
        </p:txBody>
      </p:sp>
      <p:sp>
        <p:nvSpPr>
          <p:cNvPr id="25602" name="Text Box 2"/>
          <p:cNvSpPr txBox="1">
            <a:spLocks noChangeArrowheads="1"/>
          </p:cNvSpPr>
          <p:nvPr/>
        </p:nvSpPr>
        <p:spPr bwMode="auto">
          <a:xfrm>
            <a:off x="1763713" y="44450"/>
            <a:ext cx="7056437" cy="946150"/>
          </a:xfrm>
          <a:prstGeom prst="rect">
            <a:avLst/>
          </a:prstGeom>
          <a:noFill/>
          <a:ln w="9525">
            <a:noFill/>
            <a:miter lim="800000"/>
            <a:headEnd/>
            <a:tailEnd/>
          </a:ln>
        </p:spPr>
        <p:txBody>
          <a:bodyPr>
            <a:spAutoFit/>
          </a:bodyPr>
          <a:lstStyle/>
          <a:p>
            <a:pPr>
              <a:spcBef>
                <a:spcPct val="50000"/>
              </a:spcBef>
            </a:pPr>
            <a:r>
              <a:rPr lang="ru-RU" sz="2800" b="1">
                <a:solidFill>
                  <a:schemeClr val="tx2"/>
                </a:solidFill>
              </a:rPr>
              <a:t>Итоги семинара “Лучшие практики проведения экспертизы CMC”</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5"/>
          <p:cNvPicPr>
            <a:picLocks noChangeAspect="1" noChangeArrowheads="1"/>
          </p:cNvPicPr>
          <p:nvPr/>
        </p:nvPicPr>
        <p:blipFill>
          <a:blip r:embed="rId2"/>
          <a:srcRect t="6114" b="3204"/>
          <a:stretch>
            <a:fillRect/>
          </a:stretch>
        </p:blipFill>
        <p:spPr bwMode="auto">
          <a:xfrm>
            <a:off x="250825" y="1268413"/>
            <a:ext cx="8640763" cy="4897437"/>
          </a:xfrm>
          <a:prstGeom prst="rect">
            <a:avLst/>
          </a:prstGeom>
          <a:noFill/>
          <a:ln w="9525">
            <a:noFill/>
            <a:miter lim="800000"/>
            <a:headEnd/>
            <a:tailEnd/>
          </a:ln>
        </p:spPr>
      </p:pic>
      <p:sp>
        <p:nvSpPr>
          <p:cNvPr id="26626" name="Text Box 6"/>
          <p:cNvSpPr txBox="1">
            <a:spLocks noChangeArrowheads="1"/>
          </p:cNvSpPr>
          <p:nvPr/>
        </p:nvSpPr>
        <p:spPr bwMode="auto">
          <a:xfrm>
            <a:off x="1835150" y="188913"/>
            <a:ext cx="6408738" cy="519112"/>
          </a:xfrm>
          <a:prstGeom prst="rect">
            <a:avLst/>
          </a:prstGeom>
          <a:noFill/>
          <a:ln w="9525">
            <a:noFill/>
            <a:miter lim="800000"/>
            <a:headEnd/>
            <a:tailEnd/>
          </a:ln>
        </p:spPr>
        <p:txBody>
          <a:bodyPr>
            <a:spAutoFit/>
          </a:bodyPr>
          <a:lstStyle/>
          <a:p>
            <a:pPr>
              <a:spcBef>
                <a:spcPct val="50000"/>
              </a:spcBef>
            </a:pPr>
            <a:r>
              <a:rPr lang="ru-RU" sz="2800" b="1">
                <a:solidFill>
                  <a:schemeClr val="tx2"/>
                </a:solidFill>
              </a:rPr>
              <a:t>Страница Форума </a:t>
            </a:r>
            <a:r>
              <a:rPr lang="en-US" sz="2800" b="1">
                <a:solidFill>
                  <a:schemeClr val="tx2"/>
                </a:solidFill>
              </a:rPr>
              <a:t>BIPM</a:t>
            </a:r>
            <a:endParaRPr lang="ru-RU" sz="2800" b="1">
              <a:solidFill>
                <a:schemeClr val="tx2"/>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3"/>
          <p:cNvSpPr txBox="1">
            <a:spLocks noChangeArrowheads="1"/>
          </p:cNvSpPr>
          <p:nvPr/>
        </p:nvSpPr>
        <p:spPr bwMode="auto">
          <a:xfrm>
            <a:off x="323850" y="981075"/>
            <a:ext cx="8640763" cy="3937000"/>
          </a:xfrm>
          <a:prstGeom prst="rect">
            <a:avLst/>
          </a:prstGeom>
          <a:noFill/>
          <a:ln w="9525">
            <a:noFill/>
            <a:miter lim="800000"/>
            <a:headEnd/>
            <a:tailEnd/>
          </a:ln>
        </p:spPr>
        <p:txBody>
          <a:bodyPr>
            <a:spAutoFit/>
          </a:bodyPr>
          <a:lstStyle/>
          <a:p>
            <a:r>
              <a:rPr lang="ru-RU" i="1"/>
              <a:t>Обсуждение во время семинара предложений проведения экспертизы СМС при помощи интернет-ресурсов для ввода и обмена заявленными СМС, было “припарковано” и ожидает своего развития. </a:t>
            </a:r>
          </a:p>
          <a:p>
            <a:r>
              <a:rPr lang="ru-RU" i="1"/>
              <a:t>Большинство участников семинара видят потенциальное достоинство в реализации этого решения. Данная возможность рассматривается BIPM, но отсутствие финансирования не позволяет выполнить это решение на данный момент. </a:t>
            </a:r>
          </a:p>
          <a:p>
            <a:r>
              <a:rPr lang="ru-RU" i="1"/>
              <a:t>После обсуждения, JCRB утвердил следующее действие:</a:t>
            </a:r>
          </a:p>
          <a:p>
            <a:endParaRPr lang="ru-RU" b="1" i="1"/>
          </a:p>
          <a:p>
            <a:r>
              <a:rPr lang="ru-RU" b="1" i="1"/>
              <a:t>Действие 30/3:</a:t>
            </a:r>
            <a:r>
              <a:rPr lang="ru-RU" i="1"/>
              <a:t> Исполнительный Секретарь JCRB включит следующие пункты в повестку 31-го заседания JCRB:</a:t>
            </a:r>
          </a:p>
          <a:p>
            <a:r>
              <a:rPr lang="ru-RU" i="1"/>
              <a:t>- функционирование и жизнеспособность НИ;</a:t>
            </a:r>
          </a:p>
          <a:p>
            <a:r>
              <a:rPr lang="ru-RU" i="1"/>
              <a:t>- каково назначение KCDB? Каково ее влияние на НМИ и заинтересованные стороны? Кем она используется и каковы ее успехи?</a:t>
            </a:r>
          </a:p>
        </p:txBody>
      </p:sp>
      <p:sp>
        <p:nvSpPr>
          <p:cNvPr id="27650" name="Text Box 2"/>
          <p:cNvSpPr txBox="1">
            <a:spLocks noChangeArrowheads="1"/>
          </p:cNvSpPr>
          <p:nvPr/>
        </p:nvSpPr>
        <p:spPr bwMode="auto">
          <a:xfrm>
            <a:off x="1763713" y="44450"/>
            <a:ext cx="7056437" cy="946150"/>
          </a:xfrm>
          <a:prstGeom prst="rect">
            <a:avLst/>
          </a:prstGeom>
          <a:noFill/>
          <a:ln w="9525">
            <a:noFill/>
            <a:miter lim="800000"/>
            <a:headEnd/>
            <a:tailEnd/>
          </a:ln>
        </p:spPr>
        <p:txBody>
          <a:bodyPr>
            <a:spAutoFit/>
          </a:bodyPr>
          <a:lstStyle/>
          <a:p>
            <a:pPr>
              <a:spcBef>
                <a:spcPct val="50000"/>
              </a:spcBef>
            </a:pPr>
            <a:r>
              <a:rPr lang="ru-RU" sz="2800" b="1">
                <a:solidFill>
                  <a:schemeClr val="tx2"/>
                </a:solidFill>
              </a:rPr>
              <a:t>Итоги семинара “Лучшие практики проведения экспертизы CMC”</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9" name="Text Box 13"/>
          <p:cNvSpPr txBox="1">
            <a:spLocks noChangeArrowheads="1"/>
          </p:cNvSpPr>
          <p:nvPr/>
        </p:nvSpPr>
        <p:spPr bwMode="auto">
          <a:xfrm>
            <a:off x="323850" y="1052513"/>
            <a:ext cx="8640763" cy="5310187"/>
          </a:xfrm>
          <a:prstGeom prst="rect">
            <a:avLst/>
          </a:prstGeom>
          <a:noFill/>
          <a:ln w="9525">
            <a:noFill/>
            <a:miter lim="800000"/>
            <a:headEnd/>
            <a:tailEnd/>
          </a:ln>
          <a:effectLst/>
        </p:spPr>
        <p:txBody>
          <a:bodyPr>
            <a:spAutoFit/>
          </a:bodyPr>
          <a:lstStyle/>
          <a:p>
            <a:pPr marL="800100" lvl="1" indent="-342900"/>
            <a:r>
              <a:rPr lang="ru-RU" b="1"/>
              <a:t>7.2 Отчеты по дополнительным сличениям</a:t>
            </a:r>
            <a:endParaRPr lang="fr-FR" b="1"/>
          </a:p>
          <a:p>
            <a:pPr marL="800100" lvl="1" indent="-342900"/>
            <a:r>
              <a:rPr lang="ru-RU"/>
              <a:t>При подготовке отчетов о дополнительных сличениях необходимо придерживаться того же трехэтапного процесса: </a:t>
            </a:r>
            <a:r>
              <a:rPr lang="en-US"/>
              <a:t>Draft A</a:t>
            </a:r>
            <a:r>
              <a:rPr lang="ru-RU"/>
              <a:t>, </a:t>
            </a:r>
            <a:r>
              <a:rPr lang="en-US"/>
              <a:t>Draft B</a:t>
            </a:r>
            <a:r>
              <a:rPr lang="ru-RU"/>
              <a:t>, Окончательный отчет. Разница заключается в следующем:</a:t>
            </a:r>
          </a:p>
          <a:p>
            <a:pPr marL="342900" indent="-342900"/>
            <a:r>
              <a:rPr lang="ru-RU"/>
              <a:t>– одобрение предоставляется соответствующим комитетом Р</a:t>
            </a:r>
            <a:r>
              <a:rPr lang="en-US"/>
              <a:t>MO</a:t>
            </a:r>
            <a:r>
              <a:rPr lang="ru-RU"/>
              <a:t>;</a:t>
            </a:r>
          </a:p>
          <a:p>
            <a:pPr marL="342900" indent="-342900"/>
            <a:r>
              <a:rPr lang="ru-RU"/>
              <a:t>– степени эквивалентности к опорному значению дополнительного сличения могут вычисляться, но это не обязательно. </a:t>
            </a:r>
            <a:endParaRPr lang="en-US"/>
          </a:p>
          <a:p>
            <a:pPr marL="342900" indent="-342900"/>
            <a:r>
              <a:rPr lang="en-US"/>
              <a:t>- отчет утвержденный РМО должен быть направлен Исполнительному Секретарю КК и председателю с оответствующей рабочей группы (например по Ключевым сличениям или по СМС)</a:t>
            </a:r>
            <a:r>
              <a:rPr lang="ru-RU"/>
              <a:t> КК для комментариев и редакторского контроля в течении шести недель. Если в конце этого периода не было возражений среди членов рабочей группы КК, заключительный отчет вместе с заявлением о завершении процедуры контроля и комментариев завершена направляется Председателем ТК РМО в офис KCDB</a:t>
            </a:r>
            <a:r>
              <a:rPr lang="de-DE"/>
              <a:t> для публикации. </a:t>
            </a:r>
            <a:r>
              <a:rPr lang="ru-RU"/>
              <a:t>Те КК которые хотят обсудить отчет по сличениям и официально одобрить его на заседаниях своих соответствующих рабочих групп могут проделать это в качестве альтернативы.</a:t>
            </a:r>
          </a:p>
          <a:p>
            <a:pPr marL="342900" indent="-342900"/>
            <a:r>
              <a:rPr lang="ru-RU"/>
              <a:t>Для того чтобы можно было использовать отчеты для поддержки </a:t>
            </a:r>
            <a:r>
              <a:rPr lang="en-US"/>
              <a:t>CMC</a:t>
            </a:r>
            <a:r>
              <a:rPr lang="ru-RU"/>
              <a:t>, они должны быть одобрены Консультативным комитетом и опубликованы в </a:t>
            </a:r>
            <a:r>
              <a:rPr lang="en-US"/>
              <a:t>KCDB</a:t>
            </a:r>
            <a:r>
              <a:rPr lang="ru-RU"/>
              <a:t>.</a:t>
            </a:r>
          </a:p>
        </p:txBody>
      </p:sp>
      <p:sp>
        <p:nvSpPr>
          <p:cNvPr id="29710" name="Text Box 14"/>
          <p:cNvSpPr txBox="1">
            <a:spLocks noChangeArrowheads="1"/>
          </p:cNvSpPr>
          <p:nvPr/>
        </p:nvSpPr>
        <p:spPr bwMode="auto">
          <a:xfrm>
            <a:off x="1763713" y="188913"/>
            <a:ext cx="6985000" cy="519112"/>
          </a:xfrm>
          <a:prstGeom prst="rect">
            <a:avLst/>
          </a:prstGeom>
          <a:noFill/>
          <a:ln w="9525">
            <a:noFill/>
            <a:miter lim="800000"/>
            <a:headEnd/>
            <a:tailEnd/>
          </a:ln>
          <a:effectLst/>
        </p:spPr>
        <p:txBody>
          <a:bodyPr>
            <a:spAutoFit/>
          </a:bodyPr>
          <a:lstStyle/>
          <a:p>
            <a:pPr>
              <a:spcBef>
                <a:spcPct val="50000"/>
              </a:spcBef>
            </a:pPr>
            <a:r>
              <a:rPr lang="ru-RU" sz="2800" b="1">
                <a:solidFill>
                  <a:schemeClr val="tx2"/>
                </a:solidFill>
              </a:rPr>
              <a:t>Изменения в документах </a:t>
            </a:r>
            <a:r>
              <a:rPr lang="en-US" sz="2800" b="1">
                <a:solidFill>
                  <a:schemeClr val="tx2"/>
                </a:solidFill>
              </a:rPr>
              <a:t>CIPM MRA</a:t>
            </a:r>
            <a:endParaRPr lang="ru-RU" sz="2800" b="1">
              <a:solidFill>
                <a:schemeClr val="tx2"/>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2"/>
          <p:cNvSpPr txBox="1">
            <a:spLocks noChangeArrowheads="1"/>
          </p:cNvSpPr>
          <p:nvPr/>
        </p:nvSpPr>
        <p:spPr bwMode="auto">
          <a:xfrm>
            <a:off x="323850" y="1052513"/>
            <a:ext cx="8496300" cy="5035550"/>
          </a:xfrm>
          <a:prstGeom prst="rect">
            <a:avLst/>
          </a:prstGeom>
          <a:noFill/>
          <a:ln w="9525">
            <a:noFill/>
            <a:miter lim="800000"/>
            <a:headEnd/>
            <a:tailEnd/>
          </a:ln>
        </p:spPr>
        <p:txBody>
          <a:bodyPr>
            <a:spAutoFit/>
          </a:bodyPr>
          <a:lstStyle/>
          <a:p>
            <a:r>
              <a:rPr lang="ru-RU"/>
              <a:t>JCRB был проинформирован Консультативным Комитетом по длине о случаях, когда результаты сличений, полученные НМИ, были признаны несоответствующими его СМС-строкам, опубликованным в KCDB. </a:t>
            </a:r>
          </a:p>
          <a:p>
            <a:r>
              <a:rPr lang="ru-RU"/>
              <a:t>JCRB, приняв во внимание, что проблема несоответствия касается не только ТК по виду измерения, но и ТК по качеству, принял следующие решения и рекомендацию:</a:t>
            </a:r>
            <a:endParaRPr lang="ru-RU" b="1" i="1"/>
          </a:p>
          <a:p>
            <a:r>
              <a:rPr lang="ru-RU" b="1" i="1"/>
              <a:t>Действие 29/2: </a:t>
            </a:r>
            <a:r>
              <a:rPr lang="ru-RU" i="1"/>
              <a:t>председатель JCRB будет информировать TК/РГ по качеству и председателя РМО НМИ о вопросе, поднятом CCL WGMRA, связанном с несоответствием между результатами сличения НМИ и его опубликованными СМС и направлять запрос о своевременной обратной связи по этому вопросу.</a:t>
            </a:r>
            <a:endParaRPr lang="ru-RU" b="1" i="1"/>
          </a:p>
          <a:p>
            <a:r>
              <a:rPr lang="ru-RU" b="1" i="1"/>
              <a:t>Действие 29/3: </a:t>
            </a:r>
            <a:r>
              <a:rPr lang="ru-RU" i="1"/>
              <a:t>исполнительный секретарь JCRB изменит процедуру мониторинга вклада сличений, подробно описанную в документе CIPM MRA-D-05, включив условия для сообщений, связанных с несоответствием между результатами сличения и опубликованными СМС, направляемых TК/РГ по качеству той РМО, в деятельности которой принимает участие НМИ. Председатель JCRB представит эти изменения в CIPM для утверждения.</a:t>
            </a:r>
          </a:p>
        </p:txBody>
      </p:sp>
      <p:sp>
        <p:nvSpPr>
          <p:cNvPr id="30722" name="Text Box 3"/>
          <p:cNvSpPr txBox="1">
            <a:spLocks noChangeArrowheads="1"/>
          </p:cNvSpPr>
          <p:nvPr/>
        </p:nvSpPr>
        <p:spPr bwMode="auto">
          <a:xfrm>
            <a:off x="1763713" y="44450"/>
            <a:ext cx="7200900" cy="946150"/>
          </a:xfrm>
          <a:prstGeom prst="rect">
            <a:avLst/>
          </a:prstGeom>
          <a:noFill/>
          <a:ln w="9525">
            <a:noFill/>
            <a:miter lim="800000"/>
            <a:headEnd/>
            <a:tailEnd/>
          </a:ln>
        </p:spPr>
        <p:txBody>
          <a:bodyPr>
            <a:spAutoFit/>
          </a:bodyPr>
          <a:lstStyle/>
          <a:p>
            <a:pPr>
              <a:spcBef>
                <a:spcPct val="50000"/>
              </a:spcBef>
            </a:pPr>
            <a:r>
              <a:rPr lang="ru-RU" sz="2800" b="1">
                <a:solidFill>
                  <a:srgbClr val="003399"/>
                </a:solidFill>
              </a:rPr>
              <a:t>О несоответствиях между результатми сличений и опубликованными</a:t>
            </a:r>
            <a:r>
              <a:rPr lang="en-US" sz="2800" b="1">
                <a:solidFill>
                  <a:srgbClr val="003399"/>
                </a:solidFill>
              </a:rPr>
              <a:t> CMCs</a:t>
            </a:r>
            <a:endParaRPr lang="ru-RU" sz="2800" b="1">
              <a:solidFill>
                <a:srgbClr val="003399"/>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4"/>
          <p:cNvSpPr txBox="1">
            <a:spLocks noChangeArrowheads="1"/>
          </p:cNvSpPr>
          <p:nvPr/>
        </p:nvSpPr>
        <p:spPr bwMode="auto">
          <a:xfrm>
            <a:off x="250825" y="1057275"/>
            <a:ext cx="8642350" cy="5035550"/>
          </a:xfrm>
          <a:prstGeom prst="rect">
            <a:avLst/>
          </a:prstGeom>
          <a:noFill/>
          <a:ln w="9525">
            <a:noFill/>
            <a:miter lim="800000"/>
            <a:headEnd/>
            <a:tailEnd/>
          </a:ln>
        </p:spPr>
        <p:txBody>
          <a:bodyPr>
            <a:spAutoFit/>
          </a:bodyPr>
          <a:lstStyle/>
          <a:p>
            <a:r>
              <a:rPr lang="en-US" b="1"/>
              <a:t>Action 29/2 execution</a:t>
            </a:r>
            <a:endParaRPr lang="en-US"/>
          </a:p>
          <a:p>
            <a:r>
              <a:rPr lang="en-US"/>
              <a:t>Dated 6 November, 2012, and addressed to the СООМЕТ President and the of ТC QMS Chairperson, the Director of the BIPM sent the letter about necessity of acceptance the corrective actions due to the inconsistencies between key comparison results achieved by VNIIM (Russia) and NSCIM (Ukraine) in CCL-K4a, CCL-K4b and EURAMET.L-K7 comparison conducted in the area of length and a small uncertainties of СМСs related to these comparisons that these institutes have published in the KCDB.</a:t>
            </a:r>
          </a:p>
          <a:p>
            <a:r>
              <a:rPr lang="en-US"/>
              <a:t>Experts of above-mentioned NMIs together with Chairperson of TC 1.5 “Length and Angle” COOMET analyzed risen uncertainties and carried out the corrective actions, as follows: </a:t>
            </a:r>
          </a:p>
          <a:p>
            <a:r>
              <a:rPr lang="en-US"/>
              <a:t>VNIIM changed the uncertainties of 3 СМСs related to the “Diameter standards CMCs” 2.4.1 (Plugs, Pins or Wires) and 2.4.2 (Rings);</a:t>
            </a:r>
          </a:p>
          <a:p>
            <a:r>
              <a:rPr lang="en-US"/>
              <a:t>NSC “Institute of Metrology” changed the range of the СМС related to the “Line standards” 2.3.1 (Precision line scale: line spacing).</a:t>
            </a:r>
          </a:p>
          <a:p>
            <a:r>
              <a:rPr lang="en-US"/>
              <a:t>The changes are entered in published СМСs in KCDB and agreed with Jose Carlos V. de Oliveira sWG-CMC Chair of the WG-MRA from CCL. After changes in KCDB the inconsistencies wrote in the letter of the BIPM Director were eliminated.</a:t>
            </a:r>
          </a:p>
        </p:txBody>
      </p:sp>
      <p:sp>
        <p:nvSpPr>
          <p:cNvPr id="31746" name="Text Box 3"/>
          <p:cNvSpPr txBox="1">
            <a:spLocks noChangeArrowheads="1"/>
          </p:cNvSpPr>
          <p:nvPr/>
        </p:nvSpPr>
        <p:spPr bwMode="auto">
          <a:xfrm>
            <a:off x="1763713" y="44450"/>
            <a:ext cx="7200900" cy="946150"/>
          </a:xfrm>
          <a:prstGeom prst="rect">
            <a:avLst/>
          </a:prstGeom>
          <a:noFill/>
          <a:ln w="9525">
            <a:noFill/>
            <a:miter lim="800000"/>
            <a:headEnd/>
            <a:tailEnd/>
          </a:ln>
        </p:spPr>
        <p:txBody>
          <a:bodyPr>
            <a:spAutoFit/>
          </a:bodyPr>
          <a:lstStyle/>
          <a:p>
            <a:pPr>
              <a:spcBef>
                <a:spcPct val="50000"/>
              </a:spcBef>
            </a:pPr>
            <a:r>
              <a:rPr lang="ru-RU" sz="2800" b="1">
                <a:solidFill>
                  <a:srgbClr val="003399"/>
                </a:solidFill>
              </a:rPr>
              <a:t>О несоответствиях между результатми сличений и опубликованными</a:t>
            </a:r>
            <a:r>
              <a:rPr lang="en-US" sz="2800" b="1">
                <a:solidFill>
                  <a:srgbClr val="003399"/>
                </a:solidFill>
              </a:rPr>
              <a:t> CMCs</a:t>
            </a:r>
            <a:endParaRPr lang="ru-RU" sz="2800" b="1">
              <a:solidFill>
                <a:srgbClr val="00339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323850" y="2166938"/>
            <a:ext cx="8353425" cy="1190625"/>
          </a:xfrm>
          <a:prstGeom prst="rect">
            <a:avLst/>
          </a:prstGeom>
          <a:noFill/>
          <a:ln w="9525">
            <a:noFill/>
            <a:miter lim="800000"/>
            <a:headEnd/>
            <a:tailEnd/>
          </a:ln>
        </p:spPr>
        <p:txBody>
          <a:bodyPr>
            <a:spAutoFit/>
          </a:bodyPr>
          <a:lstStyle/>
          <a:p>
            <a:pPr algn="ctr"/>
            <a:r>
              <a:rPr lang="ru-RU" altLang="ko-KR" sz="3600" b="1">
                <a:solidFill>
                  <a:srgbClr val="003399"/>
                </a:solidFill>
                <a:ea typeface="굴림"/>
                <a:cs typeface="굴림"/>
              </a:rPr>
              <a:t>Проведение сличений в КООМЕТ</a:t>
            </a:r>
          </a:p>
          <a:p>
            <a:pPr algn="ctr"/>
            <a:r>
              <a:rPr lang="ru-RU" altLang="ko-KR" sz="3600" b="1">
                <a:solidFill>
                  <a:srgbClr val="003399"/>
                </a:solidFill>
                <a:ea typeface="굴림"/>
                <a:cs typeface="굴림"/>
              </a:rPr>
              <a:t>и публикация</a:t>
            </a:r>
            <a:r>
              <a:rPr lang="en-US" altLang="ko-KR" sz="3600" b="1">
                <a:solidFill>
                  <a:srgbClr val="003399"/>
                </a:solidFill>
                <a:ea typeface="굴림"/>
                <a:cs typeface="굴림"/>
              </a:rPr>
              <a:t> </a:t>
            </a:r>
            <a:r>
              <a:rPr lang="ru-RU" altLang="ko-KR" sz="3600" b="1">
                <a:solidFill>
                  <a:srgbClr val="003399"/>
                </a:solidFill>
                <a:ea typeface="굴림"/>
                <a:cs typeface="굴림"/>
              </a:rPr>
              <a:t>СМС в </a:t>
            </a:r>
            <a:r>
              <a:rPr lang="en-US" altLang="ko-KR" sz="3600" b="1">
                <a:solidFill>
                  <a:srgbClr val="003399"/>
                </a:solidFill>
                <a:ea typeface="굴림"/>
                <a:cs typeface="굴림"/>
              </a:rPr>
              <a:t>KCDB</a:t>
            </a:r>
          </a:p>
        </p:txBody>
      </p:sp>
      <p:sp>
        <p:nvSpPr>
          <p:cNvPr id="32773" name="Text Box 5"/>
          <p:cNvSpPr txBox="1">
            <a:spLocks noChangeArrowheads="1"/>
          </p:cNvSpPr>
          <p:nvPr/>
        </p:nvSpPr>
        <p:spPr bwMode="auto">
          <a:xfrm>
            <a:off x="1260475" y="3870325"/>
            <a:ext cx="6551613" cy="1004888"/>
          </a:xfrm>
          <a:prstGeom prst="rect">
            <a:avLst/>
          </a:prstGeom>
          <a:noFill/>
          <a:ln w="9525">
            <a:noFill/>
            <a:miter lim="800000"/>
            <a:headEnd/>
            <a:tailEnd/>
          </a:ln>
        </p:spPr>
        <p:txBody>
          <a:bodyPr>
            <a:spAutoFit/>
          </a:bodyPr>
          <a:lstStyle/>
          <a:p>
            <a:pPr algn="ctr">
              <a:spcBef>
                <a:spcPct val="50000"/>
              </a:spcBef>
            </a:pPr>
            <a:r>
              <a:rPr lang="ru-RU" altLang="ko-KR" sz="2400" b="1" i="1">
                <a:ea typeface="굴림"/>
                <a:cs typeface="굴림"/>
              </a:rPr>
              <a:t>Павел Неежмаков</a:t>
            </a:r>
          </a:p>
          <a:p>
            <a:pPr algn="ctr">
              <a:spcBef>
                <a:spcPct val="50000"/>
              </a:spcBef>
            </a:pPr>
            <a:r>
              <a:rPr lang="ru-RU" altLang="ko-KR" sz="2400" b="1" i="1">
                <a:ea typeface="굴림"/>
                <a:cs typeface="굴림"/>
              </a:rPr>
              <a:t>Вице-Президент КООМЕТ</a:t>
            </a:r>
            <a:endParaRPr lang="en-GB" altLang="ko-KR" sz="2400" i="1">
              <a:ea typeface="굴림"/>
              <a:cs typeface="굴림"/>
            </a:endParaRPr>
          </a:p>
        </p:txBody>
      </p:sp>
      <p:sp>
        <p:nvSpPr>
          <p:cNvPr id="32774" name="Text Box 6"/>
          <p:cNvSpPr txBox="1">
            <a:spLocks noChangeArrowheads="1"/>
          </p:cNvSpPr>
          <p:nvPr/>
        </p:nvSpPr>
        <p:spPr bwMode="auto">
          <a:xfrm>
            <a:off x="1835150" y="5308600"/>
            <a:ext cx="5400675" cy="946150"/>
          </a:xfrm>
          <a:prstGeom prst="rect">
            <a:avLst/>
          </a:prstGeom>
          <a:noFill/>
          <a:ln w="9525">
            <a:noFill/>
            <a:miter lim="800000"/>
            <a:headEnd/>
            <a:tailEnd/>
          </a:ln>
        </p:spPr>
        <p:txBody>
          <a:bodyPr>
            <a:spAutoFit/>
          </a:bodyPr>
          <a:lstStyle/>
          <a:p>
            <a:pPr algn="ctr"/>
            <a:r>
              <a:rPr lang="en-GB" sz="2000" b="1">
                <a:solidFill>
                  <a:srgbClr val="003399"/>
                </a:solidFill>
              </a:rPr>
              <a:t>23</a:t>
            </a:r>
            <a:r>
              <a:rPr lang="ru-RU" sz="2000" b="1">
                <a:solidFill>
                  <a:srgbClr val="003399"/>
                </a:solidFill>
              </a:rPr>
              <a:t> заседание</a:t>
            </a:r>
            <a:r>
              <a:rPr lang="en-GB" sz="2000" b="1">
                <a:solidFill>
                  <a:srgbClr val="003399"/>
                </a:solidFill>
              </a:rPr>
              <a:t> </a:t>
            </a:r>
            <a:r>
              <a:rPr lang="ru-RU" sz="2000" b="1">
                <a:solidFill>
                  <a:srgbClr val="003399"/>
                </a:solidFill>
              </a:rPr>
              <a:t>К</a:t>
            </a:r>
            <a:r>
              <a:rPr lang="en-GB" sz="2000" b="1">
                <a:solidFill>
                  <a:srgbClr val="003399"/>
                </a:solidFill>
              </a:rPr>
              <a:t>OOMET</a:t>
            </a:r>
            <a:endParaRPr lang="en-GB" altLang="ko-KR" sz="2000" b="1">
              <a:solidFill>
                <a:srgbClr val="003399"/>
              </a:solidFill>
              <a:ea typeface="굴림"/>
              <a:cs typeface="굴림"/>
            </a:endParaRPr>
          </a:p>
          <a:p>
            <a:pPr algn="ctr"/>
            <a:r>
              <a:rPr lang="ru-RU" altLang="ko-KR">
                <a:ea typeface="굴림"/>
                <a:cs typeface="굴림"/>
              </a:rPr>
              <a:t>Нижний Новгород</a:t>
            </a:r>
            <a:r>
              <a:rPr lang="en-GB" altLang="ko-KR">
                <a:ea typeface="굴림"/>
                <a:cs typeface="굴림"/>
              </a:rPr>
              <a:t>, </a:t>
            </a:r>
            <a:r>
              <a:rPr lang="ru-RU" altLang="ko-KR">
                <a:ea typeface="굴림"/>
                <a:cs typeface="굴림"/>
              </a:rPr>
              <a:t>Россия</a:t>
            </a:r>
            <a:r>
              <a:rPr lang="en-GB" altLang="ko-KR">
                <a:ea typeface="굴림"/>
                <a:cs typeface="굴림"/>
              </a:rPr>
              <a:t> </a:t>
            </a:r>
          </a:p>
          <a:p>
            <a:pPr algn="ctr"/>
            <a:r>
              <a:rPr lang="en-GB" altLang="ko-KR">
                <a:ea typeface="굴림"/>
                <a:cs typeface="굴림"/>
              </a:rPr>
              <a:t>5-6 </a:t>
            </a:r>
            <a:r>
              <a:rPr lang="ru-RU" altLang="ko-KR">
                <a:ea typeface="굴림"/>
                <a:cs typeface="굴림"/>
              </a:rPr>
              <a:t>Июня</a:t>
            </a:r>
            <a:r>
              <a:rPr lang="en-GB" altLang="ko-KR">
                <a:ea typeface="굴림"/>
                <a:cs typeface="굴림"/>
              </a:rPr>
              <a:t>, 2013</a:t>
            </a:r>
            <a:endParaRPr lang="ru-RU">
              <a:ea typeface="굴림"/>
              <a:cs typeface="굴림"/>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9"/>
          <p:cNvSpPr txBox="1">
            <a:spLocks noChangeArrowheads="1"/>
          </p:cNvSpPr>
          <p:nvPr/>
        </p:nvSpPr>
        <p:spPr bwMode="auto">
          <a:xfrm>
            <a:off x="2771775" y="1217613"/>
            <a:ext cx="6264275" cy="2427287"/>
          </a:xfrm>
          <a:prstGeom prst="rect">
            <a:avLst/>
          </a:prstGeom>
          <a:noFill/>
          <a:ln w="9525">
            <a:noFill/>
            <a:miter lim="800000"/>
            <a:headEnd/>
            <a:tailEnd/>
          </a:ln>
        </p:spPr>
        <p:txBody>
          <a:bodyPr>
            <a:spAutoFit/>
          </a:bodyPr>
          <a:lstStyle/>
          <a:p>
            <a:pPr algn="just">
              <a:spcBef>
                <a:spcPct val="50000"/>
              </a:spcBef>
            </a:pPr>
            <a:r>
              <a:rPr lang="ru-RU"/>
              <a:t>25–26 сентября 2012 г. в Национальном институте стандартов и технологий (NIST), Гейтерсберг, США, состоялось 29-е заседание Объединенного комитета региональных метрологических организаций и Международного бюро мер и весов (JCRB). </a:t>
            </a:r>
            <a:endParaRPr lang="en-US"/>
          </a:p>
          <a:p>
            <a:pPr algn="just">
              <a:spcBef>
                <a:spcPct val="50000"/>
              </a:spcBef>
            </a:pPr>
            <a:r>
              <a:rPr lang="ru-RU"/>
              <a:t>30-е заседание JCRB состоялось 19-20 марта 2013 г. в Международном бюро мер и весов (BIPM), Париж, Франция. </a:t>
            </a:r>
          </a:p>
        </p:txBody>
      </p:sp>
      <p:pic>
        <p:nvPicPr>
          <p:cNvPr id="14338" name="Picture 20" descr="JCRB30_COOMET Report"/>
          <p:cNvPicPr>
            <a:picLocks noChangeAspect="1" noChangeArrowheads="1"/>
          </p:cNvPicPr>
          <p:nvPr/>
        </p:nvPicPr>
        <p:blipFill>
          <a:blip r:embed="rId2"/>
          <a:srcRect b="8865"/>
          <a:stretch>
            <a:fillRect/>
          </a:stretch>
        </p:blipFill>
        <p:spPr bwMode="auto">
          <a:xfrm>
            <a:off x="4391025" y="3789363"/>
            <a:ext cx="4752975" cy="2447925"/>
          </a:xfrm>
          <a:prstGeom prst="rect">
            <a:avLst/>
          </a:prstGeom>
          <a:noFill/>
          <a:ln w="9525">
            <a:noFill/>
            <a:miter lim="800000"/>
            <a:headEnd/>
            <a:tailEnd/>
          </a:ln>
        </p:spPr>
      </p:pic>
      <p:pic>
        <p:nvPicPr>
          <p:cNvPr id="14339" name="Picture 22" descr="JCRB29_NIST_PNeyezhmakov"/>
          <p:cNvPicPr>
            <a:picLocks noChangeAspect="1" noChangeArrowheads="1"/>
          </p:cNvPicPr>
          <p:nvPr/>
        </p:nvPicPr>
        <p:blipFill>
          <a:blip r:embed="rId3"/>
          <a:srcRect/>
          <a:stretch>
            <a:fillRect/>
          </a:stretch>
        </p:blipFill>
        <p:spPr bwMode="auto">
          <a:xfrm>
            <a:off x="-36513" y="1196975"/>
            <a:ext cx="2366963" cy="2376488"/>
          </a:xfrm>
          <a:prstGeom prst="rect">
            <a:avLst/>
          </a:prstGeom>
          <a:noFill/>
          <a:ln w="9525">
            <a:noFill/>
            <a:miter lim="800000"/>
            <a:headEnd/>
            <a:tailEnd/>
          </a:ln>
        </p:spPr>
      </p:pic>
      <p:pic>
        <p:nvPicPr>
          <p:cNvPr id="14340" name="Picture 6" descr="IMG_4220_filtered"/>
          <p:cNvPicPr>
            <a:picLocks noChangeAspect="1" noChangeArrowheads="1"/>
          </p:cNvPicPr>
          <p:nvPr/>
        </p:nvPicPr>
        <p:blipFill>
          <a:blip r:embed="rId4"/>
          <a:srcRect b="20923"/>
          <a:stretch>
            <a:fillRect/>
          </a:stretch>
        </p:blipFill>
        <p:spPr bwMode="auto">
          <a:xfrm>
            <a:off x="0" y="3789363"/>
            <a:ext cx="4643438"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56"/>
          <p:cNvSpPr txBox="1">
            <a:spLocks noChangeArrowheads="1"/>
          </p:cNvSpPr>
          <p:nvPr/>
        </p:nvSpPr>
        <p:spPr bwMode="auto">
          <a:xfrm>
            <a:off x="288925" y="1052513"/>
            <a:ext cx="8604250" cy="5310187"/>
          </a:xfrm>
          <a:prstGeom prst="rect">
            <a:avLst/>
          </a:prstGeom>
          <a:noFill/>
          <a:ln w="9525">
            <a:noFill/>
            <a:miter lim="800000"/>
            <a:headEnd/>
            <a:tailEnd/>
          </a:ln>
        </p:spPr>
        <p:txBody>
          <a:bodyPr>
            <a:spAutoFit/>
          </a:bodyPr>
          <a:lstStyle/>
          <a:p>
            <a:r>
              <a:rPr lang="ru-RU"/>
              <a:t>По состоянию на 01 марта 2013 г. в базе данных зарегистрировано 1182 сличения, из них: </a:t>
            </a:r>
            <a:endParaRPr lang="en-US"/>
          </a:p>
          <a:p>
            <a:r>
              <a:rPr lang="ru-RU"/>
              <a:t>829 –ключевых (406 в рамках Консультативных Комитетов, </a:t>
            </a:r>
            <a:endParaRPr lang="en-US"/>
          </a:p>
          <a:p>
            <a:r>
              <a:rPr lang="ru-RU"/>
              <a:t>86 – BIPM, 132 – EURAMET, 117 – APMP, 48 – SIM, 37 – СООМЕТ и 3 – AFRIMETS) и 354 дополнительных сличения. </a:t>
            </a:r>
            <a:endParaRPr lang="en-US"/>
          </a:p>
          <a:p>
            <a:endParaRPr lang="ru-RU"/>
          </a:p>
          <a:p>
            <a:r>
              <a:rPr lang="ru-RU"/>
              <a:t>На 1 марта 2013 г. в KCDB опубликованы результаты 172 ключевых сличений РМО. Из них: 77 сличений проведено в EURAMET, 59 – в APMP, 20 – в СООМЕТ, 16 – в SIM. </a:t>
            </a:r>
            <a:endParaRPr lang="en-US"/>
          </a:p>
          <a:p>
            <a:r>
              <a:rPr lang="ru-RU"/>
              <a:t>По результатам этих сличений опубликовано в общей сложности около 1 950 графиков эквивалентности, в том числе более 80 новых графиков – за последние шесть месяцев.</a:t>
            </a:r>
          </a:p>
          <a:p>
            <a:r>
              <a:rPr lang="ru-RU"/>
              <a:t>По состоянию на 1 марта 2013 г. опубликованы окончательные отчеты 187 из 354 зарегистрированных в KCDB дополнительных сличений. </a:t>
            </a:r>
            <a:endParaRPr lang="en-US"/>
          </a:p>
          <a:p>
            <a:r>
              <a:rPr lang="ru-RU"/>
              <a:t>За последний год отмечено возрастание числа регистрации дополнительных сличений и уменьшение регистрации ключевых сличений.</a:t>
            </a:r>
          </a:p>
          <a:p>
            <a:r>
              <a:rPr lang="ru-RU"/>
              <a:t>Таким образом, 64% зарегистрированных сличений в KCDB завершены и имеют, как правило, опубликованные в Техническом приложении журнала Metrologia окончательные отчеты. </a:t>
            </a:r>
          </a:p>
        </p:txBody>
      </p:sp>
      <p:sp>
        <p:nvSpPr>
          <p:cNvPr id="33794" name="Text Box 57"/>
          <p:cNvSpPr txBox="1">
            <a:spLocks noChangeArrowheads="1"/>
          </p:cNvSpPr>
          <p:nvPr/>
        </p:nvSpPr>
        <p:spPr bwMode="auto">
          <a:xfrm>
            <a:off x="2195513" y="260350"/>
            <a:ext cx="5400675" cy="519113"/>
          </a:xfrm>
          <a:prstGeom prst="rect">
            <a:avLst/>
          </a:prstGeom>
          <a:noFill/>
          <a:ln w="9525">
            <a:noFill/>
            <a:miter lim="800000"/>
            <a:headEnd/>
            <a:tailEnd/>
          </a:ln>
        </p:spPr>
        <p:txBody>
          <a:bodyPr>
            <a:spAutoFit/>
          </a:bodyPr>
          <a:lstStyle/>
          <a:p>
            <a:pPr algn="ctr">
              <a:spcBef>
                <a:spcPct val="50000"/>
              </a:spcBef>
            </a:pPr>
            <a:r>
              <a:rPr lang="en-US" sz="2800" b="1">
                <a:solidFill>
                  <a:schemeClr val="tx2"/>
                </a:solidFill>
              </a:rPr>
              <a:t>KCDB</a:t>
            </a:r>
            <a:endParaRPr lang="ru-RU" sz="2800" b="1">
              <a:solidFill>
                <a:schemeClr val="tx2"/>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845"/>
          <p:cNvSpPr txBox="1">
            <a:spLocks noChangeArrowheads="1"/>
          </p:cNvSpPr>
          <p:nvPr/>
        </p:nvSpPr>
        <p:spPr bwMode="auto">
          <a:xfrm>
            <a:off x="179388" y="1268413"/>
            <a:ext cx="8964612" cy="1311275"/>
          </a:xfrm>
          <a:prstGeom prst="rect">
            <a:avLst/>
          </a:prstGeom>
          <a:noFill/>
          <a:ln w="9525">
            <a:noFill/>
            <a:miter lim="800000"/>
            <a:headEnd/>
            <a:tailEnd/>
          </a:ln>
        </p:spPr>
        <p:txBody>
          <a:bodyPr>
            <a:spAutoFit/>
          </a:bodyPr>
          <a:lstStyle/>
          <a:p>
            <a:r>
              <a:rPr lang="en-US" sz="2000"/>
              <a:t>All COOMET comparisons are listed in CООМЕТ Document D9/2012 “COOMET Program of comparisons” </a:t>
            </a:r>
            <a:r>
              <a:rPr lang="en-US" sz="2000">
                <a:solidFill>
                  <a:srgbClr val="FF3300"/>
                </a:solidFill>
                <a:hlinkClick r:id="rId2"/>
              </a:rPr>
              <a:t>http://www.coomet.org/EN/doc/d9_2012.pdf</a:t>
            </a:r>
            <a:r>
              <a:rPr lang="en-US" sz="2000">
                <a:solidFill>
                  <a:srgbClr val="FF3300"/>
                </a:solidFill>
              </a:rPr>
              <a:t>. </a:t>
            </a:r>
          </a:p>
          <a:p>
            <a:r>
              <a:rPr lang="en-US" sz="2000"/>
              <a:t>There are 71 comparisons in the Program at the moment of JCRB-29. </a:t>
            </a:r>
          </a:p>
        </p:txBody>
      </p:sp>
      <p:sp>
        <p:nvSpPr>
          <p:cNvPr id="34818" name="Rectangle 844"/>
          <p:cNvSpPr>
            <a:spLocks noChangeArrowheads="1"/>
          </p:cNvSpPr>
          <p:nvPr/>
        </p:nvSpPr>
        <p:spPr bwMode="auto">
          <a:xfrm>
            <a:off x="1331913" y="71438"/>
            <a:ext cx="7812087" cy="981075"/>
          </a:xfrm>
          <a:prstGeom prst="rect">
            <a:avLst/>
          </a:prstGeom>
          <a:noFill/>
          <a:ln w="9525">
            <a:noFill/>
            <a:miter lim="800000"/>
            <a:headEnd/>
            <a:tailEnd/>
          </a:ln>
        </p:spPr>
        <p:txBody>
          <a:bodyPr anchor="ctr"/>
          <a:lstStyle/>
          <a:p>
            <a:pPr algn="ctr">
              <a:lnSpc>
                <a:spcPct val="80000"/>
              </a:lnSpc>
            </a:pPr>
            <a:r>
              <a:rPr lang="en-US" sz="2800" b="1">
                <a:solidFill>
                  <a:schemeClr val="tx2"/>
                </a:solidFill>
              </a:rPr>
              <a:t>Key and Supplementary </a:t>
            </a:r>
            <a:br>
              <a:rPr lang="en-US" sz="2800" b="1">
                <a:solidFill>
                  <a:schemeClr val="tx2"/>
                </a:solidFill>
              </a:rPr>
            </a:br>
            <a:r>
              <a:rPr lang="en-US" sz="2800" b="1">
                <a:solidFill>
                  <a:schemeClr val="tx2"/>
                </a:solidFill>
              </a:rPr>
              <a:t> COOMET Comparisons</a:t>
            </a:r>
            <a:endParaRPr lang="ru-RU" sz="2800" b="1">
              <a:solidFill>
                <a:schemeClr val="tx2"/>
              </a:solidFill>
            </a:endParaRPr>
          </a:p>
        </p:txBody>
      </p:sp>
      <p:sp>
        <p:nvSpPr>
          <p:cNvPr id="34819" name="Text Box 845"/>
          <p:cNvSpPr txBox="1">
            <a:spLocks noChangeArrowheads="1"/>
          </p:cNvSpPr>
          <p:nvPr/>
        </p:nvSpPr>
        <p:spPr bwMode="auto">
          <a:xfrm>
            <a:off x="215900" y="2582863"/>
            <a:ext cx="8964613" cy="701675"/>
          </a:xfrm>
          <a:prstGeom prst="rect">
            <a:avLst/>
          </a:prstGeom>
          <a:noFill/>
          <a:ln w="9525">
            <a:noFill/>
            <a:miter lim="800000"/>
            <a:headEnd/>
            <a:tailEnd/>
          </a:ln>
        </p:spPr>
        <p:txBody>
          <a:bodyPr>
            <a:spAutoFit/>
          </a:bodyPr>
          <a:lstStyle/>
          <a:p>
            <a:r>
              <a:rPr lang="en-US" sz="2000"/>
              <a:t>After the 28</a:t>
            </a:r>
            <a:r>
              <a:rPr lang="en-US" sz="2000" baseline="30000"/>
              <a:t>th</a:t>
            </a:r>
            <a:r>
              <a:rPr lang="en-US" sz="2000"/>
              <a:t> JCRB Meeting the next comparisons were proposed and recorded in the COOMET data base:</a:t>
            </a:r>
          </a:p>
        </p:txBody>
      </p:sp>
      <p:graphicFrame>
        <p:nvGraphicFramePr>
          <p:cNvPr id="9" name="Group 484"/>
          <p:cNvGraphicFramePr>
            <a:graphicFrameLocks noGrp="1"/>
          </p:cNvGraphicFramePr>
          <p:nvPr/>
        </p:nvGraphicFramePr>
        <p:xfrm>
          <a:off x="250825" y="3284538"/>
          <a:ext cx="8713788" cy="2601912"/>
        </p:xfrm>
        <a:graphic>
          <a:graphicData uri="http://schemas.openxmlformats.org/drawingml/2006/table">
            <a:tbl>
              <a:tblPr/>
              <a:tblGrid>
                <a:gridCol w="346075"/>
                <a:gridCol w="1022350"/>
                <a:gridCol w="5400675"/>
                <a:gridCol w="1152525"/>
                <a:gridCol w="792163"/>
              </a:tblGrid>
              <a:tr h="161925">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COOMET project</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Name</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Suggesting NMI</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Subject field</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1444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570/UA/12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standards of flatness</a:t>
                      </a:r>
                      <a:endParaRPr kumimoji="0" lang="en-US" sz="1400" b="0" i="0" u="none" strike="noStrike" cap="none" normalizeH="0" baseline="0" smtClean="0">
                        <a:ln>
                          <a:noFill/>
                        </a:ln>
                        <a:solidFill>
                          <a:schemeClr val="tx1"/>
                        </a:solidFill>
                        <a:effectLst/>
                        <a:latin typeface="Calibri" pitchFamily="34" charset="0"/>
                        <a:ea typeface="Times New Roman" pitchFamily="18" charset="0"/>
                        <a:cs typeface="TimesNewRomanPSMT" charset="-52"/>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NSC “IM”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L</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44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2</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569/UA/12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 of length standards in the range of 0.001 to 1 mm</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NSC “IM”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3</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568/UA/12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the initial measuring device of the surface</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NSC “IM”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4</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567/UA/12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national standards of HF voltage</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NSC “IM”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EM</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44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566/UA/12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the national AC/DC voltage transfer references up to 1000 V in the frequency range from 10 Hz to 1 MHz</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Ukrmetrtest standard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EM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444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6</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565/RU/12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International pilot comparison of Q factor standards</a:t>
                      </a:r>
                      <a:endParaRPr kumimoji="0" lang="en-US" sz="1400" b="0" i="0" u="none" strike="noStrike" cap="none" normalizeH="0" baseline="0" smtClean="0">
                        <a:ln>
                          <a:noFill/>
                        </a:ln>
                        <a:solidFill>
                          <a:schemeClr val="tx1"/>
                        </a:solidFill>
                        <a:effectLst/>
                        <a:latin typeface="Calibri" pitchFamily="34" charset="0"/>
                        <a:ea typeface="Times New Roman" pitchFamily="18" charset="0"/>
                        <a:cs typeface="TimesNewRomanPSMT" charset="-52"/>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SNIIM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EM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4870" name="Text Box 403"/>
          <p:cNvSpPr txBox="1">
            <a:spLocks noChangeArrowheads="1"/>
          </p:cNvSpPr>
          <p:nvPr/>
        </p:nvSpPr>
        <p:spPr bwMode="auto">
          <a:xfrm>
            <a:off x="7667625" y="2924175"/>
            <a:ext cx="1260475" cy="366713"/>
          </a:xfrm>
          <a:prstGeom prst="rect">
            <a:avLst/>
          </a:prstGeom>
          <a:noFill/>
          <a:ln w="9525">
            <a:noFill/>
            <a:miter lim="800000"/>
            <a:headEnd/>
            <a:tailEnd/>
          </a:ln>
        </p:spPr>
        <p:txBody>
          <a:bodyPr>
            <a:spAutoFit/>
          </a:bodyPr>
          <a:lstStyle/>
          <a:p>
            <a:pPr>
              <a:spcBef>
                <a:spcPct val="50000"/>
              </a:spcBef>
            </a:pPr>
            <a:r>
              <a:rPr lang="en-US" b="1"/>
              <a:t>Table 1</a:t>
            </a:r>
            <a:endParaRPr lang="ru-RU" b="1"/>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204" name="Group 484"/>
          <p:cNvGraphicFramePr>
            <a:graphicFrameLocks noGrp="1"/>
          </p:cNvGraphicFramePr>
          <p:nvPr/>
        </p:nvGraphicFramePr>
        <p:xfrm>
          <a:off x="466725" y="1484313"/>
          <a:ext cx="8713788" cy="4414837"/>
        </p:xfrm>
        <a:graphic>
          <a:graphicData uri="http://schemas.openxmlformats.org/drawingml/2006/table">
            <a:tbl>
              <a:tblPr/>
              <a:tblGrid>
                <a:gridCol w="346075"/>
                <a:gridCol w="1095375"/>
                <a:gridCol w="5256213"/>
                <a:gridCol w="1223962"/>
                <a:gridCol w="792163"/>
              </a:tblGrid>
              <a:tr h="274638">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t>
                      </a:r>
                      <a:endParaRPr kumimoji="0" lang="en-US" sz="16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COOMET project</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Name</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Suggesting NMI</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Subject field</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30480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7</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564/RU/12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length etalons in the field of spherisity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VNIIMS</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84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8</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563/RU/12</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length etalons in the field of roundness measurements.</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VNIIMS</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84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9</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562/RU/12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comparisons in the field of metals mass fraction measurements (Cu, Zn, Pb, Al, Ca, Sb, Mg, Au, Ag, As, Ni) in slag</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UNIIMS</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QM</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84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10</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561/RU/12 </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 of hydrophone calibrations in the frequency range from 3 kHz to 200 kHz</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chemeClr val="tx1"/>
                          </a:solidFill>
                          <a:effectLst/>
                          <a:latin typeface="Calibri" pitchFamily="34" charset="0"/>
                        </a:rPr>
                        <a:t>VNIIFTRI</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AUV</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752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11</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560/UA/12 </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The comparison of the national hardness standards of Rockwell and Super-Rockwell scales</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NSC “IM”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M</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12</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ru-RU" sz="1400" b="0" i="0" u="none" strike="noStrike" cap="none" normalizeH="0" baseline="0" smtClean="0">
                        <a:ln>
                          <a:noFill/>
                        </a:ln>
                        <a:solidFill>
                          <a:schemeClr val="tx1"/>
                        </a:solidFill>
                        <a:effectLst/>
                        <a:latin typeface="Calibri" pitchFamily="34"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556/RU/12</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primary standard gas mixtures: gravimetry production of CH4 in synthetic air (100 </a:t>
                      </a:r>
                      <a:r>
                        <a:rPr kumimoji="0" lang="ru-RU" sz="1400" b="0" i="0" u="none" strike="noStrike" cap="none" normalizeH="0" baseline="0" smtClean="0">
                          <a:ln>
                            <a:noFill/>
                          </a:ln>
                          <a:solidFill>
                            <a:schemeClr val="tx1"/>
                          </a:solidFill>
                          <a:effectLst/>
                          <a:latin typeface="Calibri" pitchFamily="34" charset="0"/>
                        </a:rPr>
                        <a:t>μ</a:t>
                      </a:r>
                      <a:r>
                        <a:rPr kumimoji="0" lang="en-US" sz="1400" b="0" i="0" u="none" strike="noStrike" cap="none" normalizeH="0" baseline="0" smtClean="0">
                          <a:ln>
                            <a:noFill/>
                          </a:ln>
                          <a:solidFill>
                            <a:schemeClr val="tx1"/>
                          </a:solidFill>
                          <a:effectLst/>
                          <a:latin typeface="Calibri" pitchFamily="34" charset="0"/>
                        </a:rPr>
                        <a:t>mol/mol)</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VNIIM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QM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13</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555/AZ/12</a:t>
                      </a:r>
                      <a:endParaRPr kumimoji="0" lang="en-US" sz="1400" b="1" i="0" u="none" strike="noStrike" cap="none" normalizeH="0" baseline="0" smtClean="0">
                        <a:ln>
                          <a:noFill/>
                        </a:ln>
                        <a:solidFill>
                          <a:schemeClr val="tx1"/>
                        </a:solidFill>
                        <a:effectLst/>
                        <a:latin typeface="Calibri" pitchFamily="34" charset="0"/>
                        <a:cs typeface="Times New Roman" pitchFamily="18"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 in the field of measurements of liquids density.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chemeClr val="tx1"/>
                          </a:solidFill>
                          <a:effectLst/>
                          <a:latin typeface="Calibri" pitchFamily="34" charset="0"/>
                        </a:rPr>
                        <a:t>"АRCSМP"</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14</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554/UA/12</a:t>
                      </a:r>
                      <a:endParaRPr kumimoji="0" lang="en-US" sz="1400" b="1" i="0" u="none" strike="noStrike" cap="none" normalizeH="0" baseline="0" smtClean="0">
                        <a:ln>
                          <a:noFill/>
                        </a:ln>
                        <a:solidFill>
                          <a:schemeClr val="tx1"/>
                        </a:solidFill>
                        <a:effectLst/>
                        <a:latin typeface="Calibri" pitchFamily="34" charset="0"/>
                        <a:cs typeface="Times New Roman" pitchFamily="18"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 of National standards of electrical capacitance 	</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chemeClr val="tx1"/>
                          </a:solidFill>
                          <a:effectLst/>
                          <a:latin typeface="Calibri" pitchFamily="34" charset="0"/>
                        </a:rPr>
                        <a:t>DP "Ukrmetrteststandard"</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EM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5903" name="Text Box 403"/>
          <p:cNvSpPr txBox="1">
            <a:spLocks noChangeArrowheads="1"/>
          </p:cNvSpPr>
          <p:nvPr/>
        </p:nvSpPr>
        <p:spPr bwMode="auto">
          <a:xfrm>
            <a:off x="7164388" y="1123950"/>
            <a:ext cx="2195512" cy="366713"/>
          </a:xfrm>
          <a:prstGeom prst="rect">
            <a:avLst/>
          </a:prstGeom>
          <a:noFill/>
          <a:ln w="9525">
            <a:noFill/>
            <a:miter lim="800000"/>
            <a:headEnd/>
            <a:tailEnd/>
          </a:ln>
        </p:spPr>
        <p:txBody>
          <a:bodyPr>
            <a:spAutoFit/>
          </a:bodyPr>
          <a:lstStyle/>
          <a:p>
            <a:pPr>
              <a:spcBef>
                <a:spcPct val="50000"/>
              </a:spcBef>
            </a:pPr>
            <a:r>
              <a:rPr lang="en-US" b="1"/>
              <a:t>Follow-up table 1</a:t>
            </a:r>
            <a:endParaRPr lang="ru-RU" b="1"/>
          </a:p>
        </p:txBody>
      </p:sp>
      <p:sp>
        <p:nvSpPr>
          <p:cNvPr id="35904" name="Rectangle 844"/>
          <p:cNvSpPr>
            <a:spLocks noChangeArrowheads="1"/>
          </p:cNvSpPr>
          <p:nvPr/>
        </p:nvSpPr>
        <p:spPr bwMode="auto">
          <a:xfrm>
            <a:off x="1331913" y="71438"/>
            <a:ext cx="7812087" cy="981075"/>
          </a:xfrm>
          <a:prstGeom prst="rect">
            <a:avLst/>
          </a:prstGeom>
          <a:noFill/>
          <a:ln w="9525">
            <a:noFill/>
            <a:miter lim="800000"/>
            <a:headEnd/>
            <a:tailEnd/>
          </a:ln>
        </p:spPr>
        <p:txBody>
          <a:bodyPr anchor="ctr"/>
          <a:lstStyle/>
          <a:p>
            <a:pPr algn="ctr">
              <a:lnSpc>
                <a:spcPct val="80000"/>
              </a:lnSpc>
            </a:pPr>
            <a:r>
              <a:rPr lang="en-US" sz="2800" b="1">
                <a:solidFill>
                  <a:schemeClr val="tx2"/>
                </a:solidFill>
              </a:rPr>
              <a:t>Key and Supplementary </a:t>
            </a:r>
            <a:br>
              <a:rPr lang="en-US" sz="2800" b="1">
                <a:solidFill>
                  <a:schemeClr val="tx2"/>
                </a:solidFill>
              </a:rPr>
            </a:br>
            <a:r>
              <a:rPr lang="en-US" sz="2800" b="1">
                <a:solidFill>
                  <a:schemeClr val="tx2"/>
                </a:solidFill>
              </a:rPr>
              <a:t> COOMET Comparisons</a:t>
            </a:r>
            <a:endParaRPr lang="ru-RU" sz="2800" b="1">
              <a:solidFill>
                <a:schemeClr val="tx2"/>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178" name="Group 2"/>
          <p:cNvGraphicFramePr>
            <a:graphicFrameLocks noGrp="1"/>
          </p:cNvGraphicFramePr>
          <p:nvPr/>
        </p:nvGraphicFramePr>
        <p:xfrm>
          <a:off x="179388" y="2182813"/>
          <a:ext cx="8569325" cy="2614612"/>
        </p:xfrm>
        <a:graphic>
          <a:graphicData uri="http://schemas.openxmlformats.org/drawingml/2006/table">
            <a:tbl>
              <a:tblPr/>
              <a:tblGrid>
                <a:gridCol w="485775"/>
                <a:gridCol w="1435100"/>
                <a:gridCol w="1216025"/>
                <a:gridCol w="3136900"/>
                <a:gridCol w="995362"/>
                <a:gridCol w="1300163"/>
              </a:tblGrid>
              <a:tr h="561975">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KCDB ID</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COOMET project </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Name</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Pilot</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Participants</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102711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a:t>
                      </a:r>
                      <a:endParaRPr kumimoji="0" lang="ru-RU"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chemeClr val="tx1"/>
                          </a:solidFill>
                          <a:effectLst/>
                          <a:latin typeface="Calibri" pitchFamily="34" charset="0"/>
                          <a:cs typeface="Times New Roman" pitchFamily="18" charset="0"/>
                        </a:rPr>
                        <a:t>COOMET.</a:t>
                      </a:r>
                      <a:r>
                        <a:rPr kumimoji="0" lang="en-US" sz="1400" b="0" i="0" u="none" strike="noStrike" cap="none" normalizeH="0" baseline="0" smtClean="0">
                          <a:ln>
                            <a:noFill/>
                          </a:ln>
                          <a:solidFill>
                            <a:schemeClr val="tx1"/>
                          </a:solidFill>
                          <a:effectLst/>
                          <a:latin typeface="Calibri" pitchFamily="34" charset="0"/>
                          <a:cs typeface="Times New Roman" pitchFamily="18" charset="0"/>
                        </a:rPr>
                        <a:t>AUV.W-S1</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531/RU-a/11 </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Comparisons of free-field hydrophone calibrations in a lab water tank at low sound frequencies (from 250 Hz to 8 kHz)</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chemeClr val="tx1"/>
                          </a:solidFill>
                          <a:effectLst/>
                          <a:latin typeface="Calibri" pitchFamily="34" charset="0"/>
                          <a:cs typeface="Times New Roman" pitchFamily="18" charset="0"/>
                        </a:rPr>
                        <a:t>VNIIFTRI</a:t>
                      </a:r>
                      <a:endParaRPr kumimoji="0" lang="ru-RU"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0000"/>
                          </a:solidFill>
                          <a:effectLst/>
                          <a:latin typeface="Calibri" pitchFamily="34" charset="0"/>
                          <a:cs typeface="Times New Roman" pitchFamily="18" charset="0"/>
                        </a:rPr>
                        <a:t>HAARI</a:t>
                      </a:r>
                      <a:endParaRPr kumimoji="0" lang="ru-RU"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25525">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2</a:t>
                      </a:r>
                      <a:endParaRPr kumimoji="0" lang="ru-RU"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COOMET.EM-S12</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516/RU/11</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cs typeface="Times New Roman" pitchFamily="18" charset="0"/>
                        </a:rPr>
                        <a:t>Comparison of national standard instruments for magnetic loss power in electrotechnical steel at a frequency of 50 Hz</a:t>
                      </a:r>
                      <a:endParaRPr kumimoji="0" lang="en-US"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0000"/>
                          </a:solidFill>
                          <a:effectLst/>
                          <a:latin typeface="Calibri" pitchFamily="34" charset="0"/>
                          <a:cs typeface="Times New Roman" pitchFamily="18" charset="0"/>
                        </a:rPr>
                        <a:t>UNIIM</a:t>
                      </a:r>
                      <a:endParaRPr kumimoji="0" lang="ru-RU"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0000"/>
                          </a:solidFill>
                          <a:effectLst/>
                          <a:latin typeface="Calibri" pitchFamily="34" charset="0"/>
                          <a:cs typeface="Times New Roman" pitchFamily="18" charset="0"/>
                        </a:rPr>
                        <a:t>PTB</a:t>
                      </a:r>
                      <a:r>
                        <a:rPr kumimoji="0" lang="en-US" sz="1400" b="0" i="0" u="none" strike="noStrike" cap="none" normalizeH="0" baseline="0" smtClean="0">
                          <a:ln>
                            <a:noFill/>
                          </a:ln>
                          <a:solidFill>
                            <a:srgbClr val="000000"/>
                          </a:solidFill>
                          <a:effectLst/>
                          <a:latin typeface="Calibri" pitchFamily="34" charset="0"/>
                          <a:cs typeface="Times New Roman" pitchFamily="18" charset="0"/>
                        </a:rPr>
                        <a:t>,</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rgbClr val="000000"/>
                          </a:solidFill>
                          <a:effectLst/>
                          <a:latin typeface="Calibri" pitchFamily="34" charset="0"/>
                          <a:cs typeface="Times New Roman" pitchFamily="18" charset="0"/>
                        </a:rPr>
                        <a:t>CMI</a:t>
                      </a:r>
                      <a:endParaRPr kumimoji="0" lang="ru-RU" sz="14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6895" name="Text Box 845"/>
          <p:cNvSpPr txBox="1">
            <a:spLocks noChangeArrowheads="1"/>
          </p:cNvSpPr>
          <p:nvPr/>
        </p:nvSpPr>
        <p:spPr bwMode="auto">
          <a:xfrm>
            <a:off x="179388" y="1268413"/>
            <a:ext cx="8964612" cy="396875"/>
          </a:xfrm>
          <a:prstGeom prst="rect">
            <a:avLst/>
          </a:prstGeom>
          <a:noFill/>
          <a:ln w="9525">
            <a:noFill/>
            <a:miter lim="800000"/>
            <a:headEnd/>
            <a:tailEnd/>
          </a:ln>
        </p:spPr>
        <p:txBody>
          <a:bodyPr>
            <a:spAutoFit/>
          </a:bodyPr>
          <a:lstStyle/>
          <a:p>
            <a:r>
              <a:rPr lang="en-US" sz="2000"/>
              <a:t>Two new comparisons were included in KCDB</a:t>
            </a:r>
          </a:p>
        </p:txBody>
      </p:sp>
      <p:sp>
        <p:nvSpPr>
          <p:cNvPr id="36896" name="Rectangle 844"/>
          <p:cNvSpPr>
            <a:spLocks noChangeArrowheads="1"/>
          </p:cNvSpPr>
          <p:nvPr/>
        </p:nvSpPr>
        <p:spPr bwMode="auto">
          <a:xfrm>
            <a:off x="1331913" y="71438"/>
            <a:ext cx="7812087" cy="981075"/>
          </a:xfrm>
          <a:prstGeom prst="rect">
            <a:avLst/>
          </a:prstGeom>
          <a:noFill/>
          <a:ln w="9525">
            <a:noFill/>
            <a:miter lim="800000"/>
            <a:headEnd/>
            <a:tailEnd/>
          </a:ln>
        </p:spPr>
        <p:txBody>
          <a:bodyPr anchor="ctr"/>
          <a:lstStyle/>
          <a:p>
            <a:pPr algn="ctr">
              <a:lnSpc>
                <a:spcPct val="80000"/>
              </a:lnSpc>
            </a:pPr>
            <a:r>
              <a:rPr lang="en-US" sz="2800" b="1">
                <a:solidFill>
                  <a:schemeClr val="tx2"/>
                </a:solidFill>
              </a:rPr>
              <a:t>Key and Supplementary </a:t>
            </a:r>
            <a:br>
              <a:rPr lang="en-US" sz="2800" b="1">
                <a:solidFill>
                  <a:schemeClr val="tx2"/>
                </a:solidFill>
              </a:rPr>
            </a:br>
            <a:r>
              <a:rPr lang="en-US" sz="2800" b="1">
                <a:solidFill>
                  <a:schemeClr val="tx2"/>
                </a:solidFill>
              </a:rPr>
              <a:t> COOMET Comparisons</a:t>
            </a:r>
            <a:endParaRPr lang="ru-RU" sz="2800" b="1">
              <a:solidFill>
                <a:schemeClr val="tx2"/>
              </a:solidFill>
            </a:endParaRPr>
          </a:p>
        </p:txBody>
      </p:sp>
      <p:sp>
        <p:nvSpPr>
          <p:cNvPr id="36897" name="Rectangle 34"/>
          <p:cNvSpPr>
            <a:spLocks noChangeArrowheads="1"/>
          </p:cNvSpPr>
          <p:nvPr/>
        </p:nvSpPr>
        <p:spPr bwMode="auto">
          <a:xfrm>
            <a:off x="7740650" y="1773238"/>
            <a:ext cx="971550" cy="366712"/>
          </a:xfrm>
          <a:prstGeom prst="rect">
            <a:avLst/>
          </a:prstGeom>
          <a:noFill/>
          <a:ln w="9525">
            <a:noFill/>
            <a:miter lim="800000"/>
            <a:headEnd/>
            <a:tailEnd/>
          </a:ln>
        </p:spPr>
        <p:txBody>
          <a:bodyPr wrap="none">
            <a:spAutoFit/>
          </a:bodyPr>
          <a:lstStyle/>
          <a:p>
            <a:pPr>
              <a:spcBef>
                <a:spcPct val="50000"/>
              </a:spcBef>
            </a:pPr>
            <a:r>
              <a:rPr lang="en-US" b="1"/>
              <a:t>Table 2</a:t>
            </a:r>
            <a:endParaRPr lang="ru-RU" b="1"/>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845"/>
          <p:cNvSpPr txBox="1">
            <a:spLocks noChangeArrowheads="1"/>
          </p:cNvSpPr>
          <p:nvPr/>
        </p:nvSpPr>
        <p:spPr bwMode="auto">
          <a:xfrm>
            <a:off x="179388" y="1268413"/>
            <a:ext cx="8964612" cy="1660525"/>
          </a:xfrm>
          <a:prstGeom prst="rect">
            <a:avLst/>
          </a:prstGeom>
          <a:noFill/>
          <a:ln w="9525">
            <a:noFill/>
            <a:miter lim="800000"/>
            <a:headEnd/>
            <a:tailEnd/>
          </a:ln>
        </p:spPr>
        <p:txBody>
          <a:bodyPr>
            <a:spAutoFit/>
          </a:bodyPr>
          <a:lstStyle/>
          <a:p>
            <a:pPr>
              <a:spcBef>
                <a:spcPct val="30000"/>
              </a:spcBef>
            </a:pPr>
            <a:r>
              <a:rPr lang="en-US"/>
              <a:t>All COOMET comparisons are listed in CООМЕТ Document D9/2013 “COOMET Program of comparisons”  </a:t>
            </a:r>
            <a:r>
              <a:rPr lang="en-US">
                <a:solidFill>
                  <a:srgbClr val="FF0000"/>
                </a:solidFill>
                <a:hlinkClick r:id="rId2"/>
              </a:rPr>
              <a:t>http://www.coomet.org/RU/doc/d9_2013.pdf</a:t>
            </a:r>
            <a:r>
              <a:rPr lang="en-US">
                <a:solidFill>
                  <a:srgbClr val="FF0000"/>
                </a:solidFill>
              </a:rPr>
              <a:t> </a:t>
            </a:r>
          </a:p>
          <a:p>
            <a:pPr>
              <a:spcBef>
                <a:spcPct val="30000"/>
              </a:spcBef>
            </a:pPr>
            <a:r>
              <a:rPr lang="en-US"/>
              <a:t>There are </a:t>
            </a:r>
            <a:r>
              <a:rPr lang="en-US" b="1"/>
              <a:t>90 comparisons</a:t>
            </a:r>
            <a:r>
              <a:rPr lang="en-US"/>
              <a:t> in the Program at the moment. </a:t>
            </a:r>
          </a:p>
          <a:p>
            <a:pPr algn="just">
              <a:spcBef>
                <a:spcPct val="30000"/>
              </a:spcBef>
            </a:pPr>
            <a:r>
              <a:rPr lang="en-US"/>
              <a:t>After the 2</a:t>
            </a:r>
            <a:r>
              <a:rPr lang="ru-RU"/>
              <a:t>9</a:t>
            </a:r>
            <a:r>
              <a:rPr lang="en-US" baseline="30000"/>
              <a:t>th</a:t>
            </a:r>
            <a:r>
              <a:rPr lang="en-US"/>
              <a:t> JCRB Meeting the next comparisons were proposed and recorded in the COOMET data base</a:t>
            </a:r>
            <a:r>
              <a:rPr lang="en-US" sz="2000"/>
              <a:t>:</a:t>
            </a:r>
          </a:p>
        </p:txBody>
      </p:sp>
      <p:graphicFrame>
        <p:nvGraphicFramePr>
          <p:cNvPr id="9" name="Group 484"/>
          <p:cNvGraphicFramePr>
            <a:graphicFrameLocks noGrp="1"/>
          </p:cNvGraphicFramePr>
          <p:nvPr/>
        </p:nvGraphicFramePr>
        <p:xfrm>
          <a:off x="250825" y="2997200"/>
          <a:ext cx="8713788" cy="3241675"/>
        </p:xfrm>
        <a:graphic>
          <a:graphicData uri="http://schemas.openxmlformats.org/drawingml/2006/table">
            <a:tbl>
              <a:tblPr/>
              <a:tblGrid>
                <a:gridCol w="346075"/>
                <a:gridCol w="1022350"/>
                <a:gridCol w="5400675"/>
                <a:gridCol w="1152525"/>
                <a:gridCol w="792163"/>
              </a:tblGrid>
              <a:tr h="577850">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COOMET project</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Name</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Suggesting NMI</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Subject field</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50641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596/RU/13</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 in the field of food safety /category 11.2: contaminants/: pesticides in tea</a:t>
                      </a:r>
                      <a:endParaRPr kumimoji="0" lang="en-US" sz="1400" b="0" i="0" u="none" strike="noStrike" cap="none" normalizeH="0" baseline="0" smtClean="0">
                        <a:ln>
                          <a:noFill/>
                        </a:ln>
                        <a:solidFill>
                          <a:schemeClr val="tx1"/>
                        </a:solidFill>
                        <a:effectLst/>
                        <a:latin typeface="Calibri" pitchFamily="34" charset="0"/>
                        <a:ea typeface="Times New Roman" pitchFamily="18" charset="0"/>
                        <a:cs typeface="TimesNewRomanPSMT" charset="-52"/>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QM</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641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2</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593/RU/13</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Regional key comparisons of national standards of unit of temperature in the range from 0,01 to 660,323 ° C</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641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3</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592/SK/13</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temperature national standards at the triple point of mercury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SMU</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95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4</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591/UA/12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Comparisons of precise navigation systems GPS/GLONASS</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NSC “IM”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L</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95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590/UA/12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 of precision rangefinder settings</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NSC “IM”</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254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6</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589/UA/12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Supplementary comparison of national measurement standards of negative pressure in the range from 1 МPа to 10 МPа</a:t>
                      </a:r>
                      <a:endParaRPr kumimoji="0" lang="en-US" sz="1400" b="0" i="0" u="none" strike="noStrike" cap="none" normalizeH="0" baseline="0" smtClean="0">
                        <a:ln>
                          <a:noFill/>
                        </a:ln>
                        <a:solidFill>
                          <a:schemeClr val="tx1"/>
                        </a:solidFill>
                        <a:effectLst/>
                        <a:latin typeface="Calibri" pitchFamily="34" charset="0"/>
                        <a:ea typeface="Times New Roman" pitchFamily="18" charset="0"/>
                        <a:cs typeface="TimesNewRomanPSMT" charset="-52"/>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NSC “IM”</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7940" name="Rectangle 844"/>
          <p:cNvSpPr>
            <a:spLocks noChangeArrowheads="1"/>
          </p:cNvSpPr>
          <p:nvPr/>
        </p:nvSpPr>
        <p:spPr bwMode="auto">
          <a:xfrm>
            <a:off x="1331913" y="0"/>
            <a:ext cx="7812087" cy="981075"/>
          </a:xfrm>
          <a:prstGeom prst="rect">
            <a:avLst/>
          </a:prstGeom>
          <a:noFill/>
          <a:ln w="9525">
            <a:noFill/>
            <a:miter lim="800000"/>
            <a:headEnd/>
            <a:tailEnd/>
          </a:ln>
        </p:spPr>
        <p:txBody>
          <a:bodyPr anchor="ctr"/>
          <a:lstStyle/>
          <a:p>
            <a:pPr algn="ctr">
              <a:lnSpc>
                <a:spcPct val="80000"/>
              </a:lnSpc>
            </a:pPr>
            <a:r>
              <a:rPr lang="en-US" sz="2800" b="1">
                <a:solidFill>
                  <a:schemeClr val="tx2"/>
                </a:solidFill>
              </a:rPr>
              <a:t>Key and Supplementary </a:t>
            </a:r>
            <a:br>
              <a:rPr lang="en-US" sz="2800" b="1">
                <a:solidFill>
                  <a:schemeClr val="tx2"/>
                </a:solidFill>
              </a:rPr>
            </a:br>
            <a:r>
              <a:rPr lang="en-US" sz="2800" b="1">
                <a:solidFill>
                  <a:schemeClr val="tx2"/>
                </a:solidFill>
              </a:rPr>
              <a:t> COOMET Comparisons</a:t>
            </a:r>
            <a:endParaRPr lang="ru-RU" sz="2800" b="1">
              <a:solidFill>
                <a:schemeClr val="tx2"/>
              </a:solidFill>
            </a:endParaRPr>
          </a:p>
        </p:txBody>
      </p:sp>
      <p:sp>
        <p:nvSpPr>
          <p:cNvPr id="37941" name="Text Box 403"/>
          <p:cNvSpPr txBox="1">
            <a:spLocks noChangeArrowheads="1"/>
          </p:cNvSpPr>
          <p:nvPr/>
        </p:nvSpPr>
        <p:spPr bwMode="auto">
          <a:xfrm>
            <a:off x="7812088" y="2636838"/>
            <a:ext cx="1116012" cy="366712"/>
          </a:xfrm>
          <a:prstGeom prst="rect">
            <a:avLst/>
          </a:prstGeom>
          <a:noFill/>
          <a:ln w="9525">
            <a:noFill/>
            <a:miter lim="800000"/>
            <a:headEnd/>
            <a:tailEnd/>
          </a:ln>
        </p:spPr>
        <p:txBody>
          <a:bodyPr>
            <a:spAutoFit/>
          </a:bodyPr>
          <a:lstStyle/>
          <a:p>
            <a:pPr>
              <a:spcBef>
                <a:spcPct val="50000"/>
              </a:spcBef>
            </a:pPr>
            <a:r>
              <a:rPr lang="en-US" b="1"/>
              <a:t>Table 3</a:t>
            </a:r>
            <a:endParaRPr lang="ru-RU" b="1"/>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204" name="Group 484"/>
          <p:cNvGraphicFramePr>
            <a:graphicFrameLocks noGrp="1"/>
          </p:cNvGraphicFramePr>
          <p:nvPr/>
        </p:nvGraphicFramePr>
        <p:xfrm>
          <a:off x="250825" y="1268413"/>
          <a:ext cx="8713788" cy="4608512"/>
        </p:xfrm>
        <a:graphic>
          <a:graphicData uri="http://schemas.openxmlformats.org/drawingml/2006/table">
            <a:tbl>
              <a:tblPr/>
              <a:tblGrid>
                <a:gridCol w="346075"/>
                <a:gridCol w="1022350"/>
                <a:gridCol w="5329238"/>
                <a:gridCol w="1295400"/>
                <a:gridCol w="720725"/>
              </a:tblGrid>
              <a:tr h="274638">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t>
                      </a:r>
                      <a:endParaRPr kumimoji="0" lang="en-US" sz="16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COOMET project</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Name</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Suggesting NMI</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Subject field</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27463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7</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588/RU/12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 in the field of measurements of liquids kinematical viscosity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VNIIM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8</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587/RU/12</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bilateral comparison in the field of measurements of liquids kinematical viscosity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VNIIM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465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9</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chemeClr val="tx1"/>
                          </a:solidFill>
                          <a:effectLst/>
                          <a:latin typeface="Calibri" pitchFamily="34" charset="0"/>
                        </a:rPr>
                        <a:t>586/RU/12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 in the field of measurements of liquids kinematical viscosity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VNIIM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M</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10</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585/UA/12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Supplementary comparisons of critical nozzle - standards of transfer units for gas flow</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NSC “IM”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 typeface="Arial" charset="0"/>
                        <a:buNone/>
                        <a:tabLst/>
                      </a:pP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F</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0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11</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 584/UA/12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Supplementary comparison of National standards of inductance</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400" b="0" i="0" u="none" strike="noStrike" cap="none" normalizeH="0" baseline="0" smtClean="0">
                          <a:ln>
                            <a:noFill/>
                          </a:ln>
                          <a:solidFill>
                            <a:schemeClr val="tx1"/>
                          </a:solidFill>
                          <a:effectLst/>
                          <a:latin typeface="Calibri" pitchFamily="34" charset="0"/>
                        </a:rPr>
                        <a:t>DP "Ukrmetrteststandard"</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EM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12</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583/RU/12</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 determination of dissolved oxygen in water concentration at the wide range</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VNIIFTRI</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QM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13</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581/GE/12</a:t>
                      </a:r>
                      <a:endParaRPr kumimoji="0" lang="en-US" sz="1400" b="1" i="0" u="none" strike="noStrike" cap="none" normalizeH="0" baseline="0" smtClean="0">
                        <a:ln>
                          <a:noFill/>
                        </a:ln>
                        <a:solidFill>
                          <a:schemeClr val="tx1"/>
                        </a:solidFill>
                        <a:effectLst/>
                        <a:latin typeface="Calibri" pitchFamily="34" charset="0"/>
                        <a:cs typeface="Times New Roman" pitchFamily="18"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 of mass standards with nominal values of 50 mg, 10 g and 1 kg</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GEOSTM</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14</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580/RU/12</a:t>
                      </a:r>
                      <a:endParaRPr kumimoji="0" lang="en-US" sz="1400" b="1" i="0" u="none" strike="noStrike" cap="none" normalizeH="0" baseline="0" smtClean="0">
                        <a:ln>
                          <a:noFill/>
                        </a:ln>
                        <a:solidFill>
                          <a:schemeClr val="tx1"/>
                        </a:solidFill>
                        <a:effectLst/>
                        <a:latin typeface="Calibri" pitchFamily="34" charset="0"/>
                        <a:cs typeface="Times New Roman" pitchFamily="18"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Supplementary bilateral comparisons of COOMET in the field of measurements of liquids density.	</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VNIIM</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8975" name="Rectangle 844"/>
          <p:cNvSpPr>
            <a:spLocks noChangeArrowheads="1"/>
          </p:cNvSpPr>
          <p:nvPr/>
        </p:nvSpPr>
        <p:spPr bwMode="auto">
          <a:xfrm>
            <a:off x="1331913" y="0"/>
            <a:ext cx="7812087" cy="981075"/>
          </a:xfrm>
          <a:prstGeom prst="rect">
            <a:avLst/>
          </a:prstGeom>
          <a:noFill/>
          <a:ln w="9525">
            <a:noFill/>
            <a:miter lim="800000"/>
            <a:headEnd/>
            <a:tailEnd/>
          </a:ln>
        </p:spPr>
        <p:txBody>
          <a:bodyPr anchor="ctr"/>
          <a:lstStyle/>
          <a:p>
            <a:pPr algn="ctr">
              <a:lnSpc>
                <a:spcPct val="80000"/>
              </a:lnSpc>
            </a:pPr>
            <a:r>
              <a:rPr lang="en-US" sz="2800" b="1">
                <a:solidFill>
                  <a:schemeClr val="tx2"/>
                </a:solidFill>
              </a:rPr>
              <a:t>Key and Supplementary </a:t>
            </a:r>
            <a:br>
              <a:rPr lang="en-US" sz="2800" b="1">
                <a:solidFill>
                  <a:schemeClr val="tx2"/>
                </a:solidFill>
              </a:rPr>
            </a:br>
            <a:r>
              <a:rPr lang="en-US" sz="2800" b="1">
                <a:solidFill>
                  <a:schemeClr val="tx2"/>
                </a:solidFill>
              </a:rPr>
              <a:t> COOMET Comparisons</a:t>
            </a:r>
            <a:endParaRPr lang="ru-RU" sz="2800" b="1">
              <a:solidFill>
                <a:schemeClr val="tx2"/>
              </a:solidFill>
            </a:endParaRPr>
          </a:p>
        </p:txBody>
      </p:sp>
      <p:sp>
        <p:nvSpPr>
          <p:cNvPr id="38976" name="Text Box 403"/>
          <p:cNvSpPr txBox="1">
            <a:spLocks noChangeArrowheads="1"/>
          </p:cNvSpPr>
          <p:nvPr/>
        </p:nvSpPr>
        <p:spPr bwMode="auto">
          <a:xfrm>
            <a:off x="6732588" y="908050"/>
            <a:ext cx="2195512" cy="366713"/>
          </a:xfrm>
          <a:prstGeom prst="rect">
            <a:avLst/>
          </a:prstGeom>
          <a:noFill/>
          <a:ln w="9525">
            <a:noFill/>
            <a:miter lim="800000"/>
            <a:headEnd/>
            <a:tailEnd/>
          </a:ln>
        </p:spPr>
        <p:txBody>
          <a:bodyPr>
            <a:spAutoFit/>
          </a:bodyPr>
          <a:lstStyle/>
          <a:p>
            <a:pPr>
              <a:spcBef>
                <a:spcPct val="50000"/>
              </a:spcBef>
            </a:pPr>
            <a:r>
              <a:rPr lang="en-US" b="1"/>
              <a:t>Follow-up table 3</a:t>
            </a:r>
            <a:endParaRPr lang="ru-RU" b="1"/>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204" name="Group 484"/>
          <p:cNvGraphicFramePr>
            <a:graphicFrameLocks noGrp="1"/>
          </p:cNvGraphicFramePr>
          <p:nvPr/>
        </p:nvGraphicFramePr>
        <p:xfrm>
          <a:off x="323850" y="1341438"/>
          <a:ext cx="8713788" cy="4252912"/>
        </p:xfrm>
        <a:graphic>
          <a:graphicData uri="http://schemas.openxmlformats.org/drawingml/2006/table">
            <a:tbl>
              <a:tblPr/>
              <a:tblGrid>
                <a:gridCol w="346075"/>
                <a:gridCol w="1022350"/>
                <a:gridCol w="5329238"/>
                <a:gridCol w="1295400"/>
                <a:gridCol w="720725"/>
              </a:tblGrid>
              <a:tr h="274638">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t>
                      </a:r>
                      <a:endParaRPr kumimoji="0" lang="en-US" sz="16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COOMET project</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Name</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Suggesting NMI</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1" i="0" u="none" strike="noStrike" cap="none" normalizeH="0" baseline="0" smtClean="0">
                          <a:ln>
                            <a:noFill/>
                          </a:ln>
                          <a:solidFill>
                            <a:schemeClr val="tx1"/>
                          </a:solidFill>
                          <a:effectLst/>
                          <a:latin typeface="Times New Roman" pitchFamily="18" charset="0"/>
                          <a:cs typeface="Times New Roman" pitchFamily="18" charset="0"/>
                        </a:rPr>
                        <a:t>Subject field</a:t>
                      </a:r>
                      <a:endParaRPr kumimoji="0" lang="en-US" sz="16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4984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15</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579/RU/12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Bilateral pilot comparison in the field of measurements of liquids density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VNIIM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16</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578/RU/12</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 in the field of measurements of liquids density.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VNIIM</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465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17</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577/RU/12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 on fibre optic power responsivity</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VNIIOFI</a:t>
                      </a:r>
                      <a:endParaRPr kumimoji="0" lang="ru-RU"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cs typeface="Times New Roman" pitchFamily="18" charset="0"/>
                        </a:rPr>
                        <a:t>PR</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1120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18</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576/RU/12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Key comparisons of national measurement standards in the field of analysis of gas mixture of CO2, CO, C3H8 in nitrogen (automotive emission gases)</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QM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84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19</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575/RU/12</a:t>
                      </a:r>
                      <a:endParaRPr kumimoji="0" lang="en-US" sz="1400" b="1"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comparisons in the field of air nanoparticles number concentration measurements in the size range of 20 to 500 nm</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VNIIM</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QM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00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20</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574/RU/12</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comparisons in the field of air particle number concentration measurements in the size range of 0,5 μm and larger</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VNIIM</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QM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984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21</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573/RU/12</a:t>
                      </a:r>
                      <a:endParaRPr kumimoji="0" lang="en-US" sz="1400" b="1" i="0" u="none" strike="noStrike" cap="none" normalizeH="0" baseline="0" smtClean="0">
                        <a:ln>
                          <a:noFill/>
                        </a:ln>
                        <a:solidFill>
                          <a:schemeClr val="tx1"/>
                        </a:solidFill>
                        <a:effectLst/>
                        <a:latin typeface="Calibri" pitchFamily="34" charset="0"/>
                        <a:cs typeface="Times New Roman" pitchFamily="18"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Pilot comparisons in the field of air ion number concentration measurements</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VNIIM</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QM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22</a:t>
                      </a:r>
                      <a:endParaRPr kumimoji="0" lang="ru-RU" sz="1400" b="0" i="0" u="none" strike="noStrike" cap="none" normalizeH="0" baseline="0" smtClean="0">
                        <a:ln>
                          <a:noFill/>
                        </a:ln>
                        <a:solidFill>
                          <a:schemeClr val="tx1"/>
                        </a:solidFill>
                        <a:effectLst/>
                        <a:latin typeface="Calibri" pitchFamily="34"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571/GE/12</a:t>
                      </a:r>
                      <a:endParaRPr kumimoji="0" lang="en-US" sz="1400" b="1" i="0" u="none" strike="noStrike" cap="none" normalizeH="0" baseline="0" smtClean="0">
                        <a:ln>
                          <a:noFill/>
                        </a:ln>
                        <a:solidFill>
                          <a:schemeClr val="tx1"/>
                        </a:solidFill>
                        <a:effectLst/>
                        <a:latin typeface="Calibri" pitchFamily="34" charset="0"/>
                        <a:cs typeface="Times New Roman" pitchFamily="18" charset="0"/>
                      </a:endParaRP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Comparison of electric resistance coils of 10 Ohm and 100 kOhm</a:t>
                      </a:r>
                    </a:p>
                  </a:txBody>
                  <a:tcPr marL="36000" marR="36000" marT="36000" marB="360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GEOSTM</a:t>
                      </a:r>
                      <a:endParaRPr kumimoji="0" lang="en-US" sz="1400" b="0" i="0" u="none" strike="noStrike" cap="none" normalizeH="0" baseline="0" smtClean="0">
                        <a:ln>
                          <a:noFill/>
                        </a:ln>
                        <a:solidFill>
                          <a:schemeClr val="tx1"/>
                        </a:solidFill>
                        <a:effectLst/>
                        <a:latin typeface="Calibri" pitchFamily="34" charset="0"/>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tx1"/>
                          </a:solidFill>
                          <a:effectLst/>
                          <a:latin typeface="Calibri" pitchFamily="34" charset="0"/>
                        </a:rPr>
                        <a:t>EM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9999" name="Text Box 64"/>
          <p:cNvSpPr txBox="1">
            <a:spLocks noChangeArrowheads="1"/>
          </p:cNvSpPr>
          <p:nvPr/>
        </p:nvSpPr>
        <p:spPr bwMode="auto">
          <a:xfrm>
            <a:off x="325438" y="5654675"/>
            <a:ext cx="5256212" cy="366713"/>
          </a:xfrm>
          <a:prstGeom prst="rect">
            <a:avLst/>
          </a:prstGeom>
          <a:solidFill>
            <a:srgbClr val="99FF33"/>
          </a:solidFill>
          <a:ln w="9525">
            <a:noFill/>
            <a:miter lim="800000"/>
            <a:headEnd/>
            <a:tailEnd/>
          </a:ln>
        </p:spPr>
        <p:txBody>
          <a:bodyPr>
            <a:spAutoFit/>
          </a:bodyPr>
          <a:lstStyle/>
          <a:p>
            <a:pPr>
              <a:spcBef>
                <a:spcPct val="50000"/>
              </a:spcBef>
            </a:pPr>
            <a:r>
              <a:rPr lang="en-US"/>
              <a:t>EM – 2, L – 2, M – 8, F – 1, PR – 1, QM – 6, T – 2</a:t>
            </a:r>
          </a:p>
        </p:txBody>
      </p:sp>
      <p:sp>
        <p:nvSpPr>
          <p:cNvPr id="40000" name="Text Box 65"/>
          <p:cNvSpPr txBox="1">
            <a:spLocks noChangeArrowheads="1"/>
          </p:cNvSpPr>
          <p:nvPr/>
        </p:nvSpPr>
        <p:spPr bwMode="auto">
          <a:xfrm>
            <a:off x="5581650" y="5949950"/>
            <a:ext cx="3455988" cy="366713"/>
          </a:xfrm>
          <a:prstGeom prst="rect">
            <a:avLst/>
          </a:prstGeom>
          <a:solidFill>
            <a:srgbClr val="99FF33"/>
          </a:solidFill>
          <a:ln w="9525">
            <a:noFill/>
            <a:miter lim="800000"/>
            <a:headEnd/>
            <a:tailEnd/>
          </a:ln>
        </p:spPr>
        <p:txBody>
          <a:bodyPr>
            <a:spAutoFit/>
          </a:bodyPr>
          <a:lstStyle/>
          <a:p>
            <a:pPr>
              <a:spcBef>
                <a:spcPct val="50000"/>
              </a:spcBef>
            </a:pPr>
            <a:r>
              <a:rPr lang="en-US"/>
              <a:t>RU – 14, UA – 5, GE – 2, SK - 1 </a:t>
            </a:r>
            <a:endParaRPr lang="ru-RU"/>
          </a:p>
        </p:txBody>
      </p:sp>
      <p:sp>
        <p:nvSpPr>
          <p:cNvPr id="40001" name="Rectangle 844"/>
          <p:cNvSpPr>
            <a:spLocks noChangeArrowheads="1"/>
          </p:cNvSpPr>
          <p:nvPr/>
        </p:nvSpPr>
        <p:spPr bwMode="auto">
          <a:xfrm>
            <a:off x="1331913" y="71438"/>
            <a:ext cx="7812087" cy="981075"/>
          </a:xfrm>
          <a:prstGeom prst="rect">
            <a:avLst/>
          </a:prstGeom>
          <a:noFill/>
          <a:ln w="9525">
            <a:noFill/>
            <a:miter lim="800000"/>
            <a:headEnd/>
            <a:tailEnd/>
          </a:ln>
        </p:spPr>
        <p:txBody>
          <a:bodyPr anchor="ctr"/>
          <a:lstStyle/>
          <a:p>
            <a:pPr algn="ctr">
              <a:lnSpc>
                <a:spcPct val="80000"/>
              </a:lnSpc>
            </a:pPr>
            <a:r>
              <a:rPr lang="en-US" sz="2800" b="1">
                <a:solidFill>
                  <a:schemeClr val="tx2"/>
                </a:solidFill>
              </a:rPr>
              <a:t>Key and Supplementary </a:t>
            </a:r>
            <a:br>
              <a:rPr lang="en-US" sz="2800" b="1">
                <a:solidFill>
                  <a:schemeClr val="tx2"/>
                </a:solidFill>
              </a:rPr>
            </a:br>
            <a:r>
              <a:rPr lang="en-US" sz="2800" b="1">
                <a:solidFill>
                  <a:schemeClr val="tx2"/>
                </a:solidFill>
              </a:rPr>
              <a:t> COOMET Comparisons</a:t>
            </a:r>
            <a:endParaRPr lang="ru-RU" sz="2800" b="1">
              <a:solidFill>
                <a:schemeClr val="tx2"/>
              </a:solidFill>
            </a:endParaRPr>
          </a:p>
        </p:txBody>
      </p:sp>
      <p:sp>
        <p:nvSpPr>
          <p:cNvPr id="40002" name="Text Box 403"/>
          <p:cNvSpPr txBox="1">
            <a:spLocks noChangeArrowheads="1"/>
          </p:cNvSpPr>
          <p:nvPr/>
        </p:nvSpPr>
        <p:spPr bwMode="auto">
          <a:xfrm>
            <a:off x="6804025" y="981075"/>
            <a:ext cx="2195513" cy="366713"/>
          </a:xfrm>
          <a:prstGeom prst="rect">
            <a:avLst/>
          </a:prstGeom>
          <a:noFill/>
          <a:ln w="9525">
            <a:noFill/>
            <a:miter lim="800000"/>
            <a:headEnd/>
            <a:tailEnd/>
          </a:ln>
        </p:spPr>
        <p:txBody>
          <a:bodyPr>
            <a:spAutoFit/>
          </a:bodyPr>
          <a:lstStyle/>
          <a:p>
            <a:pPr>
              <a:spcBef>
                <a:spcPct val="50000"/>
              </a:spcBef>
            </a:pPr>
            <a:r>
              <a:rPr lang="en-US" b="1"/>
              <a:t>Follow-up table 3</a:t>
            </a:r>
            <a:endParaRPr lang="ru-RU" b="1"/>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Прямоугольник 7"/>
          <p:cNvSpPr>
            <a:spLocks noChangeArrowheads="1"/>
          </p:cNvSpPr>
          <p:nvPr/>
        </p:nvSpPr>
        <p:spPr bwMode="auto">
          <a:xfrm>
            <a:off x="179388" y="1052513"/>
            <a:ext cx="8713787" cy="369887"/>
          </a:xfrm>
          <a:prstGeom prst="rect">
            <a:avLst/>
          </a:prstGeom>
          <a:noFill/>
          <a:ln w="9525">
            <a:noFill/>
            <a:miter lim="800000"/>
            <a:headEnd/>
            <a:tailEnd/>
          </a:ln>
        </p:spPr>
        <p:txBody>
          <a:bodyPr>
            <a:spAutoFit/>
          </a:bodyPr>
          <a:lstStyle/>
          <a:p>
            <a:r>
              <a:rPr lang="en-US"/>
              <a:t>Seven new comparisons were included in KCDB after the 29</a:t>
            </a:r>
            <a:r>
              <a:rPr lang="en-US" baseline="30000"/>
              <a:t>th</a:t>
            </a:r>
            <a:r>
              <a:rPr lang="en-US"/>
              <a:t> JCRB meeting:</a:t>
            </a:r>
            <a:endParaRPr lang="ru-RU"/>
          </a:p>
        </p:txBody>
      </p:sp>
      <p:graphicFrame>
        <p:nvGraphicFramePr>
          <p:cNvPr id="9" name="Group 126"/>
          <p:cNvGraphicFramePr>
            <a:graphicFrameLocks noGrp="1"/>
          </p:cNvGraphicFramePr>
          <p:nvPr/>
        </p:nvGraphicFramePr>
        <p:xfrm>
          <a:off x="250825" y="1412875"/>
          <a:ext cx="8642350" cy="4894263"/>
        </p:xfrm>
        <a:graphic>
          <a:graphicData uri="http://schemas.openxmlformats.org/drawingml/2006/table">
            <a:tbl>
              <a:tblPr/>
              <a:tblGrid>
                <a:gridCol w="298450"/>
                <a:gridCol w="2005013"/>
                <a:gridCol w="1225550"/>
                <a:gridCol w="2447925"/>
                <a:gridCol w="1368425"/>
                <a:gridCol w="1296987"/>
              </a:tblGrid>
              <a:tr h="527050">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KCDB ID</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COOMET Project</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Name</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Pilot</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rPr>
                        <a:t>Participants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790575">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1</a:t>
                      </a:r>
                      <a:endParaRPr kumimoji="0" lang="ru-RU" sz="15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COOMET.EM-K6.a.</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566/UA/12</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Comparison of AC/DC voltage transfer standards</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Ukrmetrteststandard</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BelGIM</a:t>
                      </a:r>
                      <a:endParaRPr kumimoji="0" lang="ru-RU" sz="1500" b="0" i="0" u="none" strike="noStrike" cap="none" normalizeH="0" baseline="0" smtClean="0">
                        <a:ln>
                          <a:noFill/>
                        </a:ln>
                        <a:solidFill>
                          <a:schemeClr val="tx1"/>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INM, SMU</a:t>
                      </a:r>
                      <a:endParaRPr kumimoji="0" lang="ru-RU" sz="1500" b="0" i="0" u="none" strike="noStrike" cap="none" normalizeH="0" baseline="0" smtClean="0">
                        <a:ln>
                          <a:noFill/>
                        </a:ln>
                        <a:solidFill>
                          <a:schemeClr val="tx1"/>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VNIIM</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721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2 </a:t>
                      </a:r>
                      <a:endParaRPr kumimoji="0" lang="ru-RU" sz="15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COOMET.EM-S13.</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544/UA/12</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Comparison of capacitors</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Ukrmetrteststandard</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BelGIM</a:t>
                      </a:r>
                      <a:endParaRPr kumimoji="0" lang="ru-RU" sz="1500" b="0" i="0" u="none" strike="noStrike" cap="none" normalizeH="0" baseline="0" smtClean="0">
                        <a:ln>
                          <a:noFill/>
                        </a:ln>
                        <a:solidFill>
                          <a:schemeClr val="tx1"/>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GUM</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721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3</a:t>
                      </a:r>
                      <a:endParaRPr kumimoji="0" lang="ru-RU" sz="15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COOMET.EM-S14</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584/UA/12</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Comparison of inductors</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Ukrmetrteststandard</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GUM</a:t>
                      </a:r>
                      <a:endParaRPr kumimoji="0" lang="ru-RU" sz="1500" b="0" i="0" u="none" strike="noStrike" cap="none" normalizeH="0" baseline="0" smtClean="0">
                        <a:ln>
                          <a:noFill/>
                        </a:ln>
                        <a:solidFill>
                          <a:schemeClr val="tx1"/>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KazInMetr</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54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4 </a:t>
                      </a:r>
                      <a:endParaRPr kumimoji="0" lang="ru-RU" sz="15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COOMET.EM-S15</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565/RU/12</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Electrical quality factors</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SNIIM</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CMI</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721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5</a:t>
                      </a:r>
                      <a:endParaRPr kumimoji="0" lang="ru-RU" sz="15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COOMET.L-S11</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510/UA/10</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Comparison of optical standards of flatness</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NSC IM</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BelGIM</a:t>
                      </a:r>
                      <a:endParaRPr kumimoji="0" lang="ru-RU" sz="1500" b="0" i="0" u="none" strike="noStrike" cap="none" normalizeH="0" baseline="0" smtClean="0">
                        <a:ln>
                          <a:noFill/>
                        </a:ln>
                        <a:solidFill>
                          <a:schemeClr val="tx1"/>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VNIIMS</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2235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6</a:t>
                      </a:r>
                      <a:endParaRPr kumimoji="0" lang="ru-RU" sz="15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COOMET.L-S12</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450/UA/09</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Comparison of length reference instruments for measuring roughness parameters</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NSC IM</a:t>
                      </a:r>
                      <a:endParaRPr kumimoji="0" lang="en-US" sz="1500" b="1" i="0" u="none" strike="noStrike" cap="none" normalizeH="0" baseline="0" smtClean="0">
                        <a:ln>
                          <a:noFill/>
                        </a:ln>
                        <a:solidFill>
                          <a:schemeClr val="tx1"/>
                        </a:solidFill>
                        <a:effectLst/>
                        <a:latin typeface="Calibri" pitchFamily="34" charset="0"/>
                      </a:endParaRPr>
                    </a:p>
                    <a:p>
                      <a:pPr marL="0" marR="0" lvl="0" indent="0" algn="ctr" defTabSz="914400" rtl="0" eaLnBrk="0" fontAlgn="base" latinLnBrk="0" hangingPunct="0">
                        <a:lnSpc>
                          <a:spcPct val="100000"/>
                        </a:lnSpc>
                        <a:spcBef>
                          <a:spcPct val="0"/>
                        </a:spcBef>
                        <a:spcAft>
                          <a:spcPct val="0"/>
                        </a:spcAft>
                        <a:buClrTx/>
                        <a:buSzTx/>
                        <a:buFont typeface="Arial" charset="0"/>
                        <a:buNone/>
                        <a:tabLst/>
                      </a:pP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VNIIMS</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5721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7</a:t>
                      </a:r>
                      <a:endParaRPr kumimoji="0" lang="ru-RU" sz="15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COOMET.PR-S6</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500" b="0" i="0" u="none" strike="noStrike" cap="none" normalizeH="0" baseline="0" smtClean="0">
                          <a:ln>
                            <a:noFill/>
                          </a:ln>
                          <a:solidFill>
                            <a:schemeClr val="tx1"/>
                          </a:solidFill>
                          <a:effectLst/>
                          <a:latin typeface="Calibri" pitchFamily="34" charset="0"/>
                        </a:rPr>
                        <a:t>577/RU/12</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Fibre optic power responsivity</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VNIIOFI</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BelGIM</a:t>
                      </a:r>
                      <a:endParaRPr kumimoji="0" lang="ru-RU" sz="1500" b="0" i="0" u="none" strike="noStrike" cap="none" normalizeH="0" baseline="0" smtClean="0">
                        <a:ln>
                          <a:noFill/>
                        </a:ln>
                        <a:solidFill>
                          <a:schemeClr val="tx1"/>
                        </a:solidFill>
                        <a:effectLst/>
                        <a:latin typeface="Calibri"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500" b="0" i="0" u="none" strike="noStrike" cap="none" normalizeH="0" baseline="0" smtClean="0">
                          <a:ln>
                            <a:noFill/>
                          </a:ln>
                          <a:solidFill>
                            <a:schemeClr val="tx1"/>
                          </a:solidFill>
                          <a:effectLst/>
                          <a:latin typeface="Calibri" pitchFamily="34" charset="0"/>
                        </a:rPr>
                        <a:t>PTB</a:t>
                      </a:r>
                      <a:endParaRPr kumimoji="0" lang="en-US" sz="15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1027" name="Rectangle 844"/>
          <p:cNvSpPr>
            <a:spLocks noChangeArrowheads="1"/>
          </p:cNvSpPr>
          <p:nvPr/>
        </p:nvSpPr>
        <p:spPr bwMode="auto">
          <a:xfrm>
            <a:off x="1331913" y="71438"/>
            <a:ext cx="7812087" cy="981075"/>
          </a:xfrm>
          <a:prstGeom prst="rect">
            <a:avLst/>
          </a:prstGeom>
          <a:noFill/>
          <a:ln w="9525">
            <a:noFill/>
            <a:miter lim="800000"/>
            <a:headEnd/>
            <a:tailEnd/>
          </a:ln>
        </p:spPr>
        <p:txBody>
          <a:bodyPr anchor="ctr"/>
          <a:lstStyle/>
          <a:p>
            <a:pPr algn="ctr">
              <a:lnSpc>
                <a:spcPct val="80000"/>
              </a:lnSpc>
            </a:pPr>
            <a:r>
              <a:rPr lang="en-US" sz="2800" b="1">
                <a:solidFill>
                  <a:schemeClr val="tx2"/>
                </a:solidFill>
              </a:rPr>
              <a:t>Key and Supplementary </a:t>
            </a:r>
            <a:br>
              <a:rPr lang="en-US" sz="2800" b="1">
                <a:solidFill>
                  <a:schemeClr val="tx2"/>
                </a:solidFill>
              </a:rPr>
            </a:br>
            <a:r>
              <a:rPr lang="en-US" sz="2800" b="1">
                <a:solidFill>
                  <a:schemeClr val="tx2"/>
                </a:solidFill>
              </a:rPr>
              <a:t> COOMET Comparisons</a:t>
            </a:r>
            <a:endParaRPr lang="ru-RU" sz="2800" b="1">
              <a:solidFill>
                <a:schemeClr val="tx2"/>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Прямоугольник 5"/>
          <p:cNvSpPr>
            <a:spLocks noChangeArrowheads="1"/>
          </p:cNvSpPr>
          <p:nvPr/>
        </p:nvSpPr>
        <p:spPr bwMode="auto">
          <a:xfrm>
            <a:off x="250825" y="1125538"/>
            <a:ext cx="8569325" cy="368300"/>
          </a:xfrm>
          <a:prstGeom prst="rect">
            <a:avLst/>
          </a:prstGeom>
          <a:noFill/>
          <a:ln w="9525">
            <a:noFill/>
            <a:miter lim="800000"/>
            <a:headEnd/>
            <a:tailEnd/>
          </a:ln>
        </p:spPr>
        <p:txBody>
          <a:bodyPr>
            <a:spAutoFit/>
          </a:bodyPr>
          <a:lstStyle/>
          <a:p>
            <a:r>
              <a:rPr lang="en-US"/>
              <a:t>One comparison from KCDB was completed after the 29</a:t>
            </a:r>
            <a:r>
              <a:rPr lang="en-US" baseline="30000"/>
              <a:t>th</a:t>
            </a:r>
            <a:r>
              <a:rPr lang="en-US"/>
              <a:t> JCRB Meeting: </a:t>
            </a:r>
            <a:endParaRPr lang="ru-RU"/>
          </a:p>
        </p:txBody>
      </p:sp>
      <p:graphicFrame>
        <p:nvGraphicFramePr>
          <p:cNvPr id="7" name="Group 126"/>
          <p:cNvGraphicFramePr>
            <a:graphicFrameLocks noGrp="1"/>
          </p:cNvGraphicFramePr>
          <p:nvPr/>
        </p:nvGraphicFramePr>
        <p:xfrm>
          <a:off x="323850" y="1484313"/>
          <a:ext cx="8570913" cy="1127125"/>
        </p:xfrm>
        <a:graphic>
          <a:graphicData uri="http://schemas.openxmlformats.org/drawingml/2006/table">
            <a:tbl>
              <a:tblPr/>
              <a:tblGrid>
                <a:gridCol w="296863"/>
                <a:gridCol w="1790700"/>
                <a:gridCol w="1657350"/>
                <a:gridCol w="2016125"/>
                <a:gridCol w="1055687"/>
                <a:gridCol w="1754188"/>
              </a:tblGrid>
              <a:tr h="239713">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KCDB ID</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COOMET Project</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Name</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Pilot</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rPr>
                        <a:t>Participants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2873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1</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COOMET.T-K3.2</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494/RU/10</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Realizations of the ITS-90 from 0,01ºC to 419,572ºC</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VNIIM</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GEOSTM</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NISM</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2009" name="Rectangle 844"/>
          <p:cNvSpPr>
            <a:spLocks noChangeArrowheads="1"/>
          </p:cNvSpPr>
          <p:nvPr/>
        </p:nvSpPr>
        <p:spPr bwMode="auto">
          <a:xfrm>
            <a:off x="1331913" y="71438"/>
            <a:ext cx="7812087" cy="981075"/>
          </a:xfrm>
          <a:prstGeom prst="rect">
            <a:avLst/>
          </a:prstGeom>
          <a:noFill/>
          <a:ln w="9525">
            <a:noFill/>
            <a:miter lim="800000"/>
            <a:headEnd/>
            <a:tailEnd/>
          </a:ln>
        </p:spPr>
        <p:txBody>
          <a:bodyPr anchor="ctr"/>
          <a:lstStyle/>
          <a:p>
            <a:pPr algn="ctr">
              <a:lnSpc>
                <a:spcPct val="80000"/>
              </a:lnSpc>
            </a:pPr>
            <a:r>
              <a:rPr lang="en-US" sz="2800" b="1">
                <a:solidFill>
                  <a:schemeClr val="tx2"/>
                </a:solidFill>
              </a:rPr>
              <a:t>Key and Supplementary </a:t>
            </a:r>
            <a:br>
              <a:rPr lang="en-US" sz="2800" b="1">
                <a:solidFill>
                  <a:schemeClr val="tx2"/>
                </a:solidFill>
              </a:rPr>
            </a:br>
            <a:r>
              <a:rPr lang="en-US" sz="2800" b="1">
                <a:solidFill>
                  <a:schemeClr val="tx2"/>
                </a:solidFill>
              </a:rPr>
              <a:t> COOMET Comparisons</a:t>
            </a:r>
            <a:endParaRPr lang="ru-RU" sz="2800" b="1">
              <a:solidFill>
                <a:schemeClr val="tx2"/>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2"/>
          <p:cNvSpPr txBox="1">
            <a:spLocks noChangeArrowheads="1"/>
          </p:cNvSpPr>
          <p:nvPr/>
        </p:nvSpPr>
        <p:spPr bwMode="auto">
          <a:xfrm>
            <a:off x="1692275" y="188913"/>
            <a:ext cx="7451725" cy="641350"/>
          </a:xfrm>
          <a:prstGeom prst="rect">
            <a:avLst/>
          </a:prstGeom>
          <a:noFill/>
          <a:ln w="9525">
            <a:noFill/>
            <a:miter lim="800000"/>
            <a:headEnd/>
            <a:tailEnd/>
          </a:ln>
        </p:spPr>
        <p:txBody>
          <a:bodyPr>
            <a:spAutoFit/>
          </a:bodyPr>
          <a:lstStyle/>
          <a:p>
            <a:pPr algn="ctr">
              <a:spcBef>
                <a:spcPct val="50000"/>
              </a:spcBef>
            </a:pPr>
            <a:r>
              <a:rPr lang="en-US" sz="3600" b="1">
                <a:solidFill>
                  <a:schemeClr val="tx2"/>
                </a:solidFill>
              </a:rPr>
              <a:t>COOMET CMCs</a:t>
            </a:r>
            <a:endParaRPr lang="ru-RU" sz="3600">
              <a:solidFill>
                <a:schemeClr val="tx2"/>
              </a:solidFill>
            </a:endParaRPr>
          </a:p>
        </p:txBody>
      </p:sp>
      <p:sp>
        <p:nvSpPr>
          <p:cNvPr id="43010" name="Text Box 149"/>
          <p:cNvSpPr txBox="1">
            <a:spLocks noChangeArrowheads="1"/>
          </p:cNvSpPr>
          <p:nvPr/>
        </p:nvSpPr>
        <p:spPr bwMode="auto">
          <a:xfrm>
            <a:off x="323850" y="1190625"/>
            <a:ext cx="8137525" cy="366713"/>
          </a:xfrm>
          <a:prstGeom prst="rect">
            <a:avLst/>
          </a:prstGeom>
          <a:noFill/>
          <a:ln w="9525">
            <a:noFill/>
            <a:miter lim="800000"/>
            <a:headEnd/>
            <a:tailEnd/>
          </a:ln>
        </p:spPr>
        <p:txBody>
          <a:bodyPr>
            <a:spAutoFit/>
          </a:bodyPr>
          <a:lstStyle/>
          <a:p>
            <a:pPr>
              <a:spcBef>
                <a:spcPct val="50000"/>
              </a:spcBef>
            </a:pPr>
            <a:r>
              <a:rPr lang="en-US"/>
              <a:t>The list of CMCs under Inter-regional Reviewing (at a point JCRB-29):</a:t>
            </a:r>
            <a:r>
              <a:rPr lang="ru-RU"/>
              <a:t> </a:t>
            </a:r>
          </a:p>
        </p:txBody>
      </p:sp>
      <p:graphicFrame>
        <p:nvGraphicFramePr>
          <p:cNvPr id="40074" name="Group 138"/>
          <p:cNvGraphicFramePr>
            <a:graphicFrameLocks noGrp="1"/>
          </p:cNvGraphicFramePr>
          <p:nvPr/>
        </p:nvGraphicFramePr>
        <p:xfrm>
          <a:off x="323850" y="1628775"/>
          <a:ext cx="8497888" cy="1323975"/>
        </p:xfrm>
        <a:graphic>
          <a:graphicData uri="http://schemas.openxmlformats.org/drawingml/2006/table">
            <a:tbl>
              <a:tblPr/>
              <a:tblGrid>
                <a:gridCol w="369888"/>
                <a:gridCol w="2628900"/>
                <a:gridCol w="1785937"/>
                <a:gridCol w="1527175"/>
                <a:gridCol w="2185988"/>
              </a:tblGrid>
              <a:tr h="317500">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JCRB code</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Field</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Country</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NMI</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30480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1</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COOMET.L.9.2012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L</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cs typeface="Times New Roman" pitchFamily="18" charset="0"/>
                        </a:rPr>
                        <a:t>Kazakhstan</a:t>
                      </a:r>
                      <a:endParaRPr kumimoji="0" lang="en-US"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cs typeface="Times New Roman" pitchFamily="18" charset="0"/>
                        </a:rPr>
                        <a:t>KazInMetr</a:t>
                      </a:r>
                      <a:endParaRPr kumimoji="0" lang="en-US"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2</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COOMET.PR.5.2011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cs typeface="Times New Roman" pitchFamily="18" charset="0"/>
                        </a:rPr>
                        <a:t>PR</a:t>
                      </a:r>
                      <a:endParaRPr kumimoji="0" lang="en-US"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cs typeface="Times New Roman" pitchFamily="18" charset="0"/>
                        </a:rPr>
                        <a:t>Russia</a:t>
                      </a:r>
                      <a:endParaRPr kumimoji="0" lang="en-US"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cs typeface="Times New Roman" pitchFamily="18" charset="0"/>
                        </a:rPr>
                        <a:t>VNIIOFI</a:t>
                      </a:r>
                      <a:endParaRPr kumimoji="0" lang="en-US"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4800">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3</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COOMET.TF.6.2012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TF</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Ukraine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NSC IM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3043" name="Прямоугольник 8"/>
          <p:cNvSpPr>
            <a:spLocks noChangeArrowheads="1"/>
          </p:cNvSpPr>
          <p:nvPr/>
        </p:nvSpPr>
        <p:spPr bwMode="auto">
          <a:xfrm>
            <a:off x="250825" y="2997200"/>
            <a:ext cx="8642350" cy="368300"/>
          </a:xfrm>
          <a:prstGeom prst="rect">
            <a:avLst/>
          </a:prstGeom>
          <a:noFill/>
          <a:ln w="9525">
            <a:noFill/>
            <a:miter lim="800000"/>
            <a:headEnd/>
            <a:tailEnd/>
          </a:ln>
        </p:spPr>
        <p:txBody>
          <a:bodyPr>
            <a:spAutoFit/>
          </a:bodyPr>
          <a:lstStyle/>
          <a:p>
            <a:r>
              <a:rPr lang="en-US"/>
              <a:t>The list of CMCs included in the Appendix C (at a point JCRB-30): </a:t>
            </a:r>
            <a:endParaRPr lang="ru-RU"/>
          </a:p>
        </p:txBody>
      </p:sp>
      <p:graphicFrame>
        <p:nvGraphicFramePr>
          <p:cNvPr id="40009" name="Group 73"/>
          <p:cNvGraphicFramePr>
            <a:graphicFrameLocks noGrp="1"/>
          </p:cNvGraphicFramePr>
          <p:nvPr/>
        </p:nvGraphicFramePr>
        <p:xfrm>
          <a:off x="323850" y="3429000"/>
          <a:ext cx="8570913" cy="1646238"/>
        </p:xfrm>
        <a:graphic>
          <a:graphicData uri="http://schemas.openxmlformats.org/drawingml/2006/table">
            <a:tbl>
              <a:tblPr/>
              <a:tblGrid>
                <a:gridCol w="296863"/>
                <a:gridCol w="2151062"/>
                <a:gridCol w="865188"/>
                <a:gridCol w="1871662"/>
                <a:gridCol w="1631950"/>
                <a:gridCol w="1754188"/>
              </a:tblGrid>
              <a:tr h="239713">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KCDB ID</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Field</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rPr>
                        <a:t>Number of CMCs </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Country</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rPr>
                        <a:t>NMI</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2873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1</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COOMET.L.9.2012</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L</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Kazakhstan</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KazInMetr</a:t>
                      </a:r>
                      <a:endParaRPr kumimoji="0" lang="en-US" sz="16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2</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COOMET.PR.5.2011</a:t>
                      </a:r>
                      <a:endParaRPr kumimoji="0" lang="en-US"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PR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40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Russia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VNIIOFI</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3</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ru-RU" sz="1600" b="0" i="0" u="none" strike="noStrike" cap="none" normalizeH="0" baseline="0" smtClean="0">
                          <a:ln>
                            <a:noFill/>
                          </a:ln>
                          <a:solidFill>
                            <a:schemeClr val="tx1"/>
                          </a:solidFill>
                          <a:effectLst/>
                          <a:latin typeface="Calibri" pitchFamily="34" charset="0"/>
                        </a:rPr>
                        <a:t>COOMET.</a:t>
                      </a:r>
                      <a:r>
                        <a:rPr kumimoji="0" lang="en-US" sz="1600" b="0" i="0" u="none" strike="noStrike" cap="none" normalizeH="0" baseline="0" smtClean="0">
                          <a:ln>
                            <a:noFill/>
                          </a:ln>
                          <a:solidFill>
                            <a:schemeClr val="tx1"/>
                          </a:solidFill>
                          <a:effectLst/>
                          <a:latin typeface="Calibri" pitchFamily="34" charset="0"/>
                        </a:rPr>
                        <a:t>TF</a:t>
                      </a:r>
                      <a:r>
                        <a:rPr kumimoji="0" lang="ru-RU" sz="1600" b="0" i="0" u="none" strike="noStrike" cap="none" normalizeH="0" baseline="0" smtClean="0">
                          <a:ln>
                            <a:noFill/>
                          </a:ln>
                          <a:solidFill>
                            <a:schemeClr val="tx1"/>
                          </a:solidFill>
                          <a:effectLst/>
                          <a:latin typeface="Calibri" pitchFamily="34" charset="0"/>
                        </a:rPr>
                        <a:t>.</a:t>
                      </a:r>
                      <a:r>
                        <a:rPr kumimoji="0" lang="en-US" sz="1600" b="0" i="0" u="none" strike="noStrike" cap="none" normalizeH="0" baseline="0" smtClean="0">
                          <a:ln>
                            <a:noFill/>
                          </a:ln>
                          <a:solidFill>
                            <a:schemeClr val="tx1"/>
                          </a:solidFill>
                          <a:effectLst/>
                          <a:latin typeface="Calibri" pitchFamily="34" charset="0"/>
                        </a:rPr>
                        <a:t>6</a:t>
                      </a:r>
                      <a:r>
                        <a:rPr kumimoji="0" lang="ru-RU" sz="1600" b="0" i="0" u="none" strike="noStrike" cap="none" normalizeH="0" baseline="0" smtClean="0">
                          <a:ln>
                            <a:noFill/>
                          </a:ln>
                          <a:solidFill>
                            <a:schemeClr val="tx1"/>
                          </a:solidFill>
                          <a:effectLst/>
                          <a:latin typeface="Calibri" pitchFamily="34" charset="0"/>
                        </a:rPr>
                        <a:t>.2012</a:t>
                      </a:r>
                      <a:endParaRPr kumimoji="0" lang="en-US"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TF</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13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Ukraine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NSC IM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73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4</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COOMET.PR.6.2012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PR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Russia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VNIIOFI</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3088" name="Text Box 149"/>
          <p:cNvSpPr txBox="1">
            <a:spLocks noChangeArrowheads="1"/>
          </p:cNvSpPr>
          <p:nvPr/>
        </p:nvSpPr>
        <p:spPr bwMode="auto">
          <a:xfrm>
            <a:off x="323850" y="5094288"/>
            <a:ext cx="8210550" cy="366712"/>
          </a:xfrm>
          <a:prstGeom prst="rect">
            <a:avLst/>
          </a:prstGeom>
          <a:noFill/>
          <a:ln w="9525">
            <a:noFill/>
            <a:miter lim="800000"/>
            <a:headEnd/>
            <a:tailEnd/>
          </a:ln>
        </p:spPr>
        <p:txBody>
          <a:bodyPr>
            <a:spAutoFit/>
          </a:bodyPr>
          <a:lstStyle/>
          <a:p>
            <a:pPr>
              <a:spcBef>
                <a:spcPct val="50000"/>
              </a:spcBef>
            </a:pPr>
            <a:r>
              <a:rPr lang="en-US"/>
              <a:t>CMCs under Inter-regional Reviewing (at a point JCRB-30):</a:t>
            </a:r>
            <a:endParaRPr lang="ru-RU"/>
          </a:p>
        </p:txBody>
      </p:sp>
      <p:graphicFrame>
        <p:nvGraphicFramePr>
          <p:cNvPr id="34942" name="Group 126"/>
          <p:cNvGraphicFramePr>
            <a:graphicFrameLocks noGrp="1"/>
          </p:cNvGraphicFramePr>
          <p:nvPr/>
        </p:nvGraphicFramePr>
        <p:xfrm>
          <a:off x="323850" y="5526088"/>
          <a:ext cx="8570913" cy="639762"/>
        </p:xfrm>
        <a:graphic>
          <a:graphicData uri="http://schemas.openxmlformats.org/drawingml/2006/table">
            <a:tbl>
              <a:tblPr/>
              <a:tblGrid>
                <a:gridCol w="373063"/>
                <a:gridCol w="2651125"/>
                <a:gridCol w="1801812"/>
                <a:gridCol w="1539875"/>
                <a:gridCol w="2205038"/>
              </a:tblGrid>
              <a:tr h="304800">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KCDB ID</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Field</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Country</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chemeClr val="tx1"/>
                          </a:solidFill>
                          <a:effectLst/>
                          <a:latin typeface="Calibri" pitchFamily="34" charset="0"/>
                          <a:cs typeface="Times New Roman" pitchFamily="18" charset="0"/>
                        </a:rPr>
                        <a:t>NMI</a:t>
                      </a:r>
                      <a:endParaRPr kumimoji="0" lang="en-US"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287338">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1</a:t>
                      </a:r>
                      <a:endParaRPr kumimoji="0" lang="ru-RU"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COOMET.M.14.2013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cs typeface="Times New Roman" pitchFamily="18" charset="0"/>
                        </a:rPr>
                        <a:t>M</a:t>
                      </a:r>
                      <a:endParaRPr kumimoji="0" lang="en-US" sz="16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Ukraine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 typeface="Arial" charset="0"/>
                        <a:buNone/>
                        <a:tabLst/>
                      </a:pPr>
                      <a:r>
                        <a:rPr kumimoji="0" lang="en-US" sz="1600" b="0" i="0" u="none" strike="noStrike" cap="none" normalizeH="0" baseline="0" smtClean="0">
                          <a:ln>
                            <a:noFill/>
                          </a:ln>
                          <a:solidFill>
                            <a:schemeClr val="tx1"/>
                          </a:solidFill>
                          <a:effectLst/>
                          <a:latin typeface="Calibri" pitchFamily="34" charset="0"/>
                        </a:rPr>
                        <a:t>NSC IM</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6" descr="Martin Milton: Chemical Metrology"/>
          <p:cNvPicPr>
            <a:picLocks noChangeAspect="1" noChangeArrowheads="1"/>
          </p:cNvPicPr>
          <p:nvPr/>
        </p:nvPicPr>
        <p:blipFill>
          <a:blip r:embed="rId2"/>
          <a:srcRect/>
          <a:stretch>
            <a:fillRect/>
          </a:stretch>
        </p:blipFill>
        <p:spPr bwMode="auto">
          <a:xfrm>
            <a:off x="323850" y="1052513"/>
            <a:ext cx="1905000" cy="2016125"/>
          </a:xfrm>
          <a:prstGeom prst="rect">
            <a:avLst/>
          </a:prstGeom>
          <a:noFill/>
          <a:ln w="9525">
            <a:noFill/>
            <a:miter lim="800000"/>
            <a:headEnd/>
            <a:tailEnd/>
          </a:ln>
        </p:spPr>
      </p:pic>
      <p:sp>
        <p:nvSpPr>
          <p:cNvPr id="15362" name="Text Box 6"/>
          <p:cNvSpPr txBox="1">
            <a:spLocks noChangeArrowheads="1"/>
          </p:cNvSpPr>
          <p:nvPr/>
        </p:nvSpPr>
        <p:spPr bwMode="auto">
          <a:xfrm>
            <a:off x="2446338" y="1125538"/>
            <a:ext cx="6157912" cy="915987"/>
          </a:xfrm>
          <a:prstGeom prst="rect">
            <a:avLst/>
          </a:prstGeom>
          <a:noFill/>
          <a:ln w="9525">
            <a:noFill/>
            <a:miter lim="800000"/>
            <a:headEnd/>
            <a:tailEnd/>
          </a:ln>
        </p:spPr>
        <p:txBody>
          <a:bodyPr>
            <a:spAutoFit/>
          </a:bodyPr>
          <a:lstStyle/>
          <a:p>
            <a:pPr>
              <a:spcBef>
                <a:spcPct val="50000"/>
              </a:spcBef>
            </a:pPr>
            <a:r>
              <a:rPr lang="ru-RU"/>
              <a:t>Д-р Мартин Милтон </a:t>
            </a:r>
            <a:r>
              <a:rPr lang="ru-RU" altLang="ko-KR">
                <a:cs typeface="맑은 고딕"/>
              </a:rPr>
              <a:t>(NPL, Соединенное Королевство Великобритании и Северной Ирландии) </a:t>
            </a:r>
            <a:r>
              <a:rPr lang="ru-RU"/>
              <a:t>сменил          М. Кюне на посту директора BIPM 1 января 2013 г. </a:t>
            </a:r>
          </a:p>
        </p:txBody>
      </p:sp>
      <p:pic>
        <p:nvPicPr>
          <p:cNvPr id="15363" name="Picture 5" descr="IMG_0995"/>
          <p:cNvPicPr>
            <a:picLocks noChangeAspect="1" noChangeArrowheads="1"/>
          </p:cNvPicPr>
          <p:nvPr/>
        </p:nvPicPr>
        <p:blipFill>
          <a:blip r:embed="rId3"/>
          <a:srcRect/>
          <a:stretch>
            <a:fillRect/>
          </a:stretch>
        </p:blipFill>
        <p:spPr bwMode="auto">
          <a:xfrm>
            <a:off x="7092950" y="3284538"/>
            <a:ext cx="1785938" cy="2089150"/>
          </a:xfrm>
          <a:prstGeom prst="rect">
            <a:avLst/>
          </a:prstGeom>
          <a:noFill/>
          <a:ln w="9525">
            <a:noFill/>
            <a:miter lim="800000"/>
            <a:headEnd/>
            <a:tailEnd/>
          </a:ln>
        </p:spPr>
      </p:pic>
      <p:sp>
        <p:nvSpPr>
          <p:cNvPr id="15364" name="Text Box 6"/>
          <p:cNvSpPr txBox="1">
            <a:spLocks noChangeArrowheads="1"/>
          </p:cNvSpPr>
          <p:nvPr/>
        </p:nvSpPr>
        <p:spPr bwMode="auto">
          <a:xfrm>
            <a:off x="1979613" y="3417888"/>
            <a:ext cx="5041900" cy="1739900"/>
          </a:xfrm>
          <a:prstGeom prst="rect">
            <a:avLst/>
          </a:prstGeom>
          <a:noFill/>
          <a:ln w="9525">
            <a:noFill/>
            <a:miter lim="800000"/>
            <a:headEnd/>
            <a:tailEnd/>
          </a:ln>
        </p:spPr>
        <p:txBody>
          <a:bodyPr>
            <a:spAutoFit/>
          </a:bodyPr>
          <a:lstStyle/>
          <a:p>
            <a:pPr algn="r">
              <a:spcBef>
                <a:spcPct val="50000"/>
              </a:spcBef>
            </a:pPr>
            <a:r>
              <a:rPr lang="ru-RU"/>
              <a:t>Чингиз Куанбаев, начальник лаборатории механических и геометрических измерений РГП “КазИнМетр”, был избран исполнительным секретарем JCRB и сменил  О. Алтана на этом посту 1 декабря 2012 г.</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txBox="1">
            <a:spLocks noChangeArrowheads="1"/>
          </p:cNvSpPr>
          <p:nvPr/>
        </p:nvSpPr>
        <p:spPr bwMode="auto">
          <a:xfrm>
            <a:off x="893763" y="227013"/>
            <a:ext cx="7772400" cy="461962"/>
          </a:xfrm>
          <a:prstGeom prst="rect">
            <a:avLst/>
          </a:prstGeom>
          <a:noFill/>
          <a:ln>
            <a:noFill/>
          </a:ln>
          <a:effectLst/>
          <a:extLst>
            <a:ext uri="{909E8E84-426E-40DD-AFC4-6F175D3DCCD1}"/>
            <a:ext uri="{91240B29-F687-4F45-9708-019B960494DF}"/>
            <a:ext uri="{AF507438-7753-43E0-B8FC-AC1667EBCBE1}"/>
          </a:extLst>
        </p:spPr>
        <p:txBody>
          <a:bodyPr anchor="ctr">
            <a:spAutoFit/>
          </a:bodyPr>
          <a:lstStyle>
            <a:lvl1pPr>
              <a:defRPr sz="1000" b="1">
                <a:solidFill>
                  <a:schemeClr val="tx1"/>
                </a:solidFill>
                <a:latin typeface="Arial" pitchFamily="34" charset="0"/>
              </a:defRPr>
            </a:lvl1pPr>
            <a:lvl2pPr marL="742950" indent="-285750">
              <a:defRPr sz="1000" b="1">
                <a:solidFill>
                  <a:schemeClr val="tx1"/>
                </a:solidFill>
                <a:latin typeface="Arial" pitchFamily="34" charset="0"/>
              </a:defRPr>
            </a:lvl2pPr>
            <a:lvl3pPr marL="1143000" indent="-228600">
              <a:defRPr sz="1000" b="1">
                <a:solidFill>
                  <a:schemeClr val="tx1"/>
                </a:solidFill>
                <a:latin typeface="Arial" pitchFamily="34" charset="0"/>
              </a:defRPr>
            </a:lvl3pPr>
            <a:lvl4pPr marL="1600200" indent="-228600">
              <a:defRPr sz="1000" b="1">
                <a:solidFill>
                  <a:schemeClr val="tx1"/>
                </a:solidFill>
                <a:latin typeface="Arial" pitchFamily="34" charset="0"/>
              </a:defRPr>
            </a:lvl4pPr>
            <a:lvl5pPr marL="2057400" indent="-228600">
              <a:defRPr sz="1000" b="1">
                <a:solidFill>
                  <a:schemeClr val="tx1"/>
                </a:solidFill>
                <a:latin typeface="Arial" pitchFamily="34" charset="0"/>
              </a:defRPr>
            </a:lvl5pPr>
            <a:lvl6pPr marL="2514600" indent="-228600" eaLnBrk="0" fontAlgn="base" hangingPunct="0">
              <a:spcBef>
                <a:spcPct val="0"/>
              </a:spcBef>
              <a:spcAft>
                <a:spcPct val="0"/>
              </a:spcAft>
              <a:defRPr sz="1000" b="1">
                <a:solidFill>
                  <a:schemeClr val="tx1"/>
                </a:solidFill>
                <a:latin typeface="Arial" pitchFamily="34" charset="0"/>
              </a:defRPr>
            </a:lvl6pPr>
            <a:lvl7pPr marL="2971800" indent="-228600" eaLnBrk="0" fontAlgn="base" hangingPunct="0">
              <a:spcBef>
                <a:spcPct val="0"/>
              </a:spcBef>
              <a:spcAft>
                <a:spcPct val="0"/>
              </a:spcAft>
              <a:defRPr sz="1000" b="1">
                <a:solidFill>
                  <a:schemeClr val="tx1"/>
                </a:solidFill>
                <a:latin typeface="Arial" pitchFamily="34" charset="0"/>
              </a:defRPr>
            </a:lvl7pPr>
            <a:lvl8pPr marL="3429000" indent="-228600" eaLnBrk="0" fontAlgn="base" hangingPunct="0">
              <a:spcBef>
                <a:spcPct val="0"/>
              </a:spcBef>
              <a:spcAft>
                <a:spcPct val="0"/>
              </a:spcAft>
              <a:defRPr sz="1000" b="1">
                <a:solidFill>
                  <a:schemeClr val="tx1"/>
                </a:solidFill>
                <a:latin typeface="Arial" pitchFamily="34" charset="0"/>
              </a:defRPr>
            </a:lvl8pPr>
            <a:lvl9pPr marL="3886200" indent="-228600" eaLnBrk="0" fontAlgn="base" hangingPunct="0">
              <a:spcBef>
                <a:spcPct val="0"/>
              </a:spcBef>
              <a:spcAft>
                <a:spcPct val="0"/>
              </a:spcAft>
              <a:defRPr sz="1000" b="1">
                <a:solidFill>
                  <a:schemeClr val="tx1"/>
                </a:solidFill>
                <a:latin typeface="Arial" pitchFamily="34" charset="0"/>
              </a:defRPr>
            </a:lvl9pPr>
          </a:lstStyle>
          <a:p>
            <a:pPr algn="ctr" eaLnBrk="0" hangingPunct="0">
              <a:defRPr/>
            </a:pPr>
            <a:r>
              <a:rPr lang="en-US" sz="2400" dirty="0" smtClean="0">
                <a:ln w="1905"/>
                <a:solidFill>
                  <a:srgbClr val="660066"/>
                </a:solidFill>
                <a:effectLst>
                  <a:innerShdw blurRad="69850" dist="43180" dir="5400000">
                    <a:srgbClr val="000000">
                      <a:alpha val="65000"/>
                    </a:srgbClr>
                  </a:innerShdw>
                </a:effectLst>
                <a:latin typeface="+mj-lt"/>
                <a:ea typeface="+mj-ea"/>
                <a:cs typeface="+mj-cs"/>
              </a:rPr>
              <a:t>Processing of CMC batches</a:t>
            </a:r>
          </a:p>
        </p:txBody>
      </p:sp>
      <p:graphicFrame>
        <p:nvGraphicFramePr>
          <p:cNvPr id="38015" name="Group 127"/>
          <p:cNvGraphicFramePr>
            <a:graphicFrameLocks noGrp="1"/>
          </p:cNvGraphicFramePr>
          <p:nvPr/>
        </p:nvGraphicFramePr>
        <p:xfrm>
          <a:off x="152400" y="2224088"/>
          <a:ext cx="8842375" cy="4159250"/>
        </p:xfrm>
        <a:graphic>
          <a:graphicData uri="http://schemas.openxmlformats.org/drawingml/2006/table">
            <a:tbl>
              <a:tblPr/>
              <a:tblGrid>
                <a:gridCol w="3355975"/>
                <a:gridCol w="1066800"/>
                <a:gridCol w="990600"/>
                <a:gridCol w="1219200"/>
                <a:gridCol w="1143000"/>
                <a:gridCol w="1066800"/>
              </a:tblGrid>
              <a:tr h="252413">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388 PUBLISHED CMC BATCHES</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0800000" scaled="1"/>
                    </a:gra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AFRIMETS</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0800000" scaled="1"/>
                    </a:gra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APMP</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0800000" scaled="1"/>
                    </a:gra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COOMET</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0800000" scaled="1"/>
                    </a:gra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EURAMET</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0800000" scaled="1"/>
                    </a:gra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SIM</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0800000" scaled="1"/>
                    </a:gradFill>
                  </a:tcPr>
                </a:tc>
              </a:tr>
              <a:tr h="252413">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  1. CMC batches of RMOs submitted by</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21</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110</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68</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118</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69</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250825">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  2. CMC batches proposed “for review” to</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367</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278</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320</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270</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319</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252413">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     2.1. APPROVED by</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235</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229</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167</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247</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231</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252413">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     2.2  indicated as “N/A”</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accent2"/>
                          </a:solidFill>
                          <a:effectLst/>
                          <a:latin typeface="Calibri" pitchFamily="34" charset="0"/>
                        </a:rPr>
                        <a:t>132</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accent2"/>
                          </a:solidFill>
                          <a:effectLst/>
                          <a:latin typeface="Calibri" pitchFamily="34" charset="0"/>
                        </a:rPr>
                        <a:t>49</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accent2"/>
                          </a:solidFill>
                          <a:effectLst/>
                          <a:latin typeface="Calibri" pitchFamily="34" charset="0"/>
                        </a:rPr>
                        <a:t>153</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accent2"/>
                          </a:solidFill>
                          <a:effectLst/>
                          <a:latin typeface="Calibri" pitchFamily="34" charset="0"/>
                        </a:rPr>
                        <a:t>23</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chemeClr val="accent2"/>
                          </a:solidFill>
                          <a:effectLst/>
                          <a:latin typeface="Calibri" pitchFamily="34" charset="0"/>
                        </a:rPr>
                        <a:t>88</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495300">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200" b="1" i="0" u="none" strike="noStrike" cap="none" normalizeH="0" baseline="0" smtClean="0">
                          <a:ln>
                            <a:noFill/>
                          </a:ln>
                          <a:solidFill>
                            <a:srgbClr val="000000"/>
                          </a:solidFill>
                          <a:effectLst/>
                          <a:latin typeface="Calibri" pitchFamily="34" charset="0"/>
                        </a:rPr>
                        <a:t>         a) Indicated as "NO"  (will not review , FAST</a:t>
                      </a:r>
                    </a:p>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200" b="1" i="0" u="none" strike="noStrike" cap="none" normalizeH="0" baseline="0" smtClean="0">
                          <a:ln>
                            <a:noFill/>
                          </a:ln>
                          <a:solidFill>
                            <a:srgbClr val="000000"/>
                          </a:solidFill>
                          <a:effectLst/>
                          <a:latin typeface="Calibri" pitchFamily="34" charset="0"/>
                        </a:rPr>
                        <a:t>              track or it was decided to simply share )</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79</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36</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113</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8</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57</a:t>
                      </a:r>
                    </a:p>
                  </a:txBody>
                  <a:tcPr marL="6331" marR="6331" marT="6332"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250825">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200" b="1" i="0" u="none" strike="noStrike" cap="none" normalizeH="0" baseline="0" smtClean="0">
                          <a:ln>
                            <a:noFill/>
                          </a:ln>
                          <a:solidFill>
                            <a:srgbClr val="000000"/>
                          </a:solidFill>
                          <a:effectLst/>
                          <a:latin typeface="Calibri" pitchFamily="34" charset="0"/>
                        </a:rPr>
                        <a:t>         b) Relinquished its  right to submit review report</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13</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2</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15</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13</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14</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252413">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200" b="1" i="0" u="none" strike="noStrike" cap="none" normalizeH="0" baseline="0" smtClean="0">
                          <a:ln>
                            <a:noFill/>
                          </a:ln>
                          <a:solidFill>
                            <a:srgbClr val="000000"/>
                          </a:solidFill>
                          <a:effectLst/>
                          <a:latin typeface="Calibri" pitchFamily="34" charset="0"/>
                        </a:rPr>
                        <a:t>         c) Relinquished its  right to vote</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40</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11</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25</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2</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FF0000"/>
                          </a:solidFill>
                          <a:effectLst/>
                          <a:latin typeface="Calibri" pitchFamily="34" charset="0"/>
                        </a:rPr>
                        <a:t>17</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252413">
                <a:tc gridSpan="6">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endParaRPr kumimoji="0" lang="en-US" sz="1400" b="0" i="0" u="none" strike="noStrike" cap="none" normalizeH="0" baseline="0" smtClean="0">
                        <a:ln>
                          <a:noFill/>
                        </a:ln>
                        <a:solidFill>
                          <a:srgbClr val="000000"/>
                        </a:solidFill>
                        <a:effectLst/>
                        <a:latin typeface="Calibri" pitchFamily="34" charset="0"/>
                      </a:endParaRP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52413">
                <a:tc gridSpan="6">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Percentage</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3500000" scaled="1"/>
                    </a:gra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55588">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     2.1. APPROVED by</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64%</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82%</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52%</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91%</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72%</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257175">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     2.2  indicated as “N/A”</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36%</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18%</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48%</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9%</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28%</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r h="257175">
                <a:tc gridSpan="6">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endParaRPr kumimoji="0" lang="en-US" sz="1400" b="0" i="0" u="none" strike="noStrike" cap="none" normalizeH="0" baseline="0" smtClean="0">
                        <a:ln>
                          <a:noFill/>
                        </a:ln>
                        <a:solidFill>
                          <a:srgbClr val="000000"/>
                        </a:solidFill>
                        <a:effectLst/>
                        <a:latin typeface="Calibri" pitchFamily="34" charset="0"/>
                      </a:endParaRP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55588">
                <a:tc gridSpan="6">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Unnecessary delays by the reviewer losing their rights</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3500000" scaled="1"/>
                    </a:gra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49238">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to submit review report and vote</a:t>
                      </a:r>
                    </a:p>
                  </a:txBody>
                  <a:tcPr marL="6331" marR="6331" marT="6332"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14% </a:t>
                      </a:r>
                    </a:p>
                  </a:txBody>
                  <a:tcPr marL="9525" marR="9525" marT="9525" marB="0" anchor="b" horzOverflow="overflow">
                    <a:lnL w="952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5%</a:t>
                      </a:r>
                    </a:p>
                  </a:txBody>
                  <a:tcPr marL="9525" marR="9525" marT="9526" marB="0" anchor="b" horzOverflow="overflow">
                    <a:lnL w="12700" cap="flat" cmpd="sng" algn="ctr">
                      <a:solidFill>
                        <a:srgbClr val="000000"/>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13%</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6%</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10%</a:t>
                      </a:r>
                    </a:p>
                  </a:txBody>
                  <a:tcPr marL="9525" marR="9525" marT="9526" marB="0" anchor="b"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r>
            </a:tbl>
          </a:graphicData>
        </a:graphic>
      </p:graphicFrame>
      <p:sp>
        <p:nvSpPr>
          <p:cNvPr id="72831" name="Rounded Rectangular Callout 1"/>
          <p:cNvSpPr>
            <a:spLocks noChangeArrowheads="1"/>
          </p:cNvSpPr>
          <p:nvPr/>
        </p:nvSpPr>
        <p:spPr bwMode="auto">
          <a:xfrm>
            <a:off x="4648200" y="1262063"/>
            <a:ext cx="2895600" cy="533400"/>
          </a:xfrm>
          <a:prstGeom prst="wedgeRoundRectCallout">
            <a:avLst>
              <a:gd name="adj1" fmla="val -55306"/>
              <a:gd name="adj2" fmla="val -48931"/>
              <a:gd name="adj3" fmla="val 16667"/>
            </a:avLst>
          </a:prstGeom>
          <a:ln>
            <a:headEnd/>
            <a:tailEnd/>
          </a:ln>
        </p:spPr>
        <p:style>
          <a:lnRef idx="1">
            <a:schemeClr val="accent5"/>
          </a:lnRef>
          <a:fillRef idx="2">
            <a:schemeClr val="accent5"/>
          </a:fillRef>
          <a:effectRef idx="1">
            <a:schemeClr val="accent5"/>
          </a:effectRef>
          <a:fontRef idx="minor">
            <a:schemeClr val="dk1"/>
          </a:fontRef>
        </p:style>
        <p:txBody>
          <a:bodyPr/>
          <a:lstStyle/>
          <a:p>
            <a:pPr eaLnBrk="0" hangingPunct="0">
              <a:defRPr/>
            </a:pPr>
            <a:r>
              <a:rPr lang="en-US" sz="1000" b="1" dirty="0">
                <a:solidFill>
                  <a:srgbClr val="000000"/>
                </a:solidFill>
              </a:rPr>
              <a:t>One CMC batch can usually include more than one CMC claim from more than one country</a:t>
            </a:r>
          </a:p>
        </p:txBody>
      </p:sp>
      <p:graphicFrame>
        <p:nvGraphicFramePr>
          <p:cNvPr id="5" name="Table 4"/>
          <p:cNvGraphicFramePr>
            <a:graphicFrameLocks noGrp="1"/>
          </p:cNvGraphicFramePr>
          <p:nvPr/>
        </p:nvGraphicFramePr>
        <p:xfrm>
          <a:off x="228600" y="957263"/>
          <a:ext cx="4343400" cy="1116012"/>
        </p:xfrm>
        <a:graphic>
          <a:graphicData uri="http://schemas.openxmlformats.org/drawingml/2006/table">
            <a:tbl>
              <a:tblPr/>
              <a:tblGrid>
                <a:gridCol w="3675063"/>
                <a:gridCol w="668337"/>
              </a:tblGrid>
              <a:tr h="209550">
                <a:tc gridSpan="2">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CMC batches</a:t>
                      </a: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3500000" scaled="1"/>
                    </a:gradFill>
                  </a:tcPr>
                </a:tc>
                <a:tc hMerge="1">
                  <a:txBody>
                    <a:bodyPr/>
                    <a:lstStyle/>
                    <a:p>
                      <a:endParaRPr lang="ru-RU"/>
                    </a:p>
                  </a:txBody>
                  <a:tcPr/>
                </a:tc>
              </a:tr>
              <a:tr h="223838">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 CMC batches from 2001 to 7th February 2013:</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444</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5400000" scaled="1"/>
                    </a:gradFill>
                  </a:tcPr>
                </a:tc>
              </a:tr>
              <a:tr h="190500">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rgbClr val="000000"/>
                          </a:solidFill>
                          <a:effectLst/>
                          <a:latin typeface="Calibri" pitchFamily="34" charset="0"/>
                        </a:rPr>
                        <a:t>    1. ABANDONED</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rgbClr val="000000"/>
                          </a:solidFill>
                          <a:effectLst/>
                          <a:latin typeface="Calibri" pitchFamily="34" charset="0"/>
                        </a:rPr>
                        <a:t>31</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5400000" scaled="1"/>
                    </a:gradFill>
                  </a:tcPr>
                </a:tc>
              </a:tr>
              <a:tr h="223838">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rgbClr val="000000"/>
                          </a:solidFill>
                          <a:effectLst/>
                          <a:latin typeface="Calibri" pitchFamily="34" charset="0"/>
                        </a:rPr>
                        <a:t>    2. IN PROGRESS</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rgbClr val="000000"/>
                          </a:solidFill>
                          <a:effectLst/>
                          <a:latin typeface="Calibri" pitchFamily="34" charset="0"/>
                        </a:rPr>
                        <a:t>25</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5400000" scaled="1"/>
                    </a:gradFill>
                  </a:tcPr>
                </a:tc>
              </a:tr>
              <a:tr h="190500">
                <a:tc>
                  <a:txBody>
                    <a:bodyPr/>
                    <a:lstStyle/>
                    <a:p>
                      <a:pPr marL="0" marR="0" lvl="0" indent="0" algn="l" defTabSz="914400" rtl="0" eaLnBrk="1" fontAlgn="b" latinLnBrk="0" hangingPunct="1">
                        <a:lnSpc>
                          <a:spcPct val="100000"/>
                        </a:lnSpc>
                        <a:spcBef>
                          <a:spcPct val="0"/>
                        </a:spcBef>
                        <a:spcAft>
                          <a:spcPct val="0"/>
                        </a:spcAft>
                        <a:buClrTx/>
                        <a:buSzTx/>
                        <a:buFont typeface="Arial" charset="0"/>
                        <a:buNone/>
                        <a:tabLst/>
                      </a:pPr>
                      <a:r>
                        <a:rPr kumimoji="0" lang="en-US" sz="1400" b="1" i="0" u="none" strike="noStrike" cap="none" normalizeH="0" baseline="0" smtClean="0">
                          <a:ln>
                            <a:noFill/>
                          </a:ln>
                          <a:solidFill>
                            <a:srgbClr val="000000"/>
                          </a:solidFill>
                          <a:effectLst/>
                          <a:latin typeface="Calibri" pitchFamily="34" charset="0"/>
                        </a:rPr>
                        <a:t>    3. PUBLISHED</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80"/>
                        </a:gs>
                        <a:gs pos="50000">
                          <a:srgbClr val="FFFFB3"/>
                        </a:gs>
                        <a:gs pos="100000">
                          <a:srgbClr val="FFFFDA"/>
                        </a:gs>
                      </a:gsLst>
                      <a:lin ang="8100000" scaled="1"/>
                    </a:grad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charset="0"/>
                        <a:buNone/>
                        <a:tabLst/>
                      </a:pPr>
                      <a:r>
                        <a:rPr kumimoji="0" lang="en-US" sz="1400" b="0" i="0" u="none" strike="noStrike" cap="none" normalizeH="0" baseline="0" smtClean="0">
                          <a:ln>
                            <a:noFill/>
                          </a:ln>
                          <a:solidFill>
                            <a:srgbClr val="000000"/>
                          </a:solidFill>
                          <a:effectLst/>
                          <a:latin typeface="Calibri" pitchFamily="34" charset="0"/>
                        </a:rPr>
                        <a:t>388</a:t>
                      </a:r>
                    </a:p>
                  </a:txBody>
                  <a:tcPr marL="9525" marR="9525" marT="95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A68AF3"/>
                        </a:gs>
                        <a:gs pos="50000">
                          <a:srgbClr val="C8B9F5"/>
                        </a:gs>
                        <a:gs pos="100000">
                          <a:srgbClr val="E4DDFA"/>
                        </a:gs>
                      </a:gsLst>
                      <a:lin ang="13500000" scaled="1"/>
                    </a:grad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Заголовок 1"/>
          <p:cNvSpPr>
            <a:spLocks noGrp="1"/>
          </p:cNvSpPr>
          <p:nvPr>
            <p:ph type="ctrTitle" idx="4294967295"/>
          </p:nvPr>
        </p:nvSpPr>
        <p:spPr>
          <a:xfrm>
            <a:off x="755650" y="2716213"/>
            <a:ext cx="7772400" cy="928687"/>
          </a:xfrm>
        </p:spPr>
        <p:txBody>
          <a:bodyPr/>
          <a:lstStyle/>
          <a:p>
            <a:pPr eaLnBrk="1" hangingPunct="1"/>
            <a:r>
              <a:rPr lang="en-US" sz="3200" b="1" smtClean="0">
                <a:solidFill>
                  <a:srgbClr val="003399"/>
                </a:solidFill>
                <a:latin typeface="Times New Roman" pitchFamily="18" charset="0"/>
                <a:cs typeface="Times New Roman" pitchFamily="18" charset="0"/>
              </a:rPr>
              <a:t>THANK YOU FOR YOUR ATTENTION!</a:t>
            </a:r>
            <a:endParaRPr lang="ru-RU" sz="3200" b="1" smtClean="0">
              <a:solidFill>
                <a:srgbClr val="00339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7"/>
          <p:cNvSpPr txBox="1">
            <a:spLocks noChangeArrowheads="1"/>
          </p:cNvSpPr>
          <p:nvPr/>
        </p:nvSpPr>
        <p:spPr bwMode="auto">
          <a:xfrm>
            <a:off x="250825" y="1052513"/>
            <a:ext cx="8713788" cy="3937000"/>
          </a:xfrm>
          <a:prstGeom prst="rect">
            <a:avLst/>
          </a:prstGeom>
          <a:noFill/>
          <a:ln w="9525">
            <a:noFill/>
            <a:miter lim="800000"/>
            <a:headEnd/>
            <a:tailEnd/>
          </a:ln>
        </p:spPr>
        <p:txBody>
          <a:bodyPr>
            <a:spAutoFit/>
          </a:bodyPr>
          <a:lstStyle/>
          <a:p>
            <a:pPr algn="just"/>
            <a:r>
              <a:rPr lang="ru-RU"/>
              <a:t>BIPM действует под исключительным руководством и контролем Международного Комитета Мер и Весов (CIPM). </a:t>
            </a:r>
          </a:p>
          <a:p>
            <a:pPr algn="just"/>
            <a:r>
              <a:rPr lang="ru-RU"/>
              <a:t>BIPM не является стороной подписавшей CIPM MRA, поэтому его система менеджмента качества (QMS) проходит экспертизу отдельно. </a:t>
            </a:r>
          </a:p>
          <a:p>
            <a:pPr algn="just"/>
            <a:r>
              <a:rPr lang="ru-RU"/>
              <a:t>В BIPM принята самопровозглашенная QMS, которая включает в себя положения как ISO 17025 так и ISO Guide 34. </a:t>
            </a:r>
          </a:p>
          <a:p>
            <a:pPr algn="just"/>
            <a:r>
              <a:rPr lang="ru-RU"/>
              <a:t>QMS покрывает все виды деятельности BIPM. Менеджер по качеству отчитывается перед директором. </a:t>
            </a:r>
          </a:p>
          <a:p>
            <a:pPr algn="just"/>
            <a:r>
              <a:rPr lang="ru-RU"/>
              <a:t>QMS официально проходит экспертизу группы по качеству, которая собирается не менее одного раза в год. </a:t>
            </a:r>
          </a:p>
          <a:p>
            <a:pPr algn="just"/>
            <a:endParaRPr lang="ru-RU"/>
          </a:p>
          <a:p>
            <a:pPr algn="just"/>
            <a:r>
              <a:rPr lang="ru-RU"/>
              <a:t>Г-н Карлос Магги, ранее координатор системы качества Национального совета по исследованиям (NRC) Канады, сменил Бруно Коэльо на посту менеджера по качеству, охране здоровья и безопасности BIPM.</a:t>
            </a:r>
          </a:p>
        </p:txBody>
      </p:sp>
      <p:sp>
        <p:nvSpPr>
          <p:cNvPr id="16386" name="Text Box 8"/>
          <p:cNvSpPr txBox="1">
            <a:spLocks noChangeArrowheads="1"/>
          </p:cNvSpPr>
          <p:nvPr/>
        </p:nvSpPr>
        <p:spPr bwMode="auto">
          <a:xfrm>
            <a:off x="1835150" y="44450"/>
            <a:ext cx="7129463" cy="946150"/>
          </a:xfrm>
          <a:prstGeom prst="rect">
            <a:avLst/>
          </a:prstGeom>
          <a:noFill/>
          <a:ln w="9525">
            <a:noFill/>
            <a:miter lim="800000"/>
            <a:headEnd/>
            <a:tailEnd/>
          </a:ln>
        </p:spPr>
        <p:txBody>
          <a:bodyPr>
            <a:spAutoFit/>
          </a:bodyPr>
          <a:lstStyle/>
          <a:p>
            <a:r>
              <a:rPr lang="ru-RU" sz="2800" b="1">
                <a:solidFill>
                  <a:schemeClr val="tx2"/>
                </a:solidFill>
              </a:rPr>
              <a:t>Функционирование системы менеджмента качества BIPM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4"/>
          <p:cNvSpPr txBox="1">
            <a:spLocks noChangeArrowheads="1"/>
          </p:cNvSpPr>
          <p:nvPr/>
        </p:nvSpPr>
        <p:spPr bwMode="auto">
          <a:xfrm>
            <a:off x="323850" y="1125538"/>
            <a:ext cx="8569325" cy="5035550"/>
          </a:xfrm>
          <a:prstGeom prst="rect">
            <a:avLst/>
          </a:prstGeom>
          <a:noFill/>
          <a:ln w="9525">
            <a:noFill/>
            <a:miter lim="800000"/>
            <a:headEnd/>
            <a:tailEnd/>
          </a:ln>
        </p:spPr>
        <p:txBody>
          <a:bodyPr>
            <a:spAutoFit/>
          </a:bodyPr>
          <a:lstStyle/>
          <a:p>
            <a:r>
              <a:rPr lang="ru-RU"/>
              <a:t>Включение в Соглашение ILAC Инспекционных органов, а в скором времени и поставщиков квалификационных испытаний (РТ) и производителей сертифицированных стандартных образцов (CRM).</a:t>
            </a:r>
          </a:p>
          <a:p>
            <a:endParaRPr lang="ru-RU"/>
          </a:p>
          <a:p>
            <a:r>
              <a:rPr lang="ru-RU"/>
              <a:t>Использование Руководства ISO Guide 34 как самостоятельного документа для аккредитации производителей CRM.</a:t>
            </a:r>
          </a:p>
          <a:p>
            <a:endParaRPr lang="ru-RU"/>
          </a:p>
          <a:p>
            <a:r>
              <a:rPr lang="ru-RU"/>
              <a:t>Утверждение </a:t>
            </a:r>
            <a:r>
              <a:rPr lang="en-US"/>
              <a:t>ILAC</a:t>
            </a:r>
            <a:r>
              <a:rPr lang="ru-RU"/>
              <a:t> в январе 2013 документов: </a:t>
            </a:r>
            <a:endParaRPr lang="en-US"/>
          </a:p>
          <a:p>
            <a:r>
              <a:rPr lang="en-US"/>
              <a:t>	- </a:t>
            </a:r>
            <a:r>
              <a:rPr lang="ru-RU"/>
              <a:t>ILAC P10 (Политика ILAC по прослеживаемости) </a:t>
            </a:r>
            <a:endParaRPr lang="en-US"/>
          </a:p>
          <a:p>
            <a:r>
              <a:rPr lang="en-US"/>
              <a:t>	- </a:t>
            </a:r>
            <a:r>
              <a:rPr lang="ru-RU"/>
              <a:t>ILAC P14 (Политика ILAC по оценке неопределенности калибровок).</a:t>
            </a:r>
          </a:p>
          <a:p>
            <a:endParaRPr lang="ru-RU"/>
          </a:p>
          <a:p>
            <a:r>
              <a:rPr lang="ru-RU"/>
              <a:t>Предложение по пересмотру ISO/IEC 17025.</a:t>
            </a:r>
          </a:p>
          <a:p>
            <a:endParaRPr lang="ru-RU"/>
          </a:p>
          <a:p>
            <a:r>
              <a:rPr lang="ru-RU"/>
              <a:t>Восстановление Консультативной группы по техническим вопросам 4 (TAG 4) ISO для изучения потребностей Технических комитетов ISO относящихся к “Руководству по выражению неопределенности в измерениях” (GUM) и “Международному словарю метрологии. Основные и общие понятия и соответствующие термины</a:t>
            </a:r>
            <a:r>
              <a:rPr lang="en-US"/>
              <a:t>”</a:t>
            </a:r>
            <a:r>
              <a:rPr lang="ru-RU"/>
              <a:t> (VIM).</a:t>
            </a:r>
          </a:p>
        </p:txBody>
      </p:sp>
      <p:sp>
        <p:nvSpPr>
          <p:cNvPr id="17410" name="Text Box 5"/>
          <p:cNvSpPr txBox="1">
            <a:spLocks noChangeArrowheads="1"/>
          </p:cNvSpPr>
          <p:nvPr/>
        </p:nvSpPr>
        <p:spPr bwMode="auto">
          <a:xfrm>
            <a:off x="1763713" y="44450"/>
            <a:ext cx="6985000" cy="946150"/>
          </a:xfrm>
          <a:prstGeom prst="rect">
            <a:avLst/>
          </a:prstGeom>
          <a:noFill/>
          <a:ln w="9525">
            <a:noFill/>
            <a:miter lim="800000"/>
            <a:headEnd/>
            <a:tailEnd/>
          </a:ln>
        </p:spPr>
        <p:txBody>
          <a:bodyPr>
            <a:spAutoFit/>
          </a:bodyPr>
          <a:lstStyle/>
          <a:p>
            <a:pPr>
              <a:spcBef>
                <a:spcPct val="50000"/>
              </a:spcBef>
            </a:pPr>
            <a:r>
              <a:rPr kumimoji="1" lang="ru-RU" sz="2800" b="1">
                <a:solidFill>
                  <a:schemeClr val="tx2"/>
                </a:solidFill>
              </a:rPr>
              <a:t>Результаты совместного заседания BIPM – CIPM – ILAC – ISO – OIML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5"/>
          <p:cNvSpPr txBox="1">
            <a:spLocks noChangeArrowheads="1"/>
          </p:cNvSpPr>
          <p:nvPr/>
        </p:nvSpPr>
        <p:spPr bwMode="auto">
          <a:xfrm>
            <a:off x="179388" y="1052513"/>
            <a:ext cx="8785225" cy="5310187"/>
          </a:xfrm>
          <a:prstGeom prst="rect">
            <a:avLst/>
          </a:prstGeom>
          <a:noFill/>
          <a:ln w="9525">
            <a:noFill/>
            <a:miter lim="800000"/>
            <a:headEnd/>
            <a:tailEnd/>
          </a:ln>
        </p:spPr>
        <p:txBody>
          <a:bodyPr>
            <a:spAutoFit/>
          </a:bodyPr>
          <a:lstStyle/>
          <a:p>
            <a:pPr algn="just"/>
            <a:r>
              <a:rPr lang="ru-RU"/>
              <a:t>По состоянию на 1 марта 2013 г. общее количество калибровочных и измерительных возможностей (СМС) опубликованных в KCDB составило 25591 строк (увеличение на 757 СМС), из них: </a:t>
            </a:r>
          </a:p>
          <a:p>
            <a:pPr algn="just"/>
            <a:r>
              <a:rPr lang="ru-RU"/>
              <a:t>16 331 в области физики, </a:t>
            </a:r>
          </a:p>
          <a:p>
            <a:pPr algn="just"/>
            <a:r>
              <a:rPr lang="ru-RU"/>
              <a:t>3 900 – в ионизирующих излучениях и </a:t>
            </a:r>
          </a:p>
          <a:p>
            <a:pPr algn="just"/>
            <a:r>
              <a:rPr lang="ru-RU"/>
              <a:t>5 360 – в химии. </a:t>
            </a:r>
          </a:p>
          <a:p>
            <a:pPr algn="just"/>
            <a:r>
              <a:rPr lang="ru-RU"/>
              <a:t>распределение опубликованных СМС среди РМО выглядит таким образом: EURAMET - 12 171 CMC-строк, APMP - 5 934 CMC-строк, SIM - 4 847 CMC-строк, COOMET - 1 971 CMC-строк, AFRIMETS - 408 CMC-строк. </a:t>
            </a:r>
          </a:p>
          <a:p>
            <a:pPr algn="just"/>
            <a:r>
              <a:rPr lang="ru-RU"/>
              <a:t>247 CMC-строк имеет Институт стандартных образцов и измерений (IRMM) и 13 СМС-строк – Международное агентство по атомной энергии (IAEA). </a:t>
            </a:r>
          </a:p>
          <a:p>
            <a:pPr algn="just"/>
            <a:endParaRPr lang="ru-RU"/>
          </a:p>
          <a:p>
            <a:pPr algn="just"/>
            <a:r>
              <a:rPr lang="ru-RU"/>
              <a:t>После 29-го заседания JCRB 106 строк были временно перемещены в “серую зону”, таким образом, общее количество СМС в “серой зоне” составило 295 строк, причем, только 1 строка находится в “серой зоне” более 5 лет. </a:t>
            </a:r>
          </a:p>
          <a:p>
            <a:pPr algn="just"/>
            <a:r>
              <a:rPr lang="ru-RU"/>
              <a:t>По региональным организациям распределение СМС в “серой зоне” выглядит таким образом: SIM – 202 строки, EURAMET – 78 строк (из них 64 строки Бельгии из-за существенных изменений в персонале), APMP – 10 строк, AFRIMETS – 5 строк. </a:t>
            </a:r>
          </a:p>
        </p:txBody>
      </p:sp>
      <p:sp>
        <p:nvSpPr>
          <p:cNvPr id="18434" name="Text Box 6"/>
          <p:cNvSpPr txBox="1">
            <a:spLocks noChangeArrowheads="1"/>
          </p:cNvSpPr>
          <p:nvPr/>
        </p:nvSpPr>
        <p:spPr bwMode="auto">
          <a:xfrm>
            <a:off x="1835150" y="260350"/>
            <a:ext cx="5545138" cy="457200"/>
          </a:xfrm>
          <a:prstGeom prst="rect">
            <a:avLst/>
          </a:prstGeom>
          <a:noFill/>
          <a:ln w="9525">
            <a:noFill/>
            <a:miter lim="800000"/>
            <a:headEnd/>
            <a:tailEnd/>
          </a:ln>
        </p:spPr>
        <p:txBody>
          <a:bodyPr>
            <a:spAutoFit/>
          </a:bodyPr>
          <a:lstStyle/>
          <a:p>
            <a:pPr algn="ctr">
              <a:spcBef>
                <a:spcPct val="50000"/>
              </a:spcBef>
            </a:pPr>
            <a:r>
              <a:rPr lang="ru-RU" sz="2400" b="1">
                <a:solidFill>
                  <a:srgbClr val="003399"/>
                </a:solidFill>
              </a:rPr>
              <a:t>Отчет администратора </a:t>
            </a:r>
            <a:r>
              <a:rPr lang="en-US" sz="2400" b="1">
                <a:solidFill>
                  <a:srgbClr val="003399"/>
                </a:solidFill>
              </a:rPr>
              <a:t>KCDB</a:t>
            </a:r>
            <a:endParaRPr lang="ru-RU" sz="2400" b="1">
              <a:solidFill>
                <a:srgbClr val="003399"/>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5"/>
          <p:cNvSpPr txBox="1">
            <a:spLocks noChangeArrowheads="1"/>
          </p:cNvSpPr>
          <p:nvPr/>
        </p:nvSpPr>
        <p:spPr bwMode="auto">
          <a:xfrm>
            <a:off x="1692275" y="44450"/>
            <a:ext cx="7200900" cy="1116013"/>
          </a:xfrm>
          <a:prstGeom prst="rect">
            <a:avLst/>
          </a:prstGeom>
          <a:noFill/>
          <a:ln w="9525">
            <a:noFill/>
            <a:miter lim="800000"/>
            <a:headEnd/>
            <a:tailEnd/>
          </a:ln>
        </p:spPr>
        <p:txBody>
          <a:bodyPr>
            <a:spAutoFit/>
          </a:bodyPr>
          <a:lstStyle/>
          <a:p>
            <a:pPr>
              <a:lnSpc>
                <a:spcPct val="80000"/>
              </a:lnSpc>
            </a:pPr>
            <a:r>
              <a:rPr lang="ru-RU" sz="2800" b="1">
                <a:solidFill>
                  <a:schemeClr val="tx2"/>
                </a:solidFill>
              </a:rPr>
              <a:t>Проблемы, поднятые Консультативными комитетами</a:t>
            </a:r>
            <a:r>
              <a:rPr lang="de-DE" sz="2800" b="1">
                <a:solidFill>
                  <a:schemeClr val="tx2"/>
                </a:solidFill>
              </a:rPr>
              <a:t>. </a:t>
            </a:r>
            <a:r>
              <a:rPr lang="ru-RU" sz="2800" b="1">
                <a:solidFill>
                  <a:schemeClr val="tx2"/>
                </a:solidFill>
              </a:rPr>
              <a:t>Статус заявок и экспертиз CMC-строк.</a:t>
            </a:r>
          </a:p>
        </p:txBody>
      </p:sp>
      <p:sp>
        <p:nvSpPr>
          <p:cNvPr id="19458" name="Text Box 6"/>
          <p:cNvSpPr txBox="1">
            <a:spLocks noChangeArrowheads="1"/>
          </p:cNvSpPr>
          <p:nvPr/>
        </p:nvSpPr>
        <p:spPr bwMode="auto">
          <a:xfrm>
            <a:off x="250825" y="1196975"/>
            <a:ext cx="8569325" cy="2838450"/>
          </a:xfrm>
          <a:prstGeom prst="rect">
            <a:avLst/>
          </a:prstGeom>
          <a:noFill/>
          <a:ln w="9525">
            <a:noFill/>
            <a:miter lim="800000"/>
            <a:headEnd/>
            <a:tailEnd/>
          </a:ln>
        </p:spPr>
        <p:txBody>
          <a:bodyPr>
            <a:spAutoFit/>
          </a:bodyPr>
          <a:lstStyle/>
          <a:p>
            <a:r>
              <a:rPr lang="ru-RU" b="1"/>
              <a:t>Проблема 1:</a:t>
            </a:r>
            <a:r>
              <a:rPr lang="ru-RU"/>
              <a:t> вовлечения коммерческих компаний в пилотные исследования. </a:t>
            </a:r>
          </a:p>
          <a:p>
            <a:r>
              <a:rPr lang="ru-RU"/>
              <a:t>При определенных обстоятельствах к пилотным исследованиям может быть привлечена внешняя организация для получения и обмена новыми знаниями. Результаты внешних организаций не могут быть опубликованы в KCDB и не могут использоваться в коммерческих целях. </a:t>
            </a:r>
            <a:endParaRPr lang="en-US"/>
          </a:p>
          <a:p>
            <a:r>
              <a:rPr lang="ru-RU"/>
              <a:t>JCRB подтверждает, что участие внешних организаций в ключевых и дополнительных сличениях недопустимо. </a:t>
            </a:r>
            <a:endParaRPr lang="en-US"/>
          </a:p>
          <a:p>
            <a:r>
              <a:rPr lang="ru-RU"/>
              <a:t>Состоялась дискуссия о шаблоне письма, которое будет использоваться всякий раз, когда будут возникать предложения по поводу участия внешних организаций в пилотных исследованиях.</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3"/>
          <p:cNvSpPr txBox="1">
            <a:spLocks noChangeArrowheads="1"/>
          </p:cNvSpPr>
          <p:nvPr/>
        </p:nvSpPr>
        <p:spPr bwMode="auto">
          <a:xfrm>
            <a:off x="250825" y="1196975"/>
            <a:ext cx="8569325" cy="3387725"/>
          </a:xfrm>
          <a:prstGeom prst="rect">
            <a:avLst/>
          </a:prstGeom>
          <a:noFill/>
          <a:ln w="9525">
            <a:noFill/>
            <a:miter lim="800000"/>
            <a:headEnd/>
            <a:tailEnd/>
          </a:ln>
        </p:spPr>
        <p:txBody>
          <a:bodyPr>
            <a:spAutoFit/>
          </a:bodyPr>
          <a:lstStyle/>
          <a:p>
            <a:r>
              <a:rPr lang="ru-RU" b="1"/>
              <a:t>Проблема 2:</a:t>
            </a:r>
            <a:r>
              <a:rPr lang="ru-RU"/>
              <a:t> о порядке утверждения необходимой редакционной правки докладов по дополнительных сличениям.</a:t>
            </a:r>
          </a:p>
          <a:p>
            <a:r>
              <a:rPr lang="ru-RU"/>
              <a:t>Член ССМ предложил, чтобы требования по редакторской правке отчета дополнительных сличений были преобразованы из финального отчета в Draft А или В, так как авторы могут потерять интерес или будет недостаточно времени для ознакомления с правками до его утверждения. Было предложено пересмотреть стадию Draft с целью обеспечения качества отчетов на финальной стадии. </a:t>
            </a:r>
          </a:p>
          <a:p>
            <a:r>
              <a:rPr lang="ru-RU"/>
              <a:t>После обсуждения, JCRB не одобрил это предложение – авторы и РМО должны выполнять обязательства по CIPM MRA, более того, было отмечено, что Draft А должен быть конфиденциальным и распространяться только среди участников.</a:t>
            </a:r>
          </a:p>
        </p:txBody>
      </p:sp>
      <p:sp>
        <p:nvSpPr>
          <p:cNvPr id="20482" name="Text Box 5"/>
          <p:cNvSpPr txBox="1">
            <a:spLocks noChangeArrowheads="1"/>
          </p:cNvSpPr>
          <p:nvPr/>
        </p:nvSpPr>
        <p:spPr bwMode="auto">
          <a:xfrm>
            <a:off x="1692275" y="44450"/>
            <a:ext cx="7200900" cy="1116013"/>
          </a:xfrm>
          <a:prstGeom prst="rect">
            <a:avLst/>
          </a:prstGeom>
          <a:noFill/>
          <a:ln w="9525">
            <a:noFill/>
            <a:miter lim="800000"/>
            <a:headEnd/>
            <a:tailEnd/>
          </a:ln>
        </p:spPr>
        <p:txBody>
          <a:bodyPr>
            <a:spAutoFit/>
          </a:bodyPr>
          <a:lstStyle/>
          <a:p>
            <a:pPr>
              <a:lnSpc>
                <a:spcPct val="80000"/>
              </a:lnSpc>
            </a:pPr>
            <a:r>
              <a:rPr lang="ru-RU" sz="2800" b="1">
                <a:solidFill>
                  <a:schemeClr val="tx2"/>
                </a:solidFill>
              </a:rPr>
              <a:t>Проблемы, поднятые Консультативными комитетами</a:t>
            </a:r>
            <a:r>
              <a:rPr lang="de-DE" sz="2800" b="1">
                <a:solidFill>
                  <a:schemeClr val="tx2"/>
                </a:solidFill>
              </a:rPr>
              <a:t>. </a:t>
            </a:r>
            <a:r>
              <a:rPr lang="ru-RU" sz="2800" b="1">
                <a:solidFill>
                  <a:schemeClr val="tx2"/>
                </a:solidFill>
              </a:rPr>
              <a:t>Статус заявок и экспертиз CMC-строк.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3"/>
          <p:cNvSpPr txBox="1">
            <a:spLocks noChangeArrowheads="1"/>
          </p:cNvSpPr>
          <p:nvPr/>
        </p:nvSpPr>
        <p:spPr bwMode="auto">
          <a:xfrm>
            <a:off x="250825" y="1196975"/>
            <a:ext cx="8569325" cy="2563813"/>
          </a:xfrm>
          <a:prstGeom prst="rect">
            <a:avLst/>
          </a:prstGeom>
          <a:noFill/>
          <a:ln w="9525">
            <a:noFill/>
            <a:miter lim="800000"/>
            <a:headEnd/>
            <a:tailEnd/>
          </a:ln>
        </p:spPr>
        <p:txBody>
          <a:bodyPr>
            <a:spAutoFit/>
          </a:bodyPr>
          <a:lstStyle/>
          <a:p>
            <a:pPr algn="just"/>
            <a:r>
              <a:rPr lang="ru-RU" b="1"/>
              <a:t>Проблема 3: </a:t>
            </a:r>
            <a:r>
              <a:rPr lang="ru-RU"/>
              <a:t>член ССМ заявил о несоответствиях между CIPM MRA-D-04 (включая совместное CIPM и ILAC определение СМС) и ILAC-P14:12/2010, касающихся обработки неопределенностей, связанных с испытуемым средством измерения. После обсуждения, JCRB отметил, что формулировка в документах CIPM MRA-D-04 и ILAC P14 на самом деле пока разная (документ ILAC дает более подробные пояснения, которые не столь существенны для вкладов в неопределенность испытуемого средства измерений), но нет никакого несоответствия и нет необходимости вносить изменения в CIPM MRA-D-04.</a:t>
            </a:r>
          </a:p>
        </p:txBody>
      </p:sp>
      <p:sp>
        <p:nvSpPr>
          <p:cNvPr id="21506" name="Text Box 5"/>
          <p:cNvSpPr txBox="1">
            <a:spLocks noChangeArrowheads="1"/>
          </p:cNvSpPr>
          <p:nvPr/>
        </p:nvSpPr>
        <p:spPr bwMode="auto">
          <a:xfrm>
            <a:off x="1692275" y="44450"/>
            <a:ext cx="7200900" cy="1116013"/>
          </a:xfrm>
          <a:prstGeom prst="rect">
            <a:avLst/>
          </a:prstGeom>
          <a:noFill/>
          <a:ln w="9525">
            <a:noFill/>
            <a:miter lim="800000"/>
            <a:headEnd/>
            <a:tailEnd/>
          </a:ln>
        </p:spPr>
        <p:txBody>
          <a:bodyPr>
            <a:spAutoFit/>
          </a:bodyPr>
          <a:lstStyle/>
          <a:p>
            <a:pPr>
              <a:lnSpc>
                <a:spcPct val="80000"/>
              </a:lnSpc>
            </a:pPr>
            <a:r>
              <a:rPr lang="ru-RU" sz="2800" b="1">
                <a:solidFill>
                  <a:schemeClr val="tx2"/>
                </a:solidFill>
              </a:rPr>
              <a:t>Проблемы, поднятые Консультативными комитетами</a:t>
            </a:r>
            <a:r>
              <a:rPr lang="de-DE" sz="2800" b="1">
                <a:solidFill>
                  <a:schemeClr val="tx2"/>
                </a:solidFill>
              </a:rPr>
              <a:t>. </a:t>
            </a:r>
            <a:r>
              <a:rPr lang="ru-RU" sz="2800" b="1">
                <a:solidFill>
                  <a:schemeClr val="tx2"/>
                </a:solidFill>
              </a:rPr>
              <a:t>Статус заявок и экспертиз CMC-строк.</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3145</TotalTime>
  <Words>3153</Words>
  <Application>Microsoft Office PowerPoint</Application>
  <PresentationFormat>On-screen Show (4:3)</PresentationFormat>
  <Paragraphs>583</Paragraphs>
  <Slides>31</Slides>
  <Notes>0</Notes>
  <HiddenSlides>0</HiddenSlides>
  <MMClips>0</MMClips>
  <ScaleCrop>false</ScaleCrop>
  <HeadingPairs>
    <vt:vector size="6" baseType="variant">
      <vt:variant>
        <vt:lpstr>Использованные шрифты</vt:lpstr>
      </vt:variant>
      <vt:variant>
        <vt:i4>6</vt:i4>
      </vt:variant>
      <vt:variant>
        <vt:lpstr>Шаблон оформления</vt:lpstr>
      </vt:variant>
      <vt:variant>
        <vt:i4>1</vt:i4>
      </vt:variant>
      <vt:variant>
        <vt:lpstr>Заголовки слайдов</vt:lpstr>
      </vt:variant>
      <vt:variant>
        <vt:i4>31</vt:i4>
      </vt:variant>
    </vt:vector>
  </HeadingPairs>
  <TitlesOfParts>
    <vt:vector size="38" baseType="lpstr">
      <vt:lpstr>Arial</vt:lpstr>
      <vt:lpstr>Calibri</vt:lpstr>
      <vt:lpstr>굴림</vt:lpstr>
      <vt:lpstr>맑은 고딕</vt:lpstr>
      <vt:lpstr>Times New Roman</vt:lpstr>
      <vt:lpstr>TimesNewRomanPSMT</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THANK YOU FOR YOUR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Koomet</dc:creator>
  <cp:lastModifiedBy>Dr. Pavel Neyezhmakow</cp:lastModifiedBy>
  <cp:revision>121</cp:revision>
  <dcterms:created xsi:type="dcterms:W3CDTF">2012-09-07T09:58:34Z</dcterms:created>
  <dcterms:modified xsi:type="dcterms:W3CDTF">2013-06-05T06:32:18Z</dcterms:modified>
</cp:coreProperties>
</file>