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2" r:id="rId2"/>
    <p:sldId id="265" r:id="rId3"/>
    <p:sldId id="264" r:id="rId4"/>
    <p:sldId id="261" r:id="rId5"/>
    <p:sldId id="260" r:id="rId6"/>
    <p:sldId id="258" r:id="rId7"/>
    <p:sldId id="259" r:id="rId8"/>
    <p:sldId id="266" r:id="rId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3366FF"/>
    <a:srgbClr val="E0EEDE"/>
    <a:srgbClr val="666699"/>
    <a:srgbClr val="3059DC"/>
    <a:srgbClr val="0960ED"/>
    <a:srgbClr val="5D98F9"/>
    <a:srgbClr val="355E8F"/>
    <a:srgbClr val="4172AD"/>
    <a:srgbClr val="CEDBF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1632" y="-108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2B7BC-3688-4829-B220-0A45431BF187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2F761F-3860-4D87-A052-71073C464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16.07.2019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edpic_iso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51520" y="4077072"/>
            <a:ext cx="8533456" cy="2304256"/>
          </a:xfrm>
        </p:spPr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0066CC"/>
                </a:solidFill>
              </a:rPr>
              <a:t>Семинар КООМЕТ</a:t>
            </a:r>
            <a:br>
              <a:rPr lang="ru-RU" sz="3000" dirty="0" smtClean="0">
                <a:solidFill>
                  <a:srgbClr val="0066CC"/>
                </a:solidFill>
              </a:rPr>
            </a:br>
            <a:r>
              <a:rPr lang="ru-RU" sz="3000" dirty="0" smtClean="0">
                <a:solidFill>
                  <a:srgbClr val="0066CC"/>
                </a:solidFill>
              </a:rPr>
              <a:t>«Установление </a:t>
            </a:r>
            <a:r>
              <a:rPr lang="ru-RU" sz="3000" dirty="0" err="1" smtClean="0">
                <a:solidFill>
                  <a:srgbClr val="0066CC"/>
                </a:solidFill>
              </a:rPr>
              <a:t>межповерочных</a:t>
            </a:r>
            <a:r>
              <a:rPr lang="ru-RU" sz="3000" dirty="0" smtClean="0">
                <a:solidFill>
                  <a:srgbClr val="0066CC"/>
                </a:solidFill>
              </a:rPr>
              <a:t> интервалов в сфере законодательной метрологии»</a:t>
            </a:r>
            <a:endParaRPr lang="ru-RU" sz="3000" dirty="0">
              <a:solidFill>
                <a:srgbClr val="0066CC"/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139952" y="6309320"/>
            <a:ext cx="489654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Украина,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Киев – 11.09.2019 г.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ejdunarodnue-pozicii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1162" y="3789040"/>
            <a:ext cx="4102838" cy="306896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7848872" cy="1080120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Установленные </a:t>
            </a:r>
            <a:r>
              <a:rPr lang="ru-RU" sz="3000" dirty="0" err="1" smtClean="0"/>
              <a:t>межповерочные</a:t>
            </a:r>
            <a:r>
              <a:rPr lang="ru-RU" sz="3000" dirty="0" smtClean="0"/>
              <a:t> интервалы в Республике Таджикистан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79712" y="260648"/>
            <a:ext cx="555496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Закон Республики Таджикистан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обеспечении единства измерений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484784"/>
          <a:ext cx="8229600" cy="5223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223361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Согласно статьи 7 данного Закона - решения об  отнесении технического устройства к средствам измерений и об установлении интервалов между  поверками  принимает  уполномоченный орган Правительства Республики Таджикистан (</a:t>
                      </a:r>
                      <a:r>
                        <a:rPr lang="ru-RU" sz="16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Таджикстандарт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). В связи с этим был разработан руководящий документ РД РТ 50-014-2004 «Номенклатурные перечни эталонов и рабочих средств измерений,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подлежащих государственной поверке. Периодичность поверки». </a:t>
                      </a:r>
                    </a:p>
                    <a:p>
                      <a:pPr algn="just"/>
                      <a:endParaRPr lang="ru-RU" sz="16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Настоящие правила распространяются: на </a:t>
                      </a:r>
                      <a:r>
                        <a:rPr lang="ru-RU" sz="1600" b="1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рабочие средства измерений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предназначенные и применяемые для целей учёта, взаимных расчётов, торговли, обеспечения техники безопасности, охраны окружающей среды, здоровья населения, других целей, касающихся обеспечения выполнения обязательных требований стандартов, а также на </a:t>
                      </a:r>
                      <a:r>
                        <a:rPr lang="ru-RU" sz="1600" b="1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эталоны;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устанавливают периодичность предоставления их на поверку в органы Государственной метрологической службы.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Требования настоящего документа обязательны для министерств (ведомств), предприятий, объединений, в т.ч. союзов, ассоциаций, концернов, акционерных обществ, межотраслевых, региональных и других объединений, учреждений, независимо от форм собственности и подчинения, граждан, занимающихся индивидуальной трудовой деятельностью. </a:t>
                      </a:r>
                    </a:p>
                    <a:p>
                      <a:pPr algn="just"/>
                      <a:endParaRPr lang="ru-RU" sz="1800" b="1" kern="1200" dirty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  <a:alpha val="72157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467544" y="548680"/>
          <a:ext cx="8219256" cy="6293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97440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Country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:</a:t>
                      </a:r>
                      <a:r>
                        <a:rPr lang="en-US" baseline="0" dirty="0" smtClean="0"/>
                        <a:t>Tajikistan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Межповерочный</a:t>
                      </a:r>
                      <a:r>
                        <a:rPr lang="ru-RU" dirty="0" smtClean="0"/>
                        <a:t> интервал (год) /</a:t>
                      </a:r>
                      <a:r>
                        <a:rPr lang="en-US" dirty="0" smtClean="0"/>
                        <a:t>verification periods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in years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Страна: Таджикистан</a:t>
                      </a:r>
                      <a:endParaRPr lang="ru-RU" dirty="0"/>
                    </a:p>
                  </a:txBody>
                  <a:tcPr/>
                </a:tc>
              </a:tr>
              <a:tr h="12667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induction/electronic energy meters, single phase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индукционные/электронные счетчики электрической</a:t>
                      </a:r>
                      <a:r>
                        <a:rPr lang="ru-RU" baseline="0" dirty="0" smtClean="0"/>
                        <a:t> энергии одно фазные</a:t>
                      </a:r>
                      <a:endParaRPr lang="ru-RU" dirty="0"/>
                    </a:p>
                  </a:txBody>
                  <a:tcPr/>
                </a:tc>
              </a:tr>
              <a:tr h="12667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induction/electronic three-phase electric energy meters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индукционные/электронные счетчики электрической</a:t>
                      </a:r>
                      <a:r>
                        <a:rPr lang="ru-RU" baseline="0" dirty="0" smtClean="0"/>
                        <a:t> энергии трех фазные</a:t>
                      </a:r>
                      <a:endParaRPr lang="ru-RU" dirty="0"/>
                    </a:p>
                  </a:txBody>
                  <a:tcPr/>
                </a:tc>
              </a:tr>
              <a:tr h="6820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diaphragm gas meter for households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мембранные счетчики газа бытового назначения</a:t>
                      </a:r>
                      <a:endParaRPr lang="ru-RU" dirty="0"/>
                    </a:p>
                  </a:txBody>
                  <a:tcPr/>
                </a:tc>
              </a:tr>
              <a:tr h="9744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mechanical water meters for households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механические счетчики воды бытового назначения</a:t>
                      </a:r>
                      <a:endParaRPr lang="ru-RU" dirty="0"/>
                    </a:p>
                  </a:txBody>
                  <a:tcPr/>
                </a:tc>
              </a:tr>
              <a:tr h="6820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heat meters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теплосчетчики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467544" y="548678"/>
          <a:ext cx="8219256" cy="5760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13016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Country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:</a:t>
                      </a:r>
                      <a:r>
                        <a:rPr lang="en-US" baseline="0" dirty="0" smtClean="0"/>
                        <a:t>Tajikistan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Межповерочный</a:t>
                      </a:r>
                      <a:r>
                        <a:rPr lang="ru-RU" dirty="0" smtClean="0"/>
                        <a:t> интервал (год) /</a:t>
                      </a:r>
                      <a:r>
                        <a:rPr lang="en-US" dirty="0" smtClean="0"/>
                        <a:t>verification periods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in years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Страна: Таджикистан</a:t>
                      </a:r>
                      <a:endParaRPr lang="ru-RU" dirty="0"/>
                    </a:p>
                  </a:txBody>
                  <a:tcPr/>
                </a:tc>
              </a:tr>
              <a:tr h="911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weights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гири</a:t>
                      </a:r>
                    </a:p>
                  </a:txBody>
                  <a:tcPr marL="9525" marR="9525" marT="9525" marB="0" anchor="ctr"/>
                </a:tc>
              </a:tr>
              <a:tr h="911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non-automatic weighing instruments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неавтоматические взвешивающие приборы</a:t>
                      </a:r>
                    </a:p>
                  </a:txBody>
                  <a:tcPr marL="9525" marR="9525" marT="9525" marB="0" anchor="ctr"/>
                </a:tc>
              </a:tr>
              <a:tr h="8143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automatic weighing instruments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автоматические взвешивающие приборы</a:t>
                      </a:r>
                    </a:p>
                  </a:txBody>
                  <a:tcPr marL="9525" marR="9525" marT="9525" marB="0" anchor="ctr"/>
                </a:tc>
              </a:tr>
              <a:tr h="911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truck scales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36000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автомобильные весы</a:t>
                      </a:r>
                    </a:p>
                  </a:txBody>
                  <a:tcPr marL="9525" marR="9525" marT="9525" marB="0" anchor="ctr"/>
                </a:tc>
              </a:tr>
              <a:tr h="911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thermometers filled with liquid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термометры, заполненные жидкостью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467544" y="548681"/>
          <a:ext cx="8219256" cy="5760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12690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Country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:</a:t>
                      </a:r>
                      <a:r>
                        <a:rPr lang="en-US" baseline="0" dirty="0" smtClean="0"/>
                        <a:t>Tajikistan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Межповерочный</a:t>
                      </a:r>
                      <a:r>
                        <a:rPr lang="ru-RU" dirty="0" smtClean="0"/>
                        <a:t> интервал (год) /</a:t>
                      </a:r>
                      <a:r>
                        <a:rPr lang="en-US" dirty="0" smtClean="0"/>
                        <a:t>verification periods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in years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Страна: Таджикистан</a:t>
                      </a:r>
                      <a:endParaRPr lang="ru-RU" dirty="0"/>
                    </a:p>
                  </a:txBody>
                  <a:tcPr/>
                </a:tc>
              </a:tr>
              <a:tr h="888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clinical thermometers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медицинские термометры</a:t>
                      </a:r>
                    </a:p>
                  </a:txBody>
                  <a:tcPr marL="9525" marR="9525" marT="9525" marB="0" anchor="ctr"/>
                </a:tc>
              </a:tr>
              <a:tr h="10325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thermometers in pipes and storage tanks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термометры для трубопроводов и резервуаров для хранения</a:t>
                      </a:r>
                    </a:p>
                  </a:txBody>
                  <a:tcPr marL="9525" marR="9525" marT="9525" marB="0" anchor="ctr"/>
                </a:tc>
              </a:tr>
              <a:tr h="7939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mechanical length measuring instruments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механические приборы для измерения длины</a:t>
                      </a:r>
                    </a:p>
                  </a:txBody>
                  <a:tcPr marL="9525" marR="9525" marT="9525" marB="0" anchor="ctr"/>
                </a:tc>
              </a:tr>
              <a:tr h="888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capacity serving measures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торговые меры вместимости</a:t>
                      </a:r>
                    </a:p>
                  </a:txBody>
                  <a:tcPr marL="9525" marR="9525" marT="9525" marB="0" anchor="ctr"/>
                </a:tc>
              </a:tr>
              <a:tr h="888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metal storage-jar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металлические мерники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467544" y="548680"/>
          <a:ext cx="8219256" cy="5688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752"/>
                <a:gridCol w="2739752"/>
                <a:gridCol w="2739752"/>
              </a:tblGrid>
              <a:tr h="12532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Country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:</a:t>
                      </a:r>
                      <a:r>
                        <a:rPr lang="en-US" baseline="0" dirty="0" smtClean="0"/>
                        <a:t>Tajikistan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Межповерочный</a:t>
                      </a:r>
                      <a:r>
                        <a:rPr lang="ru-RU" dirty="0" smtClean="0"/>
                        <a:t> интервал (год) /</a:t>
                      </a:r>
                      <a:r>
                        <a:rPr lang="en-US" dirty="0" smtClean="0"/>
                        <a:t>verification periods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en-US" dirty="0" smtClean="0"/>
                        <a:t>in years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Страна: Таджикистан</a:t>
                      </a:r>
                      <a:endParaRPr lang="ru-RU" dirty="0"/>
                    </a:p>
                  </a:txBody>
                  <a:tcPr/>
                </a:tc>
              </a:tr>
              <a:tr h="8772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fuel dispensers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топливораздаточные колонки</a:t>
                      </a:r>
                    </a:p>
                  </a:txBody>
                  <a:tcPr marL="9525" marR="9525" marT="9525" marB="0" anchor="ctr"/>
                </a:tc>
              </a:tr>
              <a:tr h="1019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speed measuring instruments (e.g. speed radars)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скоростемеры (например, радары)</a:t>
                      </a:r>
                    </a:p>
                  </a:txBody>
                  <a:tcPr marL="9525" marR="9525" marT="9525" marB="0" anchor="ctr"/>
                </a:tc>
              </a:tr>
              <a:tr h="7840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taximeters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таксометры</a:t>
                      </a:r>
                    </a:p>
                  </a:txBody>
                  <a:tcPr marL="9525" marR="9525" marT="9525" marB="0" anchor="ctr"/>
                </a:tc>
              </a:tr>
              <a:tr h="8772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breath alcolhol analyzers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алкометры</a:t>
                      </a:r>
                    </a:p>
                  </a:txBody>
                  <a:tcPr marL="9525" marR="9525" marT="9525" marB="0" anchor="ctr"/>
                </a:tc>
              </a:tr>
              <a:tr h="8772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grain moisture meters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влагомеры для зерна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19256" cy="2664296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Thank you very much for your attention!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mr-IN" sz="3200" dirty="0" smtClean="0">
                <a:solidFill>
                  <a:srgbClr val="FF0000"/>
                </a:solidFill>
                <a:latin typeface="Times New Roman" pitchFamily="18" charset="0"/>
              </a:rPr>
              <a:t>Большое спасибо за внимание!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186</TotalTime>
  <Words>373</Words>
  <Application>Microsoft Office PowerPoint</Application>
  <PresentationFormat>Экран (4:3)</PresentationFormat>
  <Paragraphs>108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Семинар КООМЕТ «Установление межповерочных интервалов в сфере законодательной метрологии»</vt:lpstr>
      <vt:lpstr>Установленные межповерочные интервалы в Республике Таджикистан</vt:lpstr>
      <vt:lpstr>Закон Республики Таджикистан  «Об обеспечении единства измерений</vt:lpstr>
      <vt:lpstr>Слайд 4</vt:lpstr>
      <vt:lpstr>Слайд 5</vt:lpstr>
      <vt:lpstr>Слайд 6</vt:lpstr>
      <vt:lpstr>Слайд 7</vt:lpstr>
      <vt:lpstr>Thank you very much for your attention!  Большое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2018</dc:creator>
  <cp:lastModifiedBy>User 2018</cp:lastModifiedBy>
  <cp:revision>25</cp:revision>
  <dcterms:created xsi:type="dcterms:W3CDTF">2019-06-27T08:38:20Z</dcterms:created>
  <dcterms:modified xsi:type="dcterms:W3CDTF">2019-07-16T03:07:52Z</dcterms:modified>
</cp:coreProperties>
</file>