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handoutMasterIdLst>
    <p:handoutMasterId r:id="rId17"/>
  </p:handoutMasterIdLst>
  <p:sldIdLst>
    <p:sldId id="264" r:id="rId2"/>
    <p:sldId id="277" r:id="rId3"/>
    <p:sldId id="305" r:id="rId4"/>
    <p:sldId id="306" r:id="rId5"/>
    <p:sldId id="307" r:id="rId6"/>
    <p:sldId id="308" r:id="rId7"/>
    <p:sldId id="309" r:id="rId8"/>
    <p:sldId id="303" r:id="rId9"/>
    <p:sldId id="302" r:id="rId10"/>
    <p:sldId id="304" r:id="rId11"/>
    <p:sldId id="310" r:id="rId12"/>
    <p:sldId id="311" r:id="rId13"/>
    <p:sldId id="312" r:id="rId14"/>
    <p:sldId id="263" r:id="rId15"/>
  </p:sldIdLst>
  <p:sldSz cx="9144000" cy="6858000" type="screen4x3"/>
  <p:notesSz cx="6797675" cy="9928225"/>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1B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452" autoAdjust="0"/>
    <p:restoredTop sz="94653" autoAdjust="0"/>
  </p:normalViewPr>
  <p:slideViewPr>
    <p:cSldViewPr snapToObjects="1">
      <p:cViewPr varScale="1">
        <p:scale>
          <a:sx n="122" d="100"/>
          <a:sy n="122" d="100"/>
        </p:scale>
        <p:origin x="-46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Objects="1">
      <p:cViewPr varScale="1">
        <p:scale>
          <a:sx n="92" d="100"/>
          <a:sy n="92" d="100"/>
        </p:scale>
        <p:origin x="-2292" y="-114"/>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B1341B22-5FED-465F-BF7F-E6BC549CB93C}" type="datetimeFigureOut">
              <a:rPr lang="de-DE" smtClean="0"/>
              <a:t>12.09.2014</a:t>
            </a:fld>
            <a:endParaRPr lang="de-DE"/>
          </a:p>
        </p:txBody>
      </p:sp>
      <p:sp>
        <p:nvSpPr>
          <p:cNvPr id="4" name="Fußzeilenplatzhalt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5E92E443-B8FE-41DA-A1E3-E2002AF31FAA}" type="slidenum">
              <a:rPr lang="de-DE" smtClean="0"/>
              <a:t>‹Nr.›</a:t>
            </a:fld>
            <a:endParaRPr lang="de-DE"/>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B036EF92-ECDF-49DB-8524-62CA3EF86183}" type="datetimeFigureOut">
              <a:rPr lang="de-DE" smtClean="0"/>
              <a:pPr/>
              <a:t>12.09.2014</a:t>
            </a:fld>
            <a:endParaRPr lang="de-DE"/>
          </a:p>
        </p:txBody>
      </p:sp>
      <p:sp>
        <p:nvSpPr>
          <p:cNvPr id="4" name="Folienbildplatzhalt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E631016E-9787-4062-9065-2B83244FD5B9}" type="slidenum">
              <a:rPr lang="de-DE" smtClean="0"/>
              <a:pPr/>
              <a:t>‹Nr.›</a:t>
            </a:fld>
            <a:endParaRPr lang="de-DE"/>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1. „Messgerät“: jedes Gerät oder System mit einer </a:t>
            </a:r>
            <a:r>
              <a:rPr lang="de-DE" dirty="0" err="1"/>
              <a:t>Messfunktion</a:t>
            </a:r>
            <a:r>
              <a:rPr lang="de-DE" dirty="0"/>
              <a:t>,</a:t>
            </a:r>
          </a:p>
          <a:p>
            <a:r>
              <a:rPr lang="de-DE" dirty="0"/>
              <a:t>das unter Artikel 2 Absatz 1 fällt</a:t>
            </a:r>
            <a:r>
              <a:rPr lang="de-DE" dirty="0" smtClean="0"/>
              <a:t>;</a:t>
            </a:r>
          </a:p>
          <a:p>
            <a:endParaRPr lang="de-DE" dirty="0"/>
          </a:p>
          <a:p>
            <a:r>
              <a:rPr lang="de-DE" dirty="0" err="1"/>
              <a:t>Messanlage</a:t>
            </a:r>
            <a:r>
              <a:rPr lang="de-DE" dirty="0"/>
              <a:t> </a:t>
            </a:r>
            <a:endParaRPr lang="de-DE" dirty="0" smtClean="0"/>
          </a:p>
          <a:p>
            <a:r>
              <a:rPr lang="de-DE" dirty="0" smtClean="0"/>
              <a:t>Eine </a:t>
            </a:r>
            <a:r>
              <a:rPr lang="de-DE" dirty="0"/>
              <a:t>Anlage, die den Zähler und alle Einrichtungen umfasst, die erforderlich sind, um</a:t>
            </a:r>
          </a:p>
          <a:p>
            <a:r>
              <a:rPr lang="de-DE" dirty="0"/>
              <a:t>eine korrekte Messung zu gewährleisten, oder dazu dienen, die </a:t>
            </a:r>
            <a:r>
              <a:rPr lang="de-DE" dirty="0" err="1"/>
              <a:t>Messvorgänge</a:t>
            </a:r>
            <a:r>
              <a:rPr lang="de-DE" dirty="0"/>
              <a:t> zu erleichtern.</a:t>
            </a:r>
          </a:p>
        </p:txBody>
      </p:sp>
      <p:sp>
        <p:nvSpPr>
          <p:cNvPr id="4" name="Foliennummernplatzhalter 3"/>
          <p:cNvSpPr>
            <a:spLocks noGrp="1"/>
          </p:cNvSpPr>
          <p:nvPr>
            <p:ph type="sldNum" sz="quarter" idx="10"/>
          </p:nvPr>
        </p:nvSpPr>
        <p:spPr/>
        <p:txBody>
          <a:bodyPr/>
          <a:lstStyle/>
          <a:p>
            <a:fld id="{E631016E-9787-4062-9065-2B83244FD5B9}" type="slidenum">
              <a:rPr lang="de-DE" smtClean="0"/>
              <a:pPr/>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a:t>1. „Messgerät“: jedes Gerät oder System mit einer </a:t>
            </a:r>
            <a:r>
              <a:rPr lang="de-DE" dirty="0" err="1"/>
              <a:t>Messfunktion</a:t>
            </a:r>
            <a:r>
              <a:rPr lang="de-DE" dirty="0"/>
              <a:t>,</a:t>
            </a:r>
          </a:p>
          <a:p>
            <a:r>
              <a:rPr lang="de-DE" dirty="0"/>
              <a:t>das unter Artikel 2 Absatz 1 fällt</a:t>
            </a:r>
            <a:r>
              <a:rPr lang="de-DE" dirty="0" smtClean="0"/>
              <a:t>;</a:t>
            </a:r>
          </a:p>
          <a:p>
            <a:endParaRPr lang="de-DE" dirty="0"/>
          </a:p>
          <a:p>
            <a:r>
              <a:rPr lang="de-DE" dirty="0" err="1"/>
              <a:t>Messanlage</a:t>
            </a:r>
            <a:r>
              <a:rPr lang="de-DE" dirty="0"/>
              <a:t> </a:t>
            </a:r>
            <a:endParaRPr lang="de-DE" dirty="0" smtClean="0"/>
          </a:p>
          <a:p>
            <a:r>
              <a:rPr lang="de-DE" dirty="0" smtClean="0"/>
              <a:t>Eine </a:t>
            </a:r>
            <a:r>
              <a:rPr lang="de-DE" dirty="0"/>
              <a:t>Anlage, die den Zähler und alle Einrichtungen umfasst, die erforderlich sind, um</a:t>
            </a:r>
          </a:p>
          <a:p>
            <a:r>
              <a:rPr lang="de-DE" dirty="0"/>
              <a:t>eine korrekte Messung zu gewährleisten, oder dazu dienen, die </a:t>
            </a:r>
            <a:r>
              <a:rPr lang="de-DE" dirty="0" err="1"/>
              <a:t>Messvorgänge</a:t>
            </a:r>
            <a:r>
              <a:rPr lang="de-DE" dirty="0"/>
              <a:t> zu erleichtern.</a:t>
            </a:r>
          </a:p>
        </p:txBody>
      </p:sp>
      <p:sp>
        <p:nvSpPr>
          <p:cNvPr id="4" name="Foliennummernplatzhalter 3"/>
          <p:cNvSpPr>
            <a:spLocks noGrp="1"/>
          </p:cNvSpPr>
          <p:nvPr>
            <p:ph type="sldNum" sz="quarter" idx="10"/>
          </p:nvPr>
        </p:nvSpPr>
        <p:spPr/>
        <p:txBody>
          <a:bodyPr/>
          <a:lstStyle/>
          <a:p>
            <a:fld id="{E631016E-9787-4062-9065-2B83244FD5B9}" type="slidenum">
              <a:rPr lang="de-DE" smtClean="0"/>
              <a:pPr/>
              <a:t>13</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2</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de-DE"/>
          </a:p>
        </p:txBody>
      </p:sp>
      <p:sp>
        <p:nvSpPr>
          <p:cNvPr id="4" name="Foliennummernplatzhalter 3"/>
          <p:cNvSpPr>
            <a:spLocks noGrp="1"/>
          </p:cNvSpPr>
          <p:nvPr>
            <p:ph type="sldNum" sz="quarter" idx="10"/>
          </p:nvPr>
        </p:nvSpPr>
        <p:spPr/>
        <p:txBody>
          <a:bodyPr/>
          <a:lstStyle/>
          <a:p>
            <a:fld id="{E631016E-9787-4062-9065-2B83244FD5B9}" type="slidenum">
              <a:rPr lang="de-DE" smtClean="0"/>
              <a:pPr/>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026" name="Picture 2" descr="D:\_daten\dienstliches\2014\ppt\PPT_HG_Folie_01_Kopf.png"/>
          <p:cNvPicPr>
            <a:picLocks noChangeAspect="1" noChangeArrowheads="1"/>
          </p:cNvPicPr>
          <p:nvPr userDrawn="1"/>
        </p:nvPicPr>
        <p:blipFill>
          <a:blip r:embed="rId2"/>
          <a:srcRect/>
          <a:stretch>
            <a:fillRect/>
          </a:stretch>
        </p:blipFill>
        <p:spPr bwMode="auto">
          <a:xfrm>
            <a:off x="0" y="379105"/>
            <a:ext cx="9144000" cy="639763"/>
          </a:xfrm>
          <a:prstGeom prst="rect">
            <a:avLst/>
          </a:prstGeom>
          <a:noFill/>
        </p:spPr>
      </p:pic>
      <p:pic>
        <p:nvPicPr>
          <p:cNvPr id="1027" name="Picture 3" descr="D:\_daten\dienstliches\2014\ppt\PPT_HG_Folie_01_Fuss.png"/>
          <p:cNvPicPr>
            <a:picLocks noChangeAspect="1" noChangeArrowheads="1"/>
          </p:cNvPicPr>
          <p:nvPr userDrawn="1"/>
        </p:nvPicPr>
        <p:blipFill>
          <a:blip r:embed="rId3"/>
          <a:srcRect/>
          <a:stretch>
            <a:fillRect/>
          </a:stretch>
        </p:blipFill>
        <p:spPr bwMode="auto">
          <a:xfrm>
            <a:off x="-2554" y="4448944"/>
            <a:ext cx="9144000" cy="2035175"/>
          </a:xfrm>
          <a:prstGeom prst="rect">
            <a:avLst/>
          </a:prstGeom>
          <a:noFill/>
        </p:spPr>
      </p:pic>
      <p:sp>
        <p:nvSpPr>
          <p:cNvPr id="17" name="Textplatzhalter 16"/>
          <p:cNvSpPr>
            <a:spLocks noGrp="1"/>
          </p:cNvSpPr>
          <p:nvPr>
            <p:ph type="body" sz="quarter" idx="10" hasCustomPrompt="1"/>
          </p:nvPr>
        </p:nvSpPr>
        <p:spPr>
          <a:xfrm>
            <a:off x="285428" y="1077913"/>
            <a:ext cx="8463036" cy="1657350"/>
          </a:xfrm>
          <a:prstGeom prst="rect">
            <a:avLst/>
          </a:prstGeom>
        </p:spPr>
        <p:txBody>
          <a:bodyPr anchor="b"/>
          <a:lstStyle>
            <a:lvl1pPr marL="0" indent="0">
              <a:buFontTx/>
              <a:buNone/>
              <a:defRPr sz="2400">
                <a:latin typeface="Arial" pitchFamily="34" charset="0"/>
                <a:cs typeface="Arial" pitchFamily="34" charset="0"/>
              </a:defRPr>
            </a:lvl1pPr>
            <a:lvl2pPr marL="0" indent="0">
              <a:buFontTx/>
              <a:buNone/>
              <a:defRPr sz="3600">
                <a:latin typeface="Arial" pitchFamily="34" charset="0"/>
                <a:cs typeface="Arial" pitchFamily="34" charset="0"/>
              </a:defRPr>
            </a:lvl2pPr>
            <a:lvl3pPr marL="0" indent="0">
              <a:buFontTx/>
              <a:buNone/>
              <a:defRPr sz="3600">
                <a:latin typeface="Arial" pitchFamily="34" charset="0"/>
                <a:cs typeface="Arial" pitchFamily="34" charset="0"/>
              </a:defRPr>
            </a:lvl3pPr>
            <a:lvl4pPr marL="0" indent="0">
              <a:buFontTx/>
              <a:buNone/>
              <a:defRPr sz="3600">
                <a:latin typeface="Arial" pitchFamily="34" charset="0"/>
                <a:cs typeface="Arial" pitchFamily="34" charset="0"/>
              </a:defRPr>
            </a:lvl4pPr>
            <a:lvl5pPr marL="0" indent="0">
              <a:buFontTx/>
              <a:buNone/>
              <a:defRPr sz="3600">
                <a:latin typeface="Arial" pitchFamily="34" charset="0"/>
                <a:cs typeface="Arial" pitchFamily="34" charset="0"/>
              </a:defRPr>
            </a:lvl5pPr>
          </a:lstStyle>
          <a:p>
            <a:pPr lvl="0"/>
            <a:r>
              <a:rPr lang="de-DE" dirty="0" smtClean="0"/>
              <a:t>Überschrift</a:t>
            </a:r>
            <a:endParaRPr lang="de-DE" dirty="0"/>
          </a:p>
        </p:txBody>
      </p:sp>
      <p:sp>
        <p:nvSpPr>
          <p:cNvPr id="18" name="Textplatzhalter 16"/>
          <p:cNvSpPr>
            <a:spLocks noGrp="1"/>
          </p:cNvSpPr>
          <p:nvPr>
            <p:ph type="body" sz="quarter" idx="11" hasCustomPrompt="1"/>
          </p:nvPr>
        </p:nvSpPr>
        <p:spPr>
          <a:xfrm>
            <a:off x="285428" y="2705869"/>
            <a:ext cx="8463036" cy="1657350"/>
          </a:xfrm>
          <a:prstGeom prst="rect">
            <a:avLst/>
          </a:prstGeom>
        </p:spPr>
        <p:txBody>
          <a:bodyPr anchor="t"/>
          <a:lstStyle>
            <a:lvl1pPr marL="0" indent="0">
              <a:buFontTx/>
              <a:buNone/>
              <a:defRPr sz="1400">
                <a:latin typeface="Arial" pitchFamily="34" charset="0"/>
                <a:cs typeface="Arial" pitchFamily="34" charset="0"/>
              </a:defRPr>
            </a:lvl1pPr>
            <a:lvl2pPr marL="0" indent="0">
              <a:buFontTx/>
              <a:buNone/>
              <a:defRPr sz="3600">
                <a:latin typeface="Arial" pitchFamily="34" charset="0"/>
                <a:cs typeface="Arial" pitchFamily="34" charset="0"/>
              </a:defRPr>
            </a:lvl2pPr>
            <a:lvl3pPr marL="0" indent="0">
              <a:buFontTx/>
              <a:buNone/>
              <a:defRPr sz="3600">
                <a:latin typeface="Arial" pitchFamily="34" charset="0"/>
                <a:cs typeface="Arial" pitchFamily="34" charset="0"/>
              </a:defRPr>
            </a:lvl3pPr>
            <a:lvl4pPr marL="0" indent="0">
              <a:buFontTx/>
              <a:buNone/>
              <a:defRPr sz="3600">
                <a:latin typeface="Arial" pitchFamily="34" charset="0"/>
                <a:cs typeface="Arial" pitchFamily="34" charset="0"/>
              </a:defRPr>
            </a:lvl4pPr>
            <a:lvl5pPr marL="0" indent="0">
              <a:buFontTx/>
              <a:buNone/>
              <a:defRPr sz="3600">
                <a:latin typeface="Arial" pitchFamily="34" charset="0"/>
                <a:cs typeface="Arial" pitchFamily="34" charset="0"/>
              </a:defRPr>
            </a:lvl5pPr>
          </a:lstStyle>
          <a:p>
            <a:pPr lvl="0"/>
            <a:r>
              <a:rPr lang="de-DE" dirty="0" smtClean="0"/>
              <a:t>Unterüberschrift</a:t>
            </a:r>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2050" name="Picture 2" descr="D:\_daten\dienstliches\2014\ppt\PPT_HG_Folie_02.png"/>
          <p:cNvPicPr>
            <a:picLocks noChangeAspect="1" noChangeArrowheads="1"/>
          </p:cNvPicPr>
          <p:nvPr userDrawn="1"/>
        </p:nvPicPr>
        <p:blipFill>
          <a:blip r:embed="rId2"/>
          <a:srcRect/>
          <a:stretch>
            <a:fillRect/>
          </a:stretch>
        </p:blipFill>
        <p:spPr bwMode="auto">
          <a:xfrm>
            <a:off x="2108" y="6281167"/>
            <a:ext cx="9144000" cy="184150"/>
          </a:xfrm>
          <a:prstGeom prst="rect">
            <a:avLst/>
          </a:prstGeom>
          <a:noFill/>
        </p:spPr>
      </p:pic>
      <p:sp>
        <p:nvSpPr>
          <p:cNvPr id="15" name="Textplatzhalter 13"/>
          <p:cNvSpPr>
            <a:spLocks noGrp="1"/>
          </p:cNvSpPr>
          <p:nvPr>
            <p:ph type="body" sz="quarter" idx="10" hasCustomPrompt="1"/>
          </p:nvPr>
        </p:nvSpPr>
        <p:spPr>
          <a:xfrm>
            <a:off x="354658" y="6461125"/>
            <a:ext cx="3146747" cy="259879"/>
          </a:xfrm>
          <a:prstGeom prst="rect">
            <a:avLst/>
          </a:prstGeom>
          <a:noFill/>
        </p:spPr>
        <p:txBody>
          <a:bodyPr wrap="square" lIns="0" tIns="0" rIns="0" bIns="0" rtlCol="0" anchor="ctr" anchorCtr="0">
            <a:noAutofit/>
          </a:bodyPr>
          <a:lstStyle>
            <a:lvl1pPr marL="0" algn="l" defTabSz="457200" rtl="0" eaLnBrk="1" latinLnBrk="0" hangingPunct="1">
              <a:buFontTx/>
              <a:buNone/>
              <a:defRPr lang="de-DE" sz="900" kern="1200" baseline="0" smtClean="0">
                <a:solidFill>
                  <a:schemeClr val="tx1"/>
                </a:solidFill>
                <a:latin typeface="Arial"/>
                <a:ea typeface="+mn-ea"/>
                <a:cs typeface="Arial"/>
              </a:defRPr>
            </a:lvl1pPr>
            <a:lvl2pPr marL="0" algn="l" defTabSz="457200" rtl="0" eaLnBrk="1" latinLnBrk="0" hangingPunct="1">
              <a:defRPr lang="de-DE" sz="900" kern="1200" smtClean="0">
                <a:solidFill>
                  <a:schemeClr val="tx1"/>
                </a:solidFill>
                <a:latin typeface="Arial"/>
                <a:ea typeface="+mn-ea"/>
                <a:cs typeface="Arial"/>
              </a:defRPr>
            </a:lvl2pPr>
            <a:lvl3pPr marL="0" algn="l" defTabSz="457200" rtl="0" eaLnBrk="1" latinLnBrk="0" hangingPunct="1">
              <a:defRPr lang="de-DE" sz="900" kern="1200" smtClean="0">
                <a:solidFill>
                  <a:schemeClr val="tx1"/>
                </a:solidFill>
                <a:latin typeface="Arial"/>
                <a:ea typeface="+mn-ea"/>
                <a:cs typeface="Arial"/>
              </a:defRPr>
            </a:lvl3pPr>
            <a:lvl4pPr marL="0" algn="l" defTabSz="457200" rtl="0" eaLnBrk="1" latinLnBrk="0" hangingPunct="1">
              <a:defRPr lang="de-DE" sz="900" kern="1200" smtClean="0">
                <a:solidFill>
                  <a:schemeClr val="tx1"/>
                </a:solidFill>
                <a:latin typeface="Arial"/>
                <a:ea typeface="+mn-ea"/>
                <a:cs typeface="Arial"/>
              </a:defRPr>
            </a:lvl4pPr>
            <a:lvl5pPr marL="0" algn="l" defTabSz="457200" rtl="0" eaLnBrk="1" latinLnBrk="0" hangingPunct="1">
              <a:defRPr lang="de-DE" sz="900" kern="1200" dirty="0" smtClean="0">
                <a:solidFill>
                  <a:schemeClr val="tx1"/>
                </a:solidFill>
                <a:latin typeface="Arial"/>
                <a:ea typeface="+mn-ea"/>
                <a:cs typeface="Arial"/>
              </a:defRPr>
            </a:lvl5pPr>
          </a:lstStyle>
          <a:p>
            <a:r>
              <a:rPr lang="de-DE" sz="900" dirty="0" smtClean="0">
                <a:latin typeface="Arial"/>
                <a:cs typeface="Arial"/>
              </a:rPr>
              <a:t>Q.3, Sascha Mäuselein</a:t>
            </a:r>
          </a:p>
        </p:txBody>
      </p:sp>
      <p:sp>
        <p:nvSpPr>
          <p:cNvPr id="16" name="Textplatzhalter 13"/>
          <p:cNvSpPr>
            <a:spLocks noGrp="1"/>
          </p:cNvSpPr>
          <p:nvPr>
            <p:ph type="body" sz="quarter" idx="11" hasCustomPrompt="1"/>
          </p:nvPr>
        </p:nvSpPr>
        <p:spPr>
          <a:xfrm>
            <a:off x="3053483" y="6461125"/>
            <a:ext cx="3112368" cy="259879"/>
          </a:xfrm>
          <a:prstGeom prst="rect">
            <a:avLst/>
          </a:prstGeom>
          <a:noFill/>
        </p:spPr>
        <p:txBody>
          <a:bodyPr wrap="square" lIns="0" tIns="0" rIns="0" bIns="0" rtlCol="0" anchor="ctr" anchorCtr="0">
            <a:noAutofit/>
          </a:bodyPr>
          <a:lstStyle>
            <a:lvl1pPr marL="0" algn="ctr" defTabSz="457200" rtl="0" eaLnBrk="1" latinLnBrk="0" hangingPunct="1">
              <a:buFontTx/>
              <a:buNone/>
              <a:defRPr lang="de-DE" sz="900" kern="1200" baseline="0" smtClean="0">
                <a:solidFill>
                  <a:schemeClr val="tx1"/>
                </a:solidFill>
                <a:latin typeface="Arial"/>
                <a:ea typeface="+mn-ea"/>
                <a:cs typeface="Arial"/>
              </a:defRPr>
            </a:lvl1pPr>
            <a:lvl2pPr marL="0" algn="l" defTabSz="457200" rtl="0" eaLnBrk="1" latinLnBrk="0" hangingPunct="1">
              <a:defRPr lang="de-DE" sz="900" kern="1200" smtClean="0">
                <a:solidFill>
                  <a:schemeClr val="tx1"/>
                </a:solidFill>
                <a:latin typeface="Arial"/>
                <a:ea typeface="+mn-ea"/>
                <a:cs typeface="Arial"/>
              </a:defRPr>
            </a:lvl2pPr>
            <a:lvl3pPr marL="0" algn="l" defTabSz="457200" rtl="0" eaLnBrk="1" latinLnBrk="0" hangingPunct="1">
              <a:defRPr lang="de-DE" sz="900" kern="1200" smtClean="0">
                <a:solidFill>
                  <a:schemeClr val="tx1"/>
                </a:solidFill>
                <a:latin typeface="Arial"/>
                <a:ea typeface="+mn-ea"/>
                <a:cs typeface="Arial"/>
              </a:defRPr>
            </a:lvl3pPr>
            <a:lvl4pPr marL="0" algn="l" defTabSz="457200" rtl="0" eaLnBrk="1" latinLnBrk="0" hangingPunct="1">
              <a:defRPr lang="de-DE" sz="900" kern="1200" smtClean="0">
                <a:solidFill>
                  <a:schemeClr val="tx1"/>
                </a:solidFill>
                <a:latin typeface="Arial"/>
                <a:ea typeface="+mn-ea"/>
                <a:cs typeface="Arial"/>
              </a:defRPr>
            </a:lvl4pPr>
            <a:lvl5pPr marL="0" algn="l" defTabSz="457200" rtl="0" eaLnBrk="1" latinLnBrk="0" hangingPunct="1">
              <a:defRPr lang="de-DE" sz="900" kern="1200" dirty="0" smtClean="0">
                <a:solidFill>
                  <a:schemeClr val="tx1"/>
                </a:solidFill>
                <a:latin typeface="Arial"/>
                <a:ea typeface="+mn-ea"/>
                <a:cs typeface="Arial"/>
              </a:defRPr>
            </a:lvl5pPr>
          </a:lstStyle>
          <a:p>
            <a:pPr algn="ctr"/>
            <a:r>
              <a:rPr lang="de-DE" sz="900" dirty="0" smtClean="0">
                <a:latin typeface="Arial"/>
                <a:cs typeface="Arial"/>
              </a:rPr>
              <a:t>COOMET  TC2 Seminar</a:t>
            </a:r>
            <a:endParaRPr lang="de-DE" sz="900" dirty="0">
              <a:latin typeface="Arial"/>
              <a:cs typeface="Arial"/>
            </a:endParaRPr>
          </a:p>
        </p:txBody>
      </p:sp>
      <p:sp>
        <p:nvSpPr>
          <p:cNvPr id="18" name="Textfeld 17"/>
          <p:cNvSpPr txBox="1"/>
          <p:nvPr userDrawn="1"/>
        </p:nvSpPr>
        <p:spPr>
          <a:xfrm>
            <a:off x="7416000" y="6477000"/>
            <a:ext cx="1371600" cy="228600"/>
          </a:xfrm>
          <a:prstGeom prst="rect">
            <a:avLst/>
          </a:prstGeom>
          <a:noFill/>
        </p:spPr>
        <p:txBody>
          <a:bodyPr wrap="square" lIns="0" tIns="0" rIns="0" bIns="0" rtlCol="0" anchor="ctr" anchorCtr="0">
            <a:noAutofit/>
          </a:bodyPr>
          <a:lstStyle/>
          <a:p>
            <a:pPr algn="r"/>
            <a:endParaRPr lang="de-DE" sz="900" dirty="0">
              <a:latin typeface="Arial"/>
              <a:cs typeface="Arial"/>
            </a:endParaRPr>
          </a:p>
        </p:txBody>
      </p:sp>
      <p:grpSp>
        <p:nvGrpSpPr>
          <p:cNvPr id="11" name="Gruppieren 10"/>
          <p:cNvGrpSpPr/>
          <p:nvPr userDrawn="1"/>
        </p:nvGrpSpPr>
        <p:grpSpPr>
          <a:xfrm>
            <a:off x="0" y="116632"/>
            <a:ext cx="9144000" cy="783779"/>
            <a:chOff x="0" y="404664"/>
            <a:chExt cx="9144000" cy="783779"/>
          </a:xfrm>
        </p:grpSpPr>
        <p:pic>
          <p:nvPicPr>
            <p:cNvPr id="6" name="Picture 2" descr="D:\_daten\dienstliches\2014\ppt\PPT_HG_Folie_01_Kopf.png"/>
            <p:cNvPicPr>
              <a:picLocks noChangeAspect="1" noChangeArrowheads="1"/>
            </p:cNvPicPr>
            <p:nvPr userDrawn="1"/>
          </p:nvPicPr>
          <p:blipFill>
            <a:blip r:embed="rId3"/>
            <a:srcRect/>
            <a:stretch>
              <a:fillRect/>
            </a:stretch>
          </p:blipFill>
          <p:spPr bwMode="auto">
            <a:xfrm>
              <a:off x="0" y="548680"/>
              <a:ext cx="9144000" cy="639763"/>
            </a:xfrm>
            <a:prstGeom prst="rect">
              <a:avLst/>
            </a:prstGeom>
            <a:noFill/>
          </p:spPr>
        </p:pic>
        <p:sp>
          <p:nvSpPr>
            <p:cNvPr id="10" name="Rechteck 9"/>
            <p:cNvSpPr/>
            <p:nvPr userDrawn="1"/>
          </p:nvSpPr>
          <p:spPr>
            <a:xfrm>
              <a:off x="354658" y="404664"/>
              <a:ext cx="4793406" cy="72008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pic>
        <p:nvPicPr>
          <p:cNvPr id="9" name="Grafik 17" descr="PTB-Logo-Intern.jpg"/>
          <p:cNvPicPr>
            <a:picLocks noChangeAspect="1"/>
          </p:cNvPicPr>
          <p:nvPr userDrawn="1"/>
        </p:nvPicPr>
        <p:blipFill>
          <a:blip r:embed="rId4" cstate="print"/>
          <a:srcRect/>
          <a:stretch>
            <a:fillRect/>
          </a:stretch>
        </p:blipFill>
        <p:spPr bwMode="auto">
          <a:xfrm>
            <a:off x="7416000" y="185433"/>
            <a:ext cx="1410098" cy="651279"/>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tzte Folie">
    <p:spTree>
      <p:nvGrpSpPr>
        <p:cNvPr id="1" name=""/>
        <p:cNvGrpSpPr/>
        <p:nvPr/>
      </p:nvGrpSpPr>
      <p:grpSpPr>
        <a:xfrm>
          <a:off x="0" y="0"/>
          <a:ext cx="0" cy="0"/>
          <a:chOff x="0" y="0"/>
          <a:chExt cx="0" cy="0"/>
        </a:xfrm>
      </p:grpSpPr>
      <p:pic>
        <p:nvPicPr>
          <p:cNvPr id="3074" name="Picture 2" descr="D:\_daten\dienstliches\2014\ppt\PPT_HG_Folie_03.png"/>
          <p:cNvPicPr>
            <a:picLocks noChangeAspect="1" noChangeArrowheads="1"/>
          </p:cNvPicPr>
          <p:nvPr userDrawn="1"/>
        </p:nvPicPr>
        <p:blipFill>
          <a:blip r:embed="rId2"/>
          <a:srcRect r="79588"/>
          <a:stretch>
            <a:fillRect/>
          </a:stretch>
        </p:blipFill>
        <p:spPr bwMode="auto">
          <a:xfrm>
            <a:off x="1289" y="4396284"/>
            <a:ext cx="1866478" cy="2084388"/>
          </a:xfrm>
          <a:prstGeom prst="rect">
            <a:avLst/>
          </a:prstGeom>
          <a:noFill/>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r>
              <a:rPr lang="de-DE" dirty="0" err="1" smtClean="0"/>
              <a:t>Measuring</a:t>
            </a:r>
            <a:r>
              <a:rPr lang="de-DE" dirty="0" smtClean="0"/>
              <a:t> </a:t>
            </a:r>
            <a:r>
              <a:rPr lang="de-DE" dirty="0" err="1" smtClean="0"/>
              <a:t>systems</a:t>
            </a:r>
            <a:endParaRPr lang="de-DE" dirty="0" smtClean="0"/>
          </a:p>
        </p:txBody>
      </p:sp>
      <p:sp>
        <p:nvSpPr>
          <p:cNvPr id="3" name="Textplatzhalter 2"/>
          <p:cNvSpPr>
            <a:spLocks noGrp="1"/>
          </p:cNvSpPr>
          <p:nvPr>
            <p:ph type="body" sz="quarter" idx="11"/>
          </p:nvPr>
        </p:nvSpPr>
        <p:spPr/>
        <p:txBody>
          <a:bodyPr/>
          <a:lstStyle/>
          <a:p>
            <a:r>
              <a:rPr lang="de-DE" b="1" dirty="0" err="1" smtClean="0"/>
              <a:t>Definitions</a:t>
            </a:r>
            <a:r>
              <a:rPr lang="de-DE" b="1" dirty="0" smtClean="0"/>
              <a:t> (international)</a:t>
            </a:r>
            <a:endParaRPr lang="de-DE"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1</a:t>
            </a:r>
            <a:endParaRPr lang="de-DE" sz="2400" dirty="0">
              <a:latin typeface="Arial" pitchFamily="34" charset="0"/>
              <a:cs typeface="Arial" pitchFamily="34" charset="0"/>
            </a:endParaRPr>
          </a:p>
        </p:txBody>
      </p:sp>
      <p:sp>
        <p:nvSpPr>
          <p:cNvPr id="6" name="Rechteck 5"/>
          <p:cNvSpPr/>
          <p:nvPr/>
        </p:nvSpPr>
        <p:spPr>
          <a:xfrm>
            <a:off x="2286000" y="1859340"/>
            <a:ext cx="4572000" cy="3139321"/>
          </a:xfrm>
          <a:prstGeom prst="rect">
            <a:avLst/>
          </a:prstGeom>
        </p:spPr>
        <p:txBody>
          <a:bodyPr>
            <a:spAutoFit/>
          </a:bodyPr>
          <a:lstStyle/>
          <a:p>
            <a:r>
              <a:rPr lang="de-DE" b="1" dirty="0" smtClean="0"/>
              <a:t>0.12 </a:t>
            </a:r>
          </a:p>
          <a:p>
            <a:r>
              <a:rPr lang="de-DE" b="1" dirty="0" err="1" smtClean="0"/>
              <a:t>measuring</a:t>
            </a:r>
            <a:r>
              <a:rPr lang="de-DE" b="1" dirty="0" smtClean="0"/>
              <a:t> </a:t>
            </a:r>
            <a:r>
              <a:rPr lang="de-DE" b="1" dirty="0" err="1" smtClean="0"/>
              <a:t>system</a:t>
            </a:r>
            <a:r>
              <a:rPr lang="de-DE" b="1" dirty="0" smtClean="0"/>
              <a:t> </a:t>
            </a:r>
          </a:p>
          <a:p>
            <a:r>
              <a:rPr lang="en-US" dirty="0" smtClean="0"/>
              <a:t>set of one or more measuring instruments and often other devices, including any reagent and supply, assembled and adapted to give information used to generate measured quantity values within specified intervals for quantities of specified kinds </a:t>
            </a:r>
          </a:p>
          <a:p>
            <a:r>
              <a:rPr lang="en-US" i="1" dirty="0" smtClean="0"/>
              <a:t>Note A measuring system may consist of only one measuring instrument. </a:t>
            </a:r>
          </a:p>
          <a:p>
            <a:r>
              <a:rPr lang="de-DE" dirty="0" smtClean="0"/>
              <a:t>[OIML V2-200:2012, 3.2]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de-DE" sz="2400" b="1" dirty="0" smtClean="0">
                <a:latin typeface="Arial" pitchFamily="34" charset="0"/>
                <a:cs typeface="Arial" pitchFamily="34" charset="0"/>
              </a:rPr>
              <a:t>WELMEC 8.1</a:t>
            </a:r>
            <a:endParaRPr lang="de-DE" sz="2400" b="1" dirty="0">
              <a:latin typeface="Arial" pitchFamily="34" charset="0"/>
              <a:cs typeface="Arial" pitchFamily="34" charset="0"/>
            </a:endParaRPr>
          </a:p>
        </p:txBody>
      </p:sp>
      <p:pic>
        <p:nvPicPr>
          <p:cNvPr id="1026" name="Picture 2"/>
          <p:cNvPicPr>
            <a:picLocks noChangeAspect="1" noChangeArrowheads="1"/>
          </p:cNvPicPr>
          <p:nvPr/>
        </p:nvPicPr>
        <p:blipFill>
          <a:blip r:embed="rId3"/>
          <a:srcRect/>
          <a:stretch>
            <a:fillRect/>
          </a:stretch>
        </p:blipFill>
        <p:spPr bwMode="auto">
          <a:xfrm>
            <a:off x="467544" y="980728"/>
            <a:ext cx="3672408" cy="5263785"/>
          </a:xfrm>
          <a:prstGeom prst="rect">
            <a:avLst/>
          </a:prstGeom>
          <a:noFill/>
          <a:ln w="25400">
            <a:solidFill>
              <a:schemeClr val="tx1"/>
            </a:solidFill>
            <a:miter lim="800000"/>
            <a:headEnd/>
            <a:tailEnd/>
          </a:ln>
        </p:spPr>
      </p:pic>
      <p:sp>
        <p:nvSpPr>
          <p:cNvPr id="8" name="Rechteck 7"/>
          <p:cNvSpPr/>
          <p:nvPr/>
        </p:nvSpPr>
        <p:spPr>
          <a:xfrm>
            <a:off x="4572000" y="2780928"/>
            <a:ext cx="4248472" cy="646331"/>
          </a:xfrm>
          <a:prstGeom prst="rect">
            <a:avLst/>
          </a:prstGeom>
        </p:spPr>
        <p:txBody>
          <a:bodyPr wrap="square">
            <a:spAutoFit/>
          </a:bodyPr>
          <a:lstStyle/>
          <a:p>
            <a:pPr algn="ctr"/>
            <a:r>
              <a:rPr lang="de-DE" b="1" dirty="0" err="1" smtClean="0">
                <a:latin typeface="Arial" pitchFamily="34" charset="0"/>
                <a:cs typeface="Arial" pitchFamily="34" charset="0"/>
              </a:rPr>
              <a:t>Gives</a:t>
            </a:r>
            <a:r>
              <a:rPr lang="de-DE" b="1" dirty="0" smtClean="0">
                <a:latin typeface="Arial" pitchFamily="34" charset="0"/>
                <a:cs typeface="Arial" pitchFamily="34" charset="0"/>
              </a:rPr>
              <a:t> </a:t>
            </a:r>
            <a:r>
              <a:rPr lang="de-DE" b="1" dirty="0" err="1" smtClean="0">
                <a:latin typeface="Arial" pitchFamily="34" charset="0"/>
                <a:cs typeface="Arial" pitchFamily="34" charset="0"/>
              </a:rPr>
              <a:t>references</a:t>
            </a:r>
            <a:r>
              <a:rPr lang="de-DE" b="1" dirty="0" smtClean="0">
                <a:latin typeface="Arial" pitchFamily="34" charset="0"/>
                <a:cs typeface="Arial" pitchFamily="34" charset="0"/>
              </a:rPr>
              <a:t> </a:t>
            </a:r>
            <a:r>
              <a:rPr lang="de-DE" b="1" dirty="0" err="1" smtClean="0">
                <a:latin typeface="Arial" pitchFamily="34" charset="0"/>
                <a:cs typeface="Arial" pitchFamily="34" charset="0"/>
              </a:rPr>
              <a:t>to</a:t>
            </a:r>
            <a:r>
              <a:rPr lang="de-DE" b="1" dirty="0" smtClean="0">
                <a:latin typeface="Arial" pitchFamily="34" charset="0"/>
                <a:cs typeface="Arial" pitchFamily="34" charset="0"/>
              </a:rPr>
              <a:t> </a:t>
            </a:r>
          </a:p>
          <a:p>
            <a:pPr algn="ctr"/>
            <a:r>
              <a:rPr lang="de-DE" b="1" dirty="0" err="1" smtClean="0">
                <a:latin typeface="Arial" pitchFamily="34" charset="0"/>
                <a:cs typeface="Arial" pitchFamily="34" charset="0"/>
              </a:rPr>
              <a:t>the</a:t>
            </a:r>
            <a:r>
              <a:rPr lang="de-DE" b="1" dirty="0" smtClean="0">
                <a:latin typeface="Arial" pitchFamily="34" charset="0"/>
                <a:cs typeface="Arial" pitchFamily="34" charset="0"/>
              </a:rPr>
              <a:t> </a:t>
            </a:r>
            <a:r>
              <a:rPr lang="de-DE" b="1" dirty="0" err="1" smtClean="0">
                <a:latin typeface="Arial" pitchFamily="34" charset="0"/>
                <a:cs typeface="Arial" pitchFamily="34" charset="0"/>
              </a:rPr>
              <a:t>definitions</a:t>
            </a:r>
            <a:r>
              <a:rPr lang="de-DE" b="1" dirty="0" smtClean="0">
                <a:latin typeface="Arial" pitchFamily="34" charset="0"/>
                <a:cs typeface="Arial" pitchFamily="34" charset="0"/>
              </a:rPr>
              <a:t> in MID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de-DE" sz="2400" b="1" dirty="0" smtClean="0">
                <a:latin typeface="Arial" pitchFamily="34" charset="0"/>
                <a:cs typeface="Arial" pitchFamily="34" charset="0"/>
              </a:rPr>
              <a:t>MID</a:t>
            </a:r>
            <a:endParaRPr lang="de-DE" sz="2400" b="1" dirty="0">
              <a:latin typeface="Arial" pitchFamily="34" charset="0"/>
              <a:cs typeface="Arial" pitchFamily="34" charset="0"/>
            </a:endParaRPr>
          </a:p>
        </p:txBody>
      </p:sp>
      <p:sp>
        <p:nvSpPr>
          <p:cNvPr id="8" name="Rechteck 7"/>
          <p:cNvSpPr/>
          <p:nvPr/>
        </p:nvSpPr>
        <p:spPr>
          <a:xfrm>
            <a:off x="2051720" y="1844824"/>
            <a:ext cx="5094312" cy="1477328"/>
          </a:xfrm>
          <a:prstGeom prst="rect">
            <a:avLst/>
          </a:prstGeom>
          <a:ln w="25400">
            <a:solidFill>
              <a:schemeClr val="tx1"/>
            </a:solidFill>
          </a:ln>
        </p:spPr>
        <p:txBody>
          <a:bodyPr wrap="square">
            <a:spAutoFit/>
          </a:bodyPr>
          <a:lstStyle/>
          <a:p>
            <a:pPr algn="ctr"/>
            <a:r>
              <a:rPr lang="de-DE" dirty="0" err="1" smtClean="0"/>
              <a:t>Article</a:t>
            </a:r>
            <a:r>
              <a:rPr lang="de-DE" dirty="0" smtClean="0"/>
              <a:t> 4</a:t>
            </a:r>
          </a:p>
          <a:p>
            <a:pPr algn="ctr"/>
            <a:r>
              <a:rPr lang="de-DE" b="1" dirty="0" err="1" smtClean="0"/>
              <a:t>Definitons</a:t>
            </a:r>
            <a:endParaRPr lang="de-DE" b="1" dirty="0" smtClean="0"/>
          </a:p>
          <a:p>
            <a:r>
              <a:rPr lang="de-DE" dirty="0" smtClean="0"/>
              <a:t>„</a:t>
            </a:r>
            <a:r>
              <a:rPr lang="de-DE" dirty="0" err="1" smtClean="0"/>
              <a:t>measuring</a:t>
            </a:r>
            <a:r>
              <a:rPr lang="de-DE" dirty="0" smtClean="0"/>
              <a:t> </a:t>
            </a:r>
            <a:r>
              <a:rPr lang="de-DE" dirty="0" err="1" smtClean="0"/>
              <a:t>instrument</a:t>
            </a:r>
            <a:r>
              <a:rPr lang="de-DE" dirty="0" smtClean="0"/>
              <a:t>“  </a:t>
            </a:r>
            <a:r>
              <a:rPr lang="de-DE" dirty="0" err="1" smtClean="0"/>
              <a:t>means</a:t>
            </a:r>
            <a:r>
              <a:rPr lang="de-DE" dirty="0" smtClean="0"/>
              <a:t> </a:t>
            </a:r>
            <a:r>
              <a:rPr lang="de-DE" dirty="0" err="1" smtClean="0"/>
              <a:t>any</a:t>
            </a:r>
            <a:r>
              <a:rPr lang="en-US" dirty="0" smtClean="0"/>
              <a:t> device or system with a measurement function that is covered by </a:t>
            </a:r>
            <a:r>
              <a:rPr lang="de-DE" dirty="0" err="1" smtClean="0"/>
              <a:t>Article</a:t>
            </a:r>
            <a:r>
              <a:rPr lang="de-DE" dirty="0" smtClean="0"/>
              <a:t> 2(1)</a:t>
            </a:r>
            <a:endParaRPr lang="de-DE" dirty="0"/>
          </a:p>
        </p:txBody>
      </p:sp>
      <p:sp>
        <p:nvSpPr>
          <p:cNvPr id="10" name="Rechteck 9"/>
          <p:cNvSpPr/>
          <p:nvPr/>
        </p:nvSpPr>
        <p:spPr>
          <a:xfrm>
            <a:off x="3261938" y="1115452"/>
            <a:ext cx="2441694" cy="369332"/>
          </a:xfrm>
          <a:prstGeom prst="rect">
            <a:avLst/>
          </a:prstGeom>
        </p:spPr>
        <p:txBody>
          <a:bodyPr wrap="none">
            <a:spAutoFit/>
          </a:bodyPr>
          <a:lstStyle/>
          <a:p>
            <a:pPr algn="ctr"/>
            <a:r>
              <a:rPr lang="de-DE" b="1" dirty="0" err="1" smtClean="0">
                <a:latin typeface="Arial" pitchFamily="34" charset="0"/>
                <a:cs typeface="Arial" pitchFamily="34" charset="0"/>
              </a:rPr>
              <a:t>Directive</a:t>
            </a:r>
            <a:r>
              <a:rPr lang="de-DE" b="1" dirty="0" smtClean="0">
                <a:latin typeface="Arial" pitchFamily="34" charset="0"/>
                <a:cs typeface="Arial" pitchFamily="34" charset="0"/>
              </a:rPr>
              <a:t> 2014/32/EU</a:t>
            </a:r>
          </a:p>
        </p:txBody>
      </p:sp>
      <p:sp>
        <p:nvSpPr>
          <p:cNvPr id="11" name="Rechteck 10"/>
          <p:cNvSpPr/>
          <p:nvPr/>
        </p:nvSpPr>
        <p:spPr>
          <a:xfrm>
            <a:off x="2051720" y="3728065"/>
            <a:ext cx="5094312" cy="2031325"/>
          </a:xfrm>
          <a:prstGeom prst="rect">
            <a:avLst/>
          </a:prstGeom>
          <a:ln w="25400">
            <a:solidFill>
              <a:schemeClr val="tx1"/>
            </a:solidFill>
          </a:ln>
        </p:spPr>
        <p:txBody>
          <a:bodyPr wrap="square">
            <a:spAutoFit/>
          </a:bodyPr>
          <a:lstStyle/>
          <a:p>
            <a:pPr algn="ctr"/>
            <a:r>
              <a:rPr lang="de-DE" dirty="0" smtClean="0"/>
              <a:t>MI-005</a:t>
            </a:r>
          </a:p>
          <a:p>
            <a:pPr algn="ctr"/>
            <a:r>
              <a:rPr lang="de-DE" b="1" dirty="0" err="1" smtClean="0"/>
              <a:t>Definitons</a:t>
            </a:r>
            <a:endParaRPr lang="de-DE" b="1" dirty="0" smtClean="0"/>
          </a:p>
          <a:p>
            <a:r>
              <a:rPr lang="de-DE" b="1" dirty="0" err="1" smtClean="0"/>
              <a:t>measuring</a:t>
            </a:r>
            <a:r>
              <a:rPr lang="de-DE" b="1" dirty="0" smtClean="0"/>
              <a:t> System</a:t>
            </a:r>
          </a:p>
          <a:p>
            <a:r>
              <a:rPr lang="en-US" dirty="0" smtClean="0"/>
              <a:t>A system that comprises the meter itself and</a:t>
            </a:r>
          </a:p>
          <a:p>
            <a:r>
              <a:rPr lang="en-US" dirty="0" smtClean="0"/>
              <a:t>all devices required to ensure correct</a:t>
            </a:r>
          </a:p>
          <a:p>
            <a:r>
              <a:rPr lang="en-US" dirty="0" smtClean="0"/>
              <a:t>measurement or intended to facilitate the</a:t>
            </a:r>
          </a:p>
          <a:p>
            <a:r>
              <a:rPr lang="de-DE" dirty="0" err="1" smtClean="0"/>
              <a:t>measuring</a:t>
            </a:r>
            <a:r>
              <a:rPr lang="de-DE" dirty="0" smtClean="0"/>
              <a:t> </a:t>
            </a:r>
            <a:r>
              <a:rPr lang="de-DE" dirty="0" err="1" smtClean="0"/>
              <a:t>operations</a:t>
            </a:r>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de-DE" sz="2400" b="1" dirty="0" err="1" smtClean="0">
                <a:latin typeface="Arial" pitchFamily="34" charset="0"/>
                <a:cs typeface="Arial" pitchFamily="34" charset="0"/>
              </a:rPr>
              <a:t>Conclusion</a:t>
            </a:r>
            <a:endParaRPr lang="de-DE" sz="2400" b="1" dirty="0">
              <a:latin typeface="Arial" pitchFamily="34" charset="0"/>
              <a:cs typeface="Arial" pitchFamily="34" charset="0"/>
            </a:endParaRPr>
          </a:p>
        </p:txBody>
      </p:sp>
      <p:sp>
        <p:nvSpPr>
          <p:cNvPr id="10" name="Rechteck 9"/>
          <p:cNvSpPr/>
          <p:nvPr/>
        </p:nvSpPr>
        <p:spPr>
          <a:xfrm>
            <a:off x="899592" y="2276872"/>
            <a:ext cx="7416824" cy="2031325"/>
          </a:xfrm>
          <a:prstGeom prst="rect">
            <a:avLst/>
          </a:prstGeom>
        </p:spPr>
        <p:txBody>
          <a:bodyPr wrap="square">
            <a:spAutoFit/>
          </a:bodyPr>
          <a:lstStyle/>
          <a:p>
            <a:pPr indent="-252000"/>
            <a:r>
              <a:rPr lang="de-DE" dirty="0" smtClean="0">
                <a:latin typeface="Arial" pitchFamily="34" charset="0"/>
                <a:cs typeface="Arial" pitchFamily="34" charset="0"/>
              </a:rPr>
              <a:t> </a:t>
            </a:r>
          </a:p>
          <a:p>
            <a:pPr indent="-252000">
              <a:buFont typeface="Arial" pitchFamily="34" charset="0"/>
              <a:buChar char="•"/>
            </a:pPr>
            <a:r>
              <a:rPr lang="de-DE" dirty="0" err="1" smtClean="0">
                <a:latin typeface="Arial" pitchFamily="34" charset="0"/>
                <a:cs typeface="Arial" pitchFamily="34" charset="0"/>
              </a:rPr>
              <a:t>No</a:t>
            </a:r>
            <a:r>
              <a:rPr lang="de-DE" dirty="0" smtClean="0">
                <a:latin typeface="Arial" pitchFamily="34" charset="0"/>
                <a:cs typeface="Arial" pitchFamily="34" charset="0"/>
              </a:rPr>
              <a:t> </a:t>
            </a:r>
            <a:r>
              <a:rPr lang="de-DE" dirty="0" err="1" smtClean="0">
                <a:latin typeface="Arial" pitchFamily="34" charset="0"/>
                <a:cs typeface="Arial" pitchFamily="34" charset="0"/>
              </a:rPr>
              <a:t>clear</a:t>
            </a:r>
            <a:r>
              <a:rPr lang="de-DE" dirty="0" smtClean="0">
                <a:latin typeface="Arial" pitchFamily="34" charset="0"/>
                <a:cs typeface="Arial" pitchFamily="34" charset="0"/>
              </a:rPr>
              <a:t> </a:t>
            </a:r>
            <a:r>
              <a:rPr lang="de-DE" dirty="0" err="1" smtClean="0">
                <a:latin typeface="Arial" pitchFamily="34" charset="0"/>
                <a:cs typeface="Arial" pitchFamily="34" charset="0"/>
              </a:rPr>
              <a:t>borderline</a:t>
            </a:r>
            <a:r>
              <a:rPr lang="de-DE" dirty="0" smtClean="0">
                <a:latin typeface="Arial" pitchFamily="34" charset="0"/>
                <a:cs typeface="Arial" pitchFamily="34" charset="0"/>
              </a:rPr>
              <a:t> </a:t>
            </a:r>
            <a:r>
              <a:rPr lang="de-DE" dirty="0" err="1" smtClean="0">
                <a:latin typeface="Arial" pitchFamily="34" charset="0"/>
                <a:cs typeface="Arial" pitchFamily="34" charset="0"/>
              </a:rPr>
              <a:t>between</a:t>
            </a:r>
            <a:r>
              <a:rPr lang="de-DE" dirty="0" smtClean="0">
                <a:latin typeface="Arial" pitchFamily="34" charset="0"/>
                <a:cs typeface="Arial" pitchFamily="34" charset="0"/>
              </a:rPr>
              <a:t> </a:t>
            </a:r>
            <a:r>
              <a:rPr lang="de-DE" dirty="0" err="1" smtClean="0">
                <a:latin typeface="Arial" pitchFamily="34" charset="0"/>
                <a:cs typeface="Arial" pitchFamily="34" charset="0"/>
              </a:rPr>
              <a:t>measuring</a:t>
            </a:r>
            <a:r>
              <a:rPr lang="de-DE" dirty="0" smtClean="0">
                <a:latin typeface="Arial" pitchFamily="34" charset="0"/>
                <a:cs typeface="Arial" pitchFamily="34" charset="0"/>
              </a:rPr>
              <a:t> </a:t>
            </a:r>
            <a:r>
              <a:rPr lang="de-DE" dirty="0" err="1" smtClean="0">
                <a:latin typeface="Arial" pitchFamily="34" charset="0"/>
                <a:cs typeface="Arial" pitchFamily="34" charset="0"/>
              </a:rPr>
              <a:t>instrument</a:t>
            </a:r>
            <a:endParaRPr lang="de-DE" dirty="0" smtClean="0">
              <a:latin typeface="Arial" pitchFamily="34" charset="0"/>
              <a:cs typeface="Arial" pitchFamily="34" charset="0"/>
            </a:endParaRPr>
          </a:p>
          <a:p>
            <a:pPr indent="-252000"/>
            <a:r>
              <a:rPr lang="de-DE" dirty="0" smtClean="0">
                <a:latin typeface="Arial" pitchFamily="34" charset="0"/>
                <a:cs typeface="Arial" pitchFamily="34" charset="0"/>
              </a:rPr>
              <a:t>    </a:t>
            </a:r>
            <a:r>
              <a:rPr lang="de-DE" dirty="0" err="1" smtClean="0">
                <a:latin typeface="Arial" pitchFamily="34" charset="0"/>
                <a:cs typeface="Arial" pitchFamily="34" charset="0"/>
              </a:rPr>
              <a:t>and</a:t>
            </a:r>
            <a:r>
              <a:rPr lang="de-DE" dirty="0" smtClean="0">
                <a:latin typeface="Arial" pitchFamily="34" charset="0"/>
                <a:cs typeface="Arial" pitchFamily="34" charset="0"/>
              </a:rPr>
              <a:t> </a:t>
            </a:r>
            <a:r>
              <a:rPr lang="de-DE" dirty="0" err="1" smtClean="0">
                <a:latin typeface="Arial" pitchFamily="34" charset="0"/>
                <a:cs typeface="Arial" pitchFamily="34" charset="0"/>
              </a:rPr>
              <a:t>measuring</a:t>
            </a:r>
            <a:r>
              <a:rPr lang="de-DE" dirty="0" smtClean="0">
                <a:latin typeface="Arial" pitchFamily="34" charset="0"/>
                <a:cs typeface="Arial" pitchFamily="34" charset="0"/>
              </a:rPr>
              <a:t> </a:t>
            </a:r>
            <a:r>
              <a:rPr lang="de-DE" dirty="0" err="1" smtClean="0">
                <a:latin typeface="Arial" pitchFamily="34" charset="0"/>
                <a:cs typeface="Arial" pitchFamily="34" charset="0"/>
              </a:rPr>
              <a:t>system</a:t>
            </a:r>
            <a:endParaRPr lang="de-DE" dirty="0" smtClean="0">
              <a:latin typeface="Arial" pitchFamily="34" charset="0"/>
              <a:cs typeface="Arial" pitchFamily="34" charset="0"/>
            </a:endParaRPr>
          </a:p>
          <a:p>
            <a:pPr indent="-252000">
              <a:buFont typeface="Arial" pitchFamily="34" charset="0"/>
              <a:buChar char="•"/>
            </a:pPr>
            <a:endParaRPr lang="de-DE" dirty="0" smtClean="0">
              <a:latin typeface="Arial" pitchFamily="34" charset="0"/>
              <a:cs typeface="Arial" pitchFamily="34" charset="0"/>
            </a:endParaRPr>
          </a:p>
          <a:p>
            <a:pPr indent="-252000">
              <a:buFont typeface="Arial" pitchFamily="34" charset="0"/>
              <a:buChar char="•"/>
            </a:pPr>
            <a:r>
              <a:rPr lang="de-DE" dirty="0" err="1" smtClean="0">
                <a:latin typeface="Arial" pitchFamily="34" charset="0"/>
                <a:cs typeface="Arial" pitchFamily="34" charset="0"/>
              </a:rPr>
              <a:t>Both</a:t>
            </a:r>
            <a:r>
              <a:rPr lang="de-DE" dirty="0" smtClean="0">
                <a:latin typeface="Arial" pitchFamily="34" charset="0"/>
                <a:cs typeface="Arial" pitchFamily="34" charset="0"/>
              </a:rPr>
              <a:t> </a:t>
            </a:r>
            <a:r>
              <a:rPr lang="de-DE" dirty="0" err="1" smtClean="0">
                <a:latin typeface="Arial" pitchFamily="34" charset="0"/>
                <a:cs typeface="Arial" pitchFamily="34" charset="0"/>
              </a:rPr>
              <a:t>expressions</a:t>
            </a:r>
            <a:r>
              <a:rPr lang="de-DE" dirty="0" smtClean="0">
                <a:latin typeface="Arial" pitchFamily="34" charset="0"/>
                <a:cs typeface="Arial" pitchFamily="34" charset="0"/>
              </a:rPr>
              <a:t> </a:t>
            </a:r>
            <a:r>
              <a:rPr lang="de-DE" dirty="0" err="1" smtClean="0">
                <a:latin typeface="Arial" pitchFamily="34" charset="0"/>
                <a:cs typeface="Arial" pitchFamily="34" charset="0"/>
              </a:rPr>
              <a:t>are</a:t>
            </a:r>
            <a:r>
              <a:rPr lang="de-DE" dirty="0" smtClean="0">
                <a:latin typeface="Arial" pitchFamily="34" charset="0"/>
                <a:cs typeface="Arial" pitchFamily="34" charset="0"/>
              </a:rPr>
              <a:t> </a:t>
            </a:r>
            <a:r>
              <a:rPr lang="de-DE" dirty="0" err="1" smtClean="0">
                <a:latin typeface="Arial" pitchFamily="34" charset="0"/>
                <a:cs typeface="Arial" pitchFamily="34" charset="0"/>
              </a:rPr>
              <a:t>often</a:t>
            </a:r>
            <a:r>
              <a:rPr lang="de-DE" dirty="0" smtClean="0">
                <a:latin typeface="Arial" pitchFamily="34" charset="0"/>
                <a:cs typeface="Arial" pitchFamily="34" charset="0"/>
              </a:rPr>
              <a:t> </a:t>
            </a:r>
            <a:r>
              <a:rPr lang="de-DE" dirty="0" err="1" smtClean="0">
                <a:latin typeface="Arial" pitchFamily="34" charset="0"/>
                <a:cs typeface="Arial" pitchFamily="34" charset="0"/>
              </a:rPr>
              <a:t>mixed</a:t>
            </a:r>
            <a:endParaRPr lang="de-DE" dirty="0" smtClean="0">
              <a:latin typeface="Arial" pitchFamily="34" charset="0"/>
              <a:cs typeface="Arial" pitchFamily="34" charset="0"/>
            </a:endParaRPr>
          </a:p>
          <a:p>
            <a:pPr indent="-252000">
              <a:buFont typeface="Arial" pitchFamily="34" charset="0"/>
              <a:buChar char="•"/>
            </a:pPr>
            <a:endParaRPr lang="de-DE" dirty="0" smtClean="0">
              <a:latin typeface="Arial" pitchFamily="34" charset="0"/>
              <a:cs typeface="Arial" pitchFamily="34" charset="0"/>
            </a:endParaRPr>
          </a:p>
          <a:p>
            <a:pPr indent="-252000">
              <a:buFont typeface="Arial" pitchFamily="34" charset="0"/>
              <a:buChar char="•"/>
            </a:pPr>
            <a:r>
              <a:rPr lang="de-DE" dirty="0" smtClean="0">
                <a:latin typeface="Arial" pitchFamily="34" charset="0"/>
                <a:cs typeface="Arial" pitchFamily="34" charset="0"/>
              </a:rPr>
              <a:t>Is </a:t>
            </a:r>
            <a:r>
              <a:rPr lang="de-DE" dirty="0" err="1" smtClean="0">
                <a:latin typeface="Arial" pitchFamily="34" charset="0"/>
                <a:cs typeface="Arial" pitchFamily="34" charset="0"/>
              </a:rPr>
              <a:t>it</a:t>
            </a:r>
            <a:r>
              <a:rPr lang="de-DE" dirty="0" smtClean="0">
                <a:latin typeface="Arial" pitchFamily="34" charset="0"/>
                <a:cs typeface="Arial" pitchFamily="34" charset="0"/>
              </a:rPr>
              <a:t> </a:t>
            </a:r>
            <a:r>
              <a:rPr lang="de-DE" dirty="0" err="1" smtClean="0">
                <a:latin typeface="Arial" pitchFamily="34" charset="0"/>
                <a:cs typeface="Arial" pitchFamily="34" charset="0"/>
              </a:rPr>
              <a:t>necessary</a:t>
            </a:r>
            <a:r>
              <a:rPr lang="de-DE" dirty="0" smtClean="0">
                <a:latin typeface="Arial" pitchFamily="34" charset="0"/>
                <a:cs typeface="Arial" pitchFamily="34" charset="0"/>
              </a:rPr>
              <a:t> </a:t>
            </a:r>
            <a:r>
              <a:rPr lang="de-DE" dirty="0" err="1" smtClean="0">
                <a:latin typeface="Arial" pitchFamily="34" charset="0"/>
                <a:cs typeface="Arial" pitchFamily="34" charset="0"/>
              </a:rPr>
              <a:t>to</a:t>
            </a:r>
            <a:r>
              <a:rPr lang="de-DE" dirty="0" smtClean="0">
                <a:latin typeface="Arial" pitchFamily="34" charset="0"/>
                <a:cs typeface="Arial" pitchFamily="34" charset="0"/>
              </a:rPr>
              <a:t> </a:t>
            </a:r>
            <a:r>
              <a:rPr lang="de-DE" dirty="0" err="1" smtClean="0">
                <a:latin typeface="Arial" pitchFamily="34" charset="0"/>
                <a:cs typeface="Arial" pitchFamily="34" charset="0"/>
              </a:rPr>
              <a:t>destinguish</a:t>
            </a:r>
            <a:r>
              <a:rPr lang="de-DE" dirty="0" smtClean="0">
                <a:latin typeface="Arial" pitchFamily="34" charset="0"/>
                <a:cs typeface="Arial" pitchFamily="34"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1818456" y="2852936"/>
            <a:ext cx="6858000" cy="3657600"/>
          </a:xfrm>
          <a:prstGeom prst="rect">
            <a:avLst/>
          </a:prstGeom>
          <a:noFill/>
        </p:spPr>
        <p:txBody>
          <a:bodyPr wrap="square" lIns="0" tIns="0" rIns="0" bIns="0" rtlCol="0" anchor="b" anchorCtr="0">
            <a:noAutofit/>
          </a:bodyPr>
          <a:lstStyle/>
          <a:p>
            <a:r>
              <a:rPr lang="de-DE" sz="1200" b="1" dirty="0" smtClean="0">
                <a:latin typeface="Arial"/>
                <a:cs typeface="Arial"/>
              </a:rPr>
              <a:t>Physikalisch-Technische Bundesanstalt</a:t>
            </a:r>
          </a:p>
          <a:p>
            <a:r>
              <a:rPr lang="de-DE" sz="1200" b="1" dirty="0" smtClean="0">
                <a:latin typeface="Arial"/>
                <a:cs typeface="Arial"/>
              </a:rPr>
              <a:t>Braunschweig und Berlin</a:t>
            </a:r>
          </a:p>
          <a:p>
            <a:r>
              <a:rPr lang="de-DE" sz="1200" dirty="0" smtClean="0">
                <a:latin typeface="Arial"/>
                <a:cs typeface="Arial"/>
              </a:rPr>
              <a:t>Bundesallee 100</a:t>
            </a:r>
          </a:p>
          <a:p>
            <a:pPr>
              <a:spcAft>
                <a:spcPts val="500"/>
              </a:spcAft>
            </a:pPr>
            <a:r>
              <a:rPr lang="de-DE" sz="1200" dirty="0" smtClean="0">
                <a:latin typeface="Arial"/>
                <a:cs typeface="Arial"/>
              </a:rPr>
              <a:t>38116 Braunschweig</a:t>
            </a:r>
          </a:p>
          <a:p>
            <a:r>
              <a:rPr lang="de-DE" sz="1200" dirty="0" smtClean="0">
                <a:latin typeface="Arial"/>
                <a:cs typeface="Arial"/>
              </a:rPr>
              <a:t>Dr.-Ing.</a:t>
            </a:r>
            <a:br>
              <a:rPr lang="de-DE" sz="1200" dirty="0" smtClean="0">
                <a:latin typeface="Arial"/>
                <a:cs typeface="Arial"/>
              </a:rPr>
            </a:br>
            <a:r>
              <a:rPr lang="de-DE" sz="1200" dirty="0" smtClean="0">
                <a:latin typeface="Arial"/>
                <a:cs typeface="Arial"/>
              </a:rPr>
              <a:t>Sascha Mäuselein</a:t>
            </a:r>
          </a:p>
          <a:p>
            <a:pPr>
              <a:spcAft>
                <a:spcPts val="500"/>
              </a:spcAft>
            </a:pPr>
            <a:r>
              <a:rPr lang="de-DE" sz="1200" dirty="0" smtClean="0">
                <a:latin typeface="Arial"/>
                <a:cs typeface="Arial"/>
              </a:rPr>
              <a:t>Arbeitsgruppe „Gesetzliches Messwesen“</a:t>
            </a:r>
          </a:p>
          <a:p>
            <a:pPr>
              <a:tabLst>
                <a:tab pos="630238" algn="l"/>
              </a:tabLst>
            </a:pPr>
            <a:r>
              <a:rPr lang="de-DE" sz="1200" dirty="0" smtClean="0">
                <a:latin typeface="Arial"/>
                <a:cs typeface="Arial"/>
              </a:rPr>
              <a:t>Telefon:	0531 592-8310</a:t>
            </a:r>
          </a:p>
          <a:p>
            <a:pPr>
              <a:tabLst>
                <a:tab pos="630238" algn="l"/>
              </a:tabLst>
            </a:pPr>
            <a:r>
              <a:rPr lang="de-DE" sz="1200" dirty="0" smtClean="0">
                <a:latin typeface="Arial"/>
                <a:cs typeface="Arial"/>
              </a:rPr>
              <a:t>E-Mail: 	sascha.maeuselein@ptb.de</a:t>
            </a:r>
          </a:p>
          <a:p>
            <a:r>
              <a:rPr lang="de-DE" sz="1200" dirty="0" smtClean="0">
                <a:latin typeface="Arial"/>
                <a:cs typeface="Arial"/>
              </a:rPr>
              <a:t>www.ptb.de</a:t>
            </a:r>
            <a:br>
              <a:rPr lang="de-DE" sz="1200" dirty="0" smtClean="0">
                <a:latin typeface="Arial"/>
                <a:cs typeface="Arial"/>
              </a:rPr>
            </a:br>
            <a:endParaRPr lang="de-DE" sz="1200" dirty="0" smtClean="0">
              <a:latin typeface="Arial"/>
              <a:cs typeface="Aria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de-DE" sz="2400" dirty="0" err="1" smtClean="0">
                <a:latin typeface="Arial" pitchFamily="34" charset="0"/>
                <a:cs typeface="Arial" pitchFamily="34" charset="0"/>
              </a:rPr>
              <a:t>Measuring</a:t>
            </a:r>
            <a:r>
              <a:rPr lang="de-DE" sz="2400" dirty="0" smtClean="0">
                <a:latin typeface="Arial" pitchFamily="34" charset="0"/>
                <a:cs typeface="Arial" pitchFamily="34" charset="0"/>
              </a:rPr>
              <a:t> </a:t>
            </a:r>
            <a:r>
              <a:rPr lang="de-DE" sz="2400" dirty="0" err="1" smtClean="0">
                <a:latin typeface="Arial" pitchFamily="34" charset="0"/>
                <a:cs typeface="Arial" pitchFamily="34" charset="0"/>
              </a:rPr>
              <a:t>systems</a:t>
            </a:r>
            <a:r>
              <a:rPr lang="de-DE" sz="2400" dirty="0" smtClean="0">
                <a:latin typeface="Arial" pitchFamily="34" charset="0"/>
                <a:cs typeface="Arial" pitchFamily="34" charset="0"/>
              </a:rPr>
              <a:t> – </a:t>
            </a:r>
            <a:r>
              <a:rPr lang="de-DE" sz="2400" dirty="0" err="1" smtClean="0">
                <a:latin typeface="Arial" pitchFamily="34" charset="0"/>
                <a:cs typeface="Arial" pitchFamily="34" charset="0"/>
              </a:rPr>
              <a:t>Definitions</a:t>
            </a:r>
            <a:r>
              <a:rPr lang="de-DE" sz="2400" dirty="0" smtClean="0">
                <a:latin typeface="Arial" pitchFamily="34" charset="0"/>
                <a:cs typeface="Arial" pitchFamily="34" charset="0"/>
              </a:rPr>
              <a:t> </a:t>
            </a:r>
            <a:endParaRPr lang="de-DE" sz="2400" dirty="0">
              <a:latin typeface="Arial" pitchFamily="34" charset="0"/>
              <a:cs typeface="Arial" pitchFamily="34" charset="0"/>
            </a:endParaRPr>
          </a:p>
        </p:txBody>
      </p:sp>
      <p:pic>
        <p:nvPicPr>
          <p:cNvPr id="6" name="Picture 2"/>
          <p:cNvPicPr>
            <a:picLocks noChangeAspect="1" noChangeArrowheads="1"/>
          </p:cNvPicPr>
          <p:nvPr/>
        </p:nvPicPr>
        <p:blipFill>
          <a:blip r:embed="rId3"/>
          <a:srcRect/>
          <a:stretch>
            <a:fillRect/>
          </a:stretch>
        </p:blipFill>
        <p:spPr bwMode="auto">
          <a:xfrm>
            <a:off x="3346404" y="1729432"/>
            <a:ext cx="2454570" cy="3488248"/>
          </a:xfrm>
          <a:prstGeom prst="rect">
            <a:avLst/>
          </a:prstGeom>
          <a:noFill/>
          <a:ln w="25400">
            <a:solidFill>
              <a:schemeClr val="tx1"/>
            </a:solidFill>
            <a:miter lim="800000"/>
            <a:headEnd/>
            <a:tailEnd/>
          </a:ln>
        </p:spPr>
      </p:pic>
      <p:pic>
        <p:nvPicPr>
          <p:cNvPr id="7" name="Picture 2"/>
          <p:cNvPicPr>
            <a:picLocks noChangeAspect="1" noChangeArrowheads="1"/>
          </p:cNvPicPr>
          <p:nvPr/>
        </p:nvPicPr>
        <p:blipFill>
          <a:blip r:embed="rId4"/>
          <a:srcRect/>
          <a:stretch>
            <a:fillRect/>
          </a:stretch>
        </p:blipFill>
        <p:spPr bwMode="auto">
          <a:xfrm>
            <a:off x="611560" y="1751124"/>
            <a:ext cx="2440130" cy="3466556"/>
          </a:xfrm>
          <a:prstGeom prst="rect">
            <a:avLst/>
          </a:prstGeom>
          <a:noFill/>
          <a:ln w="25400">
            <a:solidFill>
              <a:schemeClr val="tx1"/>
            </a:solidFill>
            <a:miter lim="800000"/>
            <a:headEnd/>
            <a:tailEnd/>
          </a:ln>
        </p:spPr>
      </p:pic>
      <p:pic>
        <p:nvPicPr>
          <p:cNvPr id="8" name="Picture 2"/>
          <p:cNvPicPr>
            <a:picLocks noChangeAspect="1" noChangeArrowheads="1"/>
          </p:cNvPicPr>
          <p:nvPr/>
        </p:nvPicPr>
        <p:blipFill>
          <a:blip r:embed="rId5"/>
          <a:srcRect/>
          <a:stretch>
            <a:fillRect/>
          </a:stretch>
        </p:blipFill>
        <p:spPr bwMode="auto">
          <a:xfrm>
            <a:off x="6110956" y="1729432"/>
            <a:ext cx="2433662" cy="3488248"/>
          </a:xfrm>
          <a:prstGeom prst="rect">
            <a:avLst/>
          </a:prstGeom>
          <a:noFill/>
          <a:ln w="25400">
            <a:solidFill>
              <a:schemeClr val="tx1"/>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2-200</a:t>
            </a:r>
            <a:endParaRPr lang="de-DE" sz="2400" dirty="0">
              <a:latin typeface="Arial" pitchFamily="34" charset="0"/>
              <a:cs typeface="Arial" pitchFamily="34" charset="0"/>
            </a:endParaRPr>
          </a:p>
        </p:txBody>
      </p:sp>
      <p:pic>
        <p:nvPicPr>
          <p:cNvPr id="17410" name="Picture 2"/>
          <p:cNvPicPr>
            <a:picLocks noChangeAspect="1" noChangeArrowheads="1"/>
          </p:cNvPicPr>
          <p:nvPr/>
        </p:nvPicPr>
        <p:blipFill>
          <a:blip r:embed="rId3"/>
          <a:srcRect/>
          <a:stretch>
            <a:fillRect/>
          </a:stretch>
        </p:blipFill>
        <p:spPr bwMode="auto">
          <a:xfrm>
            <a:off x="539552" y="1052736"/>
            <a:ext cx="3592355" cy="5103457"/>
          </a:xfrm>
          <a:prstGeom prst="rect">
            <a:avLst/>
          </a:prstGeom>
          <a:noFill/>
          <a:ln w="25400">
            <a:solidFill>
              <a:schemeClr val="tx1"/>
            </a:solid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2-200</a:t>
            </a:r>
            <a:endParaRPr lang="de-DE" sz="2400" dirty="0">
              <a:latin typeface="Arial" pitchFamily="34" charset="0"/>
              <a:cs typeface="Arial" pitchFamily="34" charset="0"/>
            </a:endParaRPr>
          </a:p>
        </p:txBody>
      </p:sp>
      <p:sp>
        <p:nvSpPr>
          <p:cNvPr id="6" name="Rechteck 5"/>
          <p:cNvSpPr/>
          <p:nvPr/>
        </p:nvSpPr>
        <p:spPr>
          <a:xfrm>
            <a:off x="1853952" y="1859340"/>
            <a:ext cx="5094312" cy="3416320"/>
          </a:xfrm>
          <a:prstGeom prst="rect">
            <a:avLst/>
          </a:prstGeom>
          <a:ln w="25400">
            <a:solidFill>
              <a:schemeClr val="tx1"/>
            </a:solidFill>
          </a:ln>
        </p:spPr>
        <p:txBody>
          <a:bodyPr wrap="square">
            <a:spAutoFit/>
          </a:bodyPr>
          <a:lstStyle/>
          <a:p>
            <a:r>
              <a:rPr lang="de-DE" b="1" dirty="0" smtClean="0"/>
              <a:t>3.1</a:t>
            </a:r>
          </a:p>
          <a:p>
            <a:r>
              <a:rPr lang="de-DE" b="1" dirty="0" err="1" smtClean="0"/>
              <a:t>measuring</a:t>
            </a:r>
            <a:r>
              <a:rPr lang="de-DE" b="1" dirty="0" smtClean="0"/>
              <a:t> </a:t>
            </a:r>
            <a:r>
              <a:rPr lang="de-DE" b="1" dirty="0" err="1" smtClean="0"/>
              <a:t>instrument</a:t>
            </a:r>
            <a:r>
              <a:rPr lang="de-DE" b="1" dirty="0" smtClean="0"/>
              <a:t> </a:t>
            </a:r>
          </a:p>
          <a:p>
            <a:r>
              <a:rPr lang="en-US" dirty="0" smtClean="0"/>
              <a:t>device used for making </a:t>
            </a:r>
            <a:r>
              <a:rPr lang="en-US" b="1" dirty="0" smtClean="0"/>
              <a:t>measurements</a:t>
            </a:r>
            <a:r>
              <a:rPr lang="en-US" dirty="0" smtClean="0"/>
              <a:t>, alone or in conjunction with one or more supplementary devices </a:t>
            </a:r>
          </a:p>
          <a:p>
            <a:endParaRPr lang="en-US" dirty="0" smtClean="0"/>
          </a:p>
          <a:p>
            <a:r>
              <a:rPr lang="en-US" dirty="0" smtClean="0"/>
              <a:t>NOTE 1 A measuring instrument that can be used alone is a </a:t>
            </a:r>
            <a:r>
              <a:rPr lang="en-US" b="1" dirty="0" smtClean="0"/>
              <a:t>measuring system. </a:t>
            </a:r>
          </a:p>
          <a:p>
            <a:endParaRPr lang="en-US" b="1" dirty="0" smtClean="0"/>
          </a:p>
          <a:p>
            <a:r>
              <a:rPr lang="en-US" dirty="0" smtClean="0"/>
              <a:t>NOTE 2 A measuring instrument may be an </a:t>
            </a:r>
            <a:r>
              <a:rPr lang="en-US" b="1" dirty="0" smtClean="0"/>
              <a:t>indicating measuring instrument </a:t>
            </a:r>
            <a:r>
              <a:rPr lang="en-US" dirty="0" smtClean="0"/>
              <a:t>or a </a:t>
            </a:r>
            <a:r>
              <a:rPr lang="en-US" b="1" dirty="0" smtClean="0"/>
              <a:t>material measure. </a:t>
            </a:r>
            <a:r>
              <a:rPr lang="de-DE" dirty="0" smtClean="0"/>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2-200</a:t>
            </a:r>
            <a:endParaRPr lang="de-DE" sz="2400" dirty="0">
              <a:latin typeface="Arial" pitchFamily="34" charset="0"/>
              <a:cs typeface="Arial" pitchFamily="34" charset="0"/>
            </a:endParaRPr>
          </a:p>
        </p:txBody>
      </p:sp>
      <p:sp>
        <p:nvSpPr>
          <p:cNvPr id="6" name="Rechteck 5"/>
          <p:cNvSpPr/>
          <p:nvPr/>
        </p:nvSpPr>
        <p:spPr>
          <a:xfrm>
            <a:off x="2016224" y="1873855"/>
            <a:ext cx="4572000" cy="3139321"/>
          </a:xfrm>
          <a:prstGeom prst="rect">
            <a:avLst/>
          </a:prstGeom>
          <a:ln w="25400">
            <a:solidFill>
              <a:schemeClr val="tx1"/>
            </a:solidFill>
          </a:ln>
        </p:spPr>
        <p:txBody>
          <a:bodyPr>
            <a:spAutoFit/>
          </a:bodyPr>
          <a:lstStyle/>
          <a:p>
            <a:r>
              <a:rPr lang="de-DE" b="1" dirty="0" smtClean="0"/>
              <a:t>3.2</a:t>
            </a:r>
          </a:p>
          <a:p>
            <a:r>
              <a:rPr lang="de-DE" b="1" dirty="0" err="1" smtClean="0"/>
              <a:t>measuring</a:t>
            </a:r>
            <a:r>
              <a:rPr lang="de-DE" b="1" dirty="0" smtClean="0"/>
              <a:t> </a:t>
            </a:r>
            <a:r>
              <a:rPr lang="de-DE" b="1" dirty="0" err="1" smtClean="0"/>
              <a:t>system</a:t>
            </a:r>
            <a:r>
              <a:rPr lang="de-DE" b="1" dirty="0" smtClean="0"/>
              <a:t> </a:t>
            </a:r>
          </a:p>
          <a:p>
            <a:r>
              <a:rPr lang="en-US" dirty="0" smtClean="0"/>
              <a:t>set of one or more </a:t>
            </a:r>
            <a:r>
              <a:rPr lang="en-US" b="1" dirty="0" smtClean="0"/>
              <a:t>measuring instruments </a:t>
            </a:r>
            <a:r>
              <a:rPr lang="en-US" dirty="0" smtClean="0"/>
              <a:t>and often other devices, including any reagent and </a:t>
            </a:r>
            <a:endParaRPr lang="en-US" b="1" dirty="0" smtClean="0"/>
          </a:p>
          <a:p>
            <a:r>
              <a:rPr lang="en-US" dirty="0" smtClean="0"/>
              <a:t>supply, assembled and adapted to give information used to generate </a:t>
            </a:r>
            <a:r>
              <a:rPr lang="en-US" b="1" dirty="0" smtClean="0"/>
              <a:t>measured quantity values </a:t>
            </a:r>
            <a:r>
              <a:rPr lang="en-US" dirty="0" smtClean="0"/>
              <a:t>within specified intervals for </a:t>
            </a:r>
            <a:r>
              <a:rPr lang="en-US" b="1" dirty="0" smtClean="0"/>
              <a:t>quantities</a:t>
            </a:r>
            <a:r>
              <a:rPr lang="en-US" dirty="0" smtClean="0"/>
              <a:t> of specified </a:t>
            </a:r>
            <a:r>
              <a:rPr lang="en-US" b="1" dirty="0" smtClean="0"/>
              <a:t>kinds </a:t>
            </a:r>
          </a:p>
          <a:p>
            <a:endParaRPr lang="en-US" b="1" dirty="0" smtClean="0"/>
          </a:p>
          <a:p>
            <a:r>
              <a:rPr lang="en-US" dirty="0" smtClean="0"/>
              <a:t>NOTE A measuring system may consist of only one measuring instrument.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2-200</a:t>
            </a:r>
            <a:endParaRPr lang="de-DE" sz="2400" dirty="0">
              <a:latin typeface="Arial" pitchFamily="34" charset="0"/>
              <a:cs typeface="Arial" pitchFamily="34" charset="0"/>
            </a:endParaRPr>
          </a:p>
        </p:txBody>
      </p:sp>
      <p:sp>
        <p:nvSpPr>
          <p:cNvPr id="6" name="Rechteck 5"/>
          <p:cNvSpPr/>
          <p:nvPr/>
        </p:nvSpPr>
        <p:spPr>
          <a:xfrm>
            <a:off x="1763688" y="1582341"/>
            <a:ext cx="5238328" cy="4247317"/>
          </a:xfrm>
          <a:prstGeom prst="rect">
            <a:avLst/>
          </a:prstGeom>
          <a:ln w="25400">
            <a:solidFill>
              <a:schemeClr val="tx1"/>
            </a:solidFill>
          </a:ln>
        </p:spPr>
        <p:txBody>
          <a:bodyPr wrap="square">
            <a:spAutoFit/>
          </a:bodyPr>
          <a:lstStyle/>
          <a:p>
            <a:r>
              <a:rPr lang="de-DE" b="1" dirty="0" smtClean="0"/>
              <a:t>3.3</a:t>
            </a:r>
          </a:p>
          <a:p>
            <a:r>
              <a:rPr lang="de-DE" b="1" dirty="0" err="1" smtClean="0"/>
              <a:t>indicating</a:t>
            </a:r>
            <a:r>
              <a:rPr lang="de-DE" b="1" dirty="0" smtClean="0"/>
              <a:t> </a:t>
            </a:r>
            <a:r>
              <a:rPr lang="de-DE" b="1" dirty="0" err="1" smtClean="0"/>
              <a:t>measuring</a:t>
            </a:r>
            <a:r>
              <a:rPr lang="de-DE" b="1" dirty="0" smtClean="0"/>
              <a:t> </a:t>
            </a:r>
            <a:r>
              <a:rPr lang="de-DE" b="1" dirty="0" err="1" smtClean="0"/>
              <a:t>instrument</a:t>
            </a:r>
            <a:r>
              <a:rPr lang="de-DE" b="1" dirty="0" smtClean="0"/>
              <a:t> </a:t>
            </a:r>
          </a:p>
          <a:p>
            <a:r>
              <a:rPr lang="en-US" b="1" dirty="0" smtClean="0"/>
              <a:t>measuring instrument </a:t>
            </a:r>
            <a:r>
              <a:rPr lang="en-US" dirty="0" smtClean="0"/>
              <a:t>providing an output signal carrying information about the </a:t>
            </a:r>
            <a:r>
              <a:rPr lang="en-US" b="1" dirty="0" smtClean="0"/>
              <a:t>value</a:t>
            </a:r>
            <a:r>
              <a:rPr lang="en-US" dirty="0" smtClean="0"/>
              <a:t> of the </a:t>
            </a:r>
            <a:r>
              <a:rPr lang="en-US" b="1" dirty="0" smtClean="0"/>
              <a:t>quantity</a:t>
            </a:r>
            <a:r>
              <a:rPr lang="en-US" dirty="0" smtClean="0"/>
              <a:t> being measured </a:t>
            </a:r>
          </a:p>
          <a:p>
            <a:endParaRPr lang="en-US" dirty="0" smtClean="0"/>
          </a:p>
          <a:p>
            <a:r>
              <a:rPr lang="en-US" dirty="0" smtClean="0"/>
              <a:t>EXAMPLES Voltmeter, micrometer, thermometer, </a:t>
            </a:r>
            <a:r>
              <a:rPr lang="en-US" dirty="0" err="1" smtClean="0"/>
              <a:t>elec-tronic</a:t>
            </a:r>
            <a:r>
              <a:rPr lang="en-US" dirty="0" smtClean="0"/>
              <a:t> balance. </a:t>
            </a:r>
          </a:p>
          <a:p>
            <a:endParaRPr lang="en-US" dirty="0" smtClean="0"/>
          </a:p>
          <a:p>
            <a:r>
              <a:rPr lang="en-US" dirty="0" smtClean="0"/>
              <a:t>NOTE 1 An indicating measuring instrument may pro-vide a record of its </a:t>
            </a:r>
            <a:r>
              <a:rPr lang="en-US" b="1" dirty="0" smtClean="0"/>
              <a:t>indication. </a:t>
            </a:r>
          </a:p>
          <a:p>
            <a:endParaRPr lang="en-US" b="1" dirty="0" smtClean="0"/>
          </a:p>
          <a:p>
            <a:r>
              <a:rPr lang="en-US" dirty="0" smtClean="0"/>
              <a:t>NOTE 2 An output signal may be presented in visual or acoustic form. It may also be transmitted to one or more other devices. </a:t>
            </a:r>
            <a:r>
              <a:rPr lang="de-DE" dirty="0" smtClean="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2-200</a:t>
            </a:r>
            <a:endParaRPr lang="de-DE" sz="2400" dirty="0">
              <a:latin typeface="Arial" pitchFamily="34" charset="0"/>
              <a:cs typeface="Arial" pitchFamily="34" charset="0"/>
            </a:endParaRPr>
          </a:p>
        </p:txBody>
      </p:sp>
      <p:sp>
        <p:nvSpPr>
          <p:cNvPr id="7" name="Rechteck 6"/>
          <p:cNvSpPr/>
          <p:nvPr/>
        </p:nvSpPr>
        <p:spPr>
          <a:xfrm>
            <a:off x="1763688" y="1052736"/>
            <a:ext cx="5040560" cy="5078313"/>
          </a:xfrm>
          <a:prstGeom prst="rect">
            <a:avLst/>
          </a:prstGeom>
          <a:ln w="25400">
            <a:solidFill>
              <a:schemeClr val="tx1"/>
            </a:solidFill>
          </a:ln>
        </p:spPr>
        <p:txBody>
          <a:bodyPr wrap="square">
            <a:spAutoFit/>
          </a:bodyPr>
          <a:lstStyle/>
          <a:p>
            <a:r>
              <a:rPr lang="de-DE" b="1" dirty="0" smtClean="0"/>
              <a:t>3.6 </a:t>
            </a:r>
          </a:p>
          <a:p>
            <a:r>
              <a:rPr lang="de-DE" b="1" dirty="0" smtClean="0"/>
              <a:t>material </a:t>
            </a:r>
            <a:r>
              <a:rPr lang="de-DE" b="1" dirty="0" err="1" smtClean="0"/>
              <a:t>measure</a:t>
            </a:r>
            <a:r>
              <a:rPr lang="de-DE" b="1" dirty="0" smtClean="0"/>
              <a:t> </a:t>
            </a:r>
          </a:p>
          <a:p>
            <a:r>
              <a:rPr lang="en-US" b="1" dirty="0" smtClean="0"/>
              <a:t>measuring instrument </a:t>
            </a:r>
            <a:r>
              <a:rPr lang="en-US" dirty="0" smtClean="0"/>
              <a:t>reproducing or supplying, in a permanent manner during its use, </a:t>
            </a:r>
            <a:r>
              <a:rPr lang="en-US" b="1" dirty="0" smtClean="0"/>
              <a:t>quantities</a:t>
            </a:r>
            <a:r>
              <a:rPr lang="en-US" dirty="0" smtClean="0"/>
              <a:t> of one or more given </a:t>
            </a:r>
            <a:r>
              <a:rPr lang="en-US" b="1" dirty="0" smtClean="0"/>
              <a:t>kinds</a:t>
            </a:r>
            <a:r>
              <a:rPr lang="en-US" dirty="0" smtClean="0"/>
              <a:t>, each with an assigned </a:t>
            </a:r>
            <a:r>
              <a:rPr lang="en-US" b="1" dirty="0" smtClean="0"/>
              <a:t>quantity value </a:t>
            </a:r>
          </a:p>
          <a:p>
            <a:endParaRPr lang="en-US" b="1" dirty="0" smtClean="0"/>
          </a:p>
          <a:p>
            <a:r>
              <a:rPr lang="en-US" dirty="0" smtClean="0"/>
              <a:t>EXAMPLES Standard weight, volume measure (sup-plying one or several quantity values, with or without a </a:t>
            </a:r>
            <a:r>
              <a:rPr lang="en-US" b="1" dirty="0" smtClean="0"/>
              <a:t>quantity-value scale</a:t>
            </a:r>
            <a:r>
              <a:rPr lang="en-US" dirty="0" smtClean="0"/>
              <a:t>), standard electric resistor, line scale (ruler), gauge block, standard signal generator, </a:t>
            </a:r>
            <a:r>
              <a:rPr lang="en-US" b="1" dirty="0" smtClean="0"/>
              <a:t>certified reference material. </a:t>
            </a:r>
          </a:p>
          <a:p>
            <a:endParaRPr lang="en-US" b="1" dirty="0" smtClean="0"/>
          </a:p>
          <a:p>
            <a:r>
              <a:rPr lang="en-US" dirty="0" smtClean="0"/>
              <a:t>NOTE 1 The </a:t>
            </a:r>
            <a:r>
              <a:rPr lang="en-US" b="1" dirty="0" smtClean="0"/>
              <a:t>indication </a:t>
            </a:r>
            <a:r>
              <a:rPr lang="en-US" dirty="0" smtClean="0"/>
              <a:t>of a material measure is its assigned quantity value. </a:t>
            </a:r>
          </a:p>
          <a:p>
            <a:endParaRPr lang="de-DE" dirty="0" smtClean="0"/>
          </a:p>
          <a:p>
            <a:r>
              <a:rPr lang="en-US" dirty="0" smtClean="0"/>
              <a:t>NOTE 2 A material measure can be a </a:t>
            </a:r>
            <a:r>
              <a:rPr lang="en-US" b="1" dirty="0" smtClean="0"/>
              <a:t>measurement standard.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1</a:t>
            </a:r>
            <a:endParaRPr lang="de-DE" sz="2400" dirty="0">
              <a:latin typeface="Arial" pitchFamily="34" charset="0"/>
              <a:cs typeface="Arial" pitchFamily="34" charset="0"/>
            </a:endParaRPr>
          </a:p>
        </p:txBody>
      </p:sp>
      <p:sp>
        <p:nvSpPr>
          <p:cNvPr id="6" name="Rechteck 5"/>
          <p:cNvSpPr/>
          <p:nvPr/>
        </p:nvSpPr>
        <p:spPr>
          <a:xfrm>
            <a:off x="5004048" y="2598003"/>
            <a:ext cx="3203848" cy="369332"/>
          </a:xfrm>
          <a:prstGeom prst="rect">
            <a:avLst/>
          </a:prstGeom>
        </p:spPr>
        <p:txBody>
          <a:bodyPr wrap="square">
            <a:spAutoFit/>
          </a:bodyPr>
          <a:lstStyle/>
          <a:p>
            <a:r>
              <a:rPr lang="en-US" dirty="0" smtClean="0"/>
              <a:t>Quotes the </a:t>
            </a:r>
            <a:r>
              <a:rPr lang="it-IT" b="1" dirty="0" smtClean="0"/>
              <a:t>OIML V 2-200</a:t>
            </a:r>
            <a:endParaRPr lang="de-DE" dirty="0" smtClean="0">
              <a:latin typeface="Arial" pitchFamily="34" charset="0"/>
              <a:cs typeface="Arial" pitchFamily="34" charset="0"/>
            </a:endParaRPr>
          </a:p>
        </p:txBody>
      </p:sp>
      <p:pic>
        <p:nvPicPr>
          <p:cNvPr id="15362" name="Picture 2"/>
          <p:cNvPicPr>
            <a:picLocks noChangeAspect="1" noChangeArrowheads="1"/>
          </p:cNvPicPr>
          <p:nvPr/>
        </p:nvPicPr>
        <p:blipFill>
          <a:blip r:embed="rId3"/>
          <a:srcRect/>
          <a:stretch>
            <a:fillRect/>
          </a:stretch>
        </p:blipFill>
        <p:spPr bwMode="auto">
          <a:xfrm>
            <a:off x="395536" y="1001909"/>
            <a:ext cx="3633319" cy="5163395"/>
          </a:xfrm>
          <a:prstGeom prst="rect">
            <a:avLst/>
          </a:prstGeom>
          <a:noFill/>
          <a:ln w="25400">
            <a:solidFill>
              <a:schemeClr val="tx1"/>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0"/>
          </p:nvPr>
        </p:nvSpPr>
        <p:spPr/>
        <p:txBody>
          <a:bodyPr/>
          <a:lstStyle/>
          <a:p>
            <a:endParaRPr lang="de-DE" dirty="0"/>
          </a:p>
        </p:txBody>
      </p:sp>
      <p:sp>
        <p:nvSpPr>
          <p:cNvPr id="3" name="Textplatzhalter 2"/>
          <p:cNvSpPr>
            <a:spLocks noGrp="1"/>
          </p:cNvSpPr>
          <p:nvPr>
            <p:ph type="body" sz="quarter" idx="11"/>
          </p:nvPr>
        </p:nvSpPr>
        <p:spPr/>
        <p:txBody>
          <a:bodyPr/>
          <a:lstStyle/>
          <a:p>
            <a:endParaRPr lang="de-DE" dirty="0"/>
          </a:p>
        </p:txBody>
      </p:sp>
      <p:sp>
        <p:nvSpPr>
          <p:cNvPr id="5" name="Textfeld 4"/>
          <p:cNvSpPr txBox="1"/>
          <p:nvPr/>
        </p:nvSpPr>
        <p:spPr>
          <a:xfrm>
            <a:off x="354658" y="260648"/>
            <a:ext cx="7169670" cy="461665"/>
          </a:xfrm>
          <a:prstGeom prst="rect">
            <a:avLst/>
          </a:prstGeom>
          <a:noFill/>
        </p:spPr>
        <p:txBody>
          <a:bodyPr wrap="square" rtlCol="0">
            <a:spAutoFit/>
          </a:bodyPr>
          <a:lstStyle/>
          <a:p>
            <a:r>
              <a:rPr lang="it-IT" sz="2400" b="1" dirty="0" smtClean="0"/>
              <a:t>OIML V 1</a:t>
            </a:r>
            <a:endParaRPr lang="de-DE" sz="2400" dirty="0">
              <a:latin typeface="Arial" pitchFamily="34" charset="0"/>
              <a:cs typeface="Arial" pitchFamily="34" charset="0"/>
            </a:endParaRPr>
          </a:p>
        </p:txBody>
      </p:sp>
      <p:sp>
        <p:nvSpPr>
          <p:cNvPr id="21" name="Rechteck 20"/>
          <p:cNvSpPr/>
          <p:nvPr/>
        </p:nvSpPr>
        <p:spPr>
          <a:xfrm>
            <a:off x="2286000" y="1859340"/>
            <a:ext cx="4572000" cy="3139321"/>
          </a:xfrm>
          <a:prstGeom prst="rect">
            <a:avLst/>
          </a:prstGeom>
        </p:spPr>
        <p:txBody>
          <a:bodyPr>
            <a:spAutoFit/>
          </a:bodyPr>
          <a:lstStyle/>
          <a:p>
            <a:r>
              <a:rPr lang="de-DE" b="1" dirty="0" smtClean="0"/>
              <a:t>0.10 </a:t>
            </a:r>
          </a:p>
          <a:p>
            <a:r>
              <a:rPr lang="de-DE" b="1" dirty="0" err="1" smtClean="0"/>
              <a:t>measuring</a:t>
            </a:r>
            <a:r>
              <a:rPr lang="de-DE" b="1" dirty="0" smtClean="0"/>
              <a:t> </a:t>
            </a:r>
            <a:r>
              <a:rPr lang="de-DE" b="1" dirty="0" err="1" smtClean="0"/>
              <a:t>instrument</a:t>
            </a:r>
            <a:r>
              <a:rPr lang="de-DE" b="1" dirty="0" smtClean="0"/>
              <a:t> </a:t>
            </a:r>
          </a:p>
          <a:p>
            <a:r>
              <a:rPr lang="en-US" dirty="0" smtClean="0"/>
              <a:t>device used for making measurements, alone or in conjunction with one or more supplementary devices </a:t>
            </a:r>
          </a:p>
          <a:p>
            <a:r>
              <a:rPr lang="en-US" i="1" dirty="0" smtClean="0"/>
              <a:t>Note 1 A measuring instrument that can be used alone is a measuring system. </a:t>
            </a:r>
          </a:p>
          <a:p>
            <a:r>
              <a:rPr lang="en-US" i="1" dirty="0" smtClean="0"/>
              <a:t>Note 2 A measuring instrument may be an indicating measuring instrument or a material measure. </a:t>
            </a:r>
          </a:p>
          <a:p>
            <a:r>
              <a:rPr lang="de-DE" dirty="0" smtClean="0"/>
              <a:t>[OIML V2-200:2012, 3.1]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640</Words>
  <Application>Microsoft Office PowerPoint</Application>
  <PresentationFormat>Bildschirmpräsentation (4:3)</PresentationFormat>
  <Paragraphs>111</Paragraphs>
  <Slides>14</Slides>
  <Notes>13</Notes>
  <HiddenSlides>0</HiddenSlides>
  <MMClips>0</MMClips>
  <ScaleCrop>false</ScaleCrop>
  <HeadingPairs>
    <vt:vector size="4" baseType="variant">
      <vt:variant>
        <vt:lpstr>Design</vt:lpstr>
      </vt:variant>
      <vt:variant>
        <vt:i4>1</vt:i4>
      </vt:variant>
      <vt:variant>
        <vt:lpstr>Folientitel</vt:lpstr>
      </vt:variant>
      <vt:variant>
        <vt:i4>14</vt:i4>
      </vt:variant>
    </vt:vector>
  </HeadingPairs>
  <TitlesOfParts>
    <vt:vector size="15" baseType="lpstr">
      <vt:lpstr>Office-Design</vt:lpstr>
      <vt:lpstr>Folie 1</vt:lpstr>
      <vt:lpstr>Folie 2</vt:lpstr>
      <vt:lpstr>Folie 3</vt:lpstr>
      <vt:lpstr>Folie 4</vt:lpstr>
      <vt:lpstr>Folie 5</vt:lpstr>
      <vt:lpstr>Folie 6</vt:lpstr>
      <vt:lpstr>Folie 7</vt:lpstr>
      <vt:lpstr>Folie 8</vt:lpstr>
      <vt:lpstr>Folie 9</vt:lpstr>
      <vt:lpstr>Folie 10</vt:lpstr>
      <vt:lpstr>Folie 11</vt:lpstr>
      <vt:lpstr>Folie 12</vt:lpstr>
      <vt:lpstr>Folie 13</vt:lpstr>
      <vt:lpstr>Folie 14</vt:lpstr>
    </vt:vector>
  </TitlesOfParts>
  <Company>Physikalisch-Teschnische Bundesanstalt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PTB-Präsentationsfolie</dc:title>
  <dc:creator>Daniel Schiller</dc:creator>
  <dc:description>600 07</dc:description>
  <cp:lastModifiedBy>maeuse01</cp:lastModifiedBy>
  <cp:revision>174</cp:revision>
  <dcterms:created xsi:type="dcterms:W3CDTF">2013-11-14T08:01:14Z</dcterms:created>
  <dcterms:modified xsi:type="dcterms:W3CDTF">2014-09-12T13:24:35Z</dcterms:modified>
  <cp:category>alle</cp:category>
</cp:coreProperties>
</file>