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4"/>
  </p:handoutMasterIdLst>
  <p:sldIdLst>
    <p:sldId id="264" r:id="rId2"/>
    <p:sldId id="278" r:id="rId3"/>
    <p:sldId id="277" r:id="rId4"/>
    <p:sldId id="279" r:id="rId5"/>
    <p:sldId id="280" r:id="rId6"/>
    <p:sldId id="282" r:id="rId7"/>
    <p:sldId id="283" r:id="rId8"/>
    <p:sldId id="284" r:id="rId9"/>
    <p:sldId id="281" r:id="rId10"/>
    <p:sldId id="285" r:id="rId11"/>
    <p:sldId id="287" r:id="rId12"/>
    <p:sldId id="263" r:id="rId13"/>
  </p:sldIdLst>
  <p:sldSz cx="9144000" cy="6858000" type="screen4x3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B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52" autoAdjust="0"/>
    <p:restoredTop sz="94653" autoAdjust="0"/>
  </p:normalViewPr>
  <p:slideViewPr>
    <p:cSldViewPr snapToObjects="1">
      <p:cViewPr varScale="1">
        <p:scale>
          <a:sx n="122" d="100"/>
          <a:sy n="122" d="100"/>
        </p:scale>
        <p:origin x="-4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D6DE7-9172-424F-92B0-B630B9C7ACF4}" type="datetimeFigureOut">
              <a:rPr lang="de-DE" smtClean="0"/>
              <a:t>12.09.2014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35F51C-03DD-4896-9BF5-6609B21E98AD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_daten\dienstliches\2014\ppt\PPT_HG_Folie_01_Kopf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79105"/>
            <a:ext cx="9144000" cy="639763"/>
          </a:xfrm>
          <a:prstGeom prst="rect">
            <a:avLst/>
          </a:prstGeom>
          <a:noFill/>
        </p:spPr>
      </p:pic>
      <p:pic>
        <p:nvPicPr>
          <p:cNvPr id="1027" name="Picture 3" descr="D:\_daten\dienstliches\2014\ppt\PPT_HG_Folie_01_Fuss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2554" y="4448944"/>
            <a:ext cx="9144000" cy="2035175"/>
          </a:xfrm>
          <a:prstGeom prst="rect">
            <a:avLst/>
          </a:prstGeom>
          <a:noFill/>
        </p:spPr>
      </p:pic>
      <p:sp>
        <p:nvSpPr>
          <p:cNvPr id="17" name="Textplatzhalt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285428" y="1077913"/>
            <a:ext cx="8463036" cy="1657350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Überschrift</a:t>
            </a:r>
            <a:endParaRPr lang="de-DE" dirty="0"/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285428" y="2705869"/>
            <a:ext cx="8463036" cy="1657350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Unterüberschrift</a:t>
            </a:r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108" y="6281167"/>
            <a:ext cx="9144000" cy="184150"/>
          </a:xfrm>
          <a:prstGeom prst="rect">
            <a:avLst/>
          </a:prstGeom>
          <a:noFill/>
        </p:spPr>
      </p:pic>
      <p:sp>
        <p:nvSpPr>
          <p:cNvPr id="15" name="Textplatzhalt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r>
              <a:rPr lang="de-DE" sz="900" dirty="0" smtClean="0">
                <a:latin typeface="Arial"/>
                <a:cs typeface="Arial"/>
              </a:rPr>
              <a:t>Q.3, Sascha Mäuselein</a:t>
            </a:r>
          </a:p>
        </p:txBody>
      </p:sp>
      <p:sp>
        <p:nvSpPr>
          <p:cNvPr id="1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3053483" y="6461125"/>
            <a:ext cx="3112368" cy="25987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algn="ctr"/>
            <a:r>
              <a:rPr lang="de-DE" sz="900" dirty="0" smtClean="0">
                <a:latin typeface="Arial"/>
                <a:cs typeface="Arial"/>
              </a:rPr>
              <a:t>COOMET  TC2 Seminar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18" name="Textfeld 17"/>
          <p:cNvSpPr txBox="1"/>
          <p:nvPr userDrawn="1"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endParaRPr lang="de-DE" sz="900" dirty="0">
              <a:latin typeface="Arial"/>
              <a:cs typeface="Arial"/>
            </a:endParaRPr>
          </a:p>
        </p:txBody>
      </p:sp>
      <p:grpSp>
        <p:nvGrpSpPr>
          <p:cNvPr id="11" name="Gruppieren 10"/>
          <p:cNvGrpSpPr/>
          <p:nvPr userDrawn="1"/>
        </p:nvGrpSpPr>
        <p:grpSpPr>
          <a:xfrm>
            <a:off x="0" y="116632"/>
            <a:ext cx="9144000" cy="783779"/>
            <a:chOff x="0" y="404664"/>
            <a:chExt cx="9144000" cy="783779"/>
          </a:xfrm>
        </p:grpSpPr>
        <p:pic>
          <p:nvPicPr>
            <p:cNvPr id="6" name="Picture 2" descr="D:\_daten\dienstliches\2014\ppt\PPT_HG_Folie_01_Kopf.png"/>
            <p:cNvPicPr>
              <a:picLocks noChangeAspect="1" noChangeArrowheads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548680"/>
              <a:ext cx="9144000" cy="639763"/>
            </a:xfrm>
            <a:prstGeom prst="rect">
              <a:avLst/>
            </a:prstGeom>
            <a:noFill/>
          </p:spPr>
        </p:pic>
        <p:sp>
          <p:nvSpPr>
            <p:cNvPr id="10" name="Rechteck 9"/>
            <p:cNvSpPr/>
            <p:nvPr userDrawn="1"/>
          </p:nvSpPr>
          <p:spPr>
            <a:xfrm>
              <a:off x="354658" y="404664"/>
              <a:ext cx="4793406" cy="7200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9" name="Grafik 17" descr="PTB-Logo-Intern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6000" y="185433"/>
            <a:ext cx="1410098" cy="651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zt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_daten\dienstliches\2014\ppt\PPT_HG_Folie_03.png"/>
          <p:cNvPicPr>
            <a:picLocks noChangeAspect="1" noChangeArrowheads="1"/>
          </p:cNvPicPr>
          <p:nvPr userDrawn="1"/>
        </p:nvPicPr>
        <p:blipFill>
          <a:blip r:embed="rId2"/>
          <a:srcRect r="79588"/>
          <a:stretch>
            <a:fillRect/>
          </a:stretch>
        </p:blipFill>
        <p:spPr bwMode="auto">
          <a:xfrm>
            <a:off x="1289" y="4396284"/>
            <a:ext cx="1866478" cy="20843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err="1" smtClean="0"/>
              <a:t>Measuring</a:t>
            </a:r>
            <a:r>
              <a:rPr lang="de-DE" dirty="0" smtClean="0"/>
              <a:t> </a:t>
            </a:r>
            <a:r>
              <a:rPr lang="de-DE" dirty="0" err="1" smtClean="0"/>
              <a:t>systems</a:t>
            </a:r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b="1" dirty="0" smtClean="0"/>
              <a:t>Situation in Germany</a:t>
            </a:r>
            <a:endParaRPr lang="de-DE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uppieren 38"/>
          <p:cNvGrpSpPr/>
          <p:nvPr/>
        </p:nvGrpSpPr>
        <p:grpSpPr>
          <a:xfrm>
            <a:off x="222294" y="1340769"/>
            <a:ext cx="8382154" cy="3888432"/>
            <a:chOff x="222294" y="1340769"/>
            <a:chExt cx="8382154" cy="3888432"/>
          </a:xfrm>
        </p:grpSpPr>
        <p:sp>
          <p:nvSpPr>
            <p:cNvPr id="37" name="Ellipse 36"/>
            <p:cNvSpPr/>
            <p:nvPr/>
          </p:nvSpPr>
          <p:spPr>
            <a:xfrm>
              <a:off x="222294" y="1340769"/>
              <a:ext cx="8382154" cy="388843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3995936" y="1509027"/>
              <a:ext cx="7021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latin typeface="Arial" pitchFamily="34" charset="0"/>
                  <a:cs typeface="Arial" pitchFamily="34" charset="0"/>
                </a:rPr>
                <a:t>MG</a:t>
              </a:r>
              <a:endParaRPr lang="de-DE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Example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static speed measuring instrument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470879" y="2223783"/>
            <a:ext cx="326136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2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camera + data processing unit</a:t>
            </a:r>
          </a:p>
        </p:txBody>
      </p:sp>
      <p:pic>
        <p:nvPicPr>
          <p:cNvPr id="1026" name="Picture 2" descr="C:\Users\maeuse01\Desktop\index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5696" y="1916832"/>
            <a:ext cx="690073" cy="2880320"/>
          </a:xfrm>
          <a:prstGeom prst="rect">
            <a:avLst/>
          </a:prstGeom>
          <a:noFill/>
        </p:spPr>
      </p:pic>
      <p:grpSp>
        <p:nvGrpSpPr>
          <p:cNvPr id="14" name="Gruppieren 13"/>
          <p:cNvGrpSpPr/>
          <p:nvPr/>
        </p:nvGrpSpPr>
        <p:grpSpPr>
          <a:xfrm>
            <a:off x="5364088" y="2852936"/>
            <a:ext cx="1224136" cy="1512168"/>
            <a:chOff x="3923928" y="2996952"/>
            <a:chExt cx="1224136" cy="1512168"/>
          </a:xfrm>
        </p:grpSpPr>
        <p:cxnSp>
          <p:nvCxnSpPr>
            <p:cNvPr id="10" name="Gerade Verbindung 9"/>
            <p:cNvCxnSpPr/>
            <p:nvPr/>
          </p:nvCxnSpPr>
          <p:spPr>
            <a:xfrm flipV="1">
              <a:off x="3923928" y="2996952"/>
              <a:ext cx="504056" cy="144016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 Verbindung 12"/>
            <p:cNvCxnSpPr/>
            <p:nvPr/>
          </p:nvCxnSpPr>
          <p:spPr>
            <a:xfrm flipV="1">
              <a:off x="4644008" y="3068960"/>
              <a:ext cx="504056" cy="144016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feld 15"/>
          <p:cNvSpPr txBox="1"/>
          <p:nvPr/>
        </p:nvSpPr>
        <p:spPr>
          <a:xfrm>
            <a:off x="4203576" y="4600047"/>
            <a:ext cx="1050113" cy="39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2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sensors</a:t>
            </a:r>
          </a:p>
        </p:txBody>
      </p:sp>
      <p:cxnSp>
        <p:nvCxnSpPr>
          <p:cNvPr id="18" name="Gerade Verbindung mit Pfeil 17"/>
          <p:cNvCxnSpPr/>
          <p:nvPr/>
        </p:nvCxnSpPr>
        <p:spPr>
          <a:xfrm flipH="1" flipV="1">
            <a:off x="2699792" y="2129198"/>
            <a:ext cx="648072" cy="2916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 flipV="1">
            <a:off x="5181681" y="4456221"/>
            <a:ext cx="254415" cy="2876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feld 27"/>
          <p:cNvSpPr txBox="1"/>
          <p:nvPr/>
        </p:nvSpPr>
        <p:spPr>
          <a:xfrm>
            <a:off x="3707904" y="2852936"/>
            <a:ext cx="495672" cy="12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20000"/>
              </a:lnSpc>
            </a:pPr>
            <a:r>
              <a:rPr lang="en-GB" sz="7200" dirty="0" smtClean="0">
                <a:latin typeface="Arial" pitchFamily="34" charset="0"/>
                <a:cs typeface="Arial" pitchFamily="34" charset="0"/>
              </a:rPr>
              <a:t>+</a:t>
            </a:r>
          </a:p>
        </p:txBody>
      </p:sp>
      <p:pic>
        <p:nvPicPr>
          <p:cNvPr id="40" name="Grafik 9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4572000" y="1505862"/>
            <a:ext cx="777600" cy="482978"/>
          </a:xfrm>
          <a:prstGeom prst="rect">
            <a:avLst/>
          </a:prstGeom>
        </p:spPr>
      </p:pic>
      <p:cxnSp>
        <p:nvCxnSpPr>
          <p:cNvPr id="41" name="Gerade Verbindung mit Pfeil 40"/>
          <p:cNvCxnSpPr/>
          <p:nvPr/>
        </p:nvCxnSpPr>
        <p:spPr>
          <a:xfrm flipH="1">
            <a:off x="5349600" y="1340769"/>
            <a:ext cx="734568" cy="35638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feld 42"/>
          <p:cNvSpPr txBox="1"/>
          <p:nvPr/>
        </p:nvSpPr>
        <p:spPr>
          <a:xfrm>
            <a:off x="6084168" y="1052736"/>
            <a:ext cx="187220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2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verification mark</a:t>
            </a:r>
          </a:p>
        </p:txBody>
      </p:sp>
      <p:sp>
        <p:nvSpPr>
          <p:cNvPr id="44" name="Textfeld 43"/>
          <p:cNvSpPr txBox="1"/>
          <p:nvPr/>
        </p:nvSpPr>
        <p:spPr>
          <a:xfrm>
            <a:off x="2555776" y="5661248"/>
            <a:ext cx="3779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/>
            <a:r>
              <a:rPr lang="en-GB" b="1" dirty="0" smtClean="0">
                <a:latin typeface="Arial" pitchFamily="34" charset="0"/>
                <a:cs typeface="Arial" pitchFamily="34" charset="0"/>
              </a:rPr>
              <a:t>verification in a single procedure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uppieren 51"/>
          <p:cNvGrpSpPr/>
          <p:nvPr/>
        </p:nvGrpSpPr>
        <p:grpSpPr>
          <a:xfrm>
            <a:off x="179512" y="1196753"/>
            <a:ext cx="8568952" cy="4104455"/>
            <a:chOff x="179512" y="1196753"/>
            <a:chExt cx="8568952" cy="4104455"/>
          </a:xfrm>
        </p:grpSpPr>
        <p:sp>
          <p:nvSpPr>
            <p:cNvPr id="51" name="Abgerundetes Rechteck 50"/>
            <p:cNvSpPr/>
            <p:nvPr/>
          </p:nvSpPr>
          <p:spPr>
            <a:xfrm>
              <a:off x="179512" y="1196753"/>
              <a:ext cx="8568952" cy="4104455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3995936" y="1330393"/>
              <a:ext cx="70217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b="1" dirty="0" smtClean="0">
                  <a:latin typeface="Arial" pitchFamily="34" charset="0"/>
                  <a:cs typeface="Arial" pitchFamily="34" charset="0"/>
                </a:rPr>
                <a:t>MG</a:t>
              </a:r>
              <a:endParaRPr lang="de-DE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Example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GB" sz="2400" dirty="0" smtClean="0">
                <a:latin typeface="Arial" pitchFamily="34" charset="0"/>
                <a:cs typeface="Arial" pitchFamily="34" charset="0"/>
              </a:rPr>
              <a:t>static speed measuring instrument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636519" y="4581128"/>
            <a:ext cx="3261361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2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camera + data processing unit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354658" y="1835035"/>
            <a:ext cx="1952600" cy="1626959"/>
            <a:chOff x="2411760" y="1021556"/>
            <a:chExt cx="1952600" cy="1626959"/>
          </a:xfrm>
        </p:grpSpPr>
        <p:pic>
          <p:nvPicPr>
            <p:cNvPr id="1026" name="Picture 2" descr="C:\Users\maeuse01\Desktop\index_4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11760" y="1446288"/>
              <a:ext cx="288032" cy="1202227"/>
            </a:xfrm>
            <a:prstGeom prst="rect">
              <a:avLst/>
            </a:prstGeom>
            <a:noFill/>
          </p:spPr>
        </p:pic>
        <p:grpSp>
          <p:nvGrpSpPr>
            <p:cNvPr id="7" name="Gruppieren 13"/>
            <p:cNvGrpSpPr/>
            <p:nvPr/>
          </p:nvGrpSpPr>
          <p:grpSpPr>
            <a:xfrm>
              <a:off x="3491880" y="1600741"/>
              <a:ext cx="872480" cy="1047774"/>
              <a:chOff x="3923928" y="2996952"/>
              <a:chExt cx="1224136" cy="1512168"/>
            </a:xfrm>
          </p:grpSpPr>
          <p:cxnSp>
            <p:nvCxnSpPr>
              <p:cNvPr id="10" name="Gerade Verbindung 9"/>
              <p:cNvCxnSpPr/>
              <p:nvPr/>
            </p:nvCxnSpPr>
            <p:spPr>
              <a:xfrm flipV="1">
                <a:off x="3923928" y="2996952"/>
                <a:ext cx="504056" cy="144016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Gerade Verbindung 12"/>
              <p:cNvCxnSpPr/>
              <p:nvPr/>
            </p:nvCxnSpPr>
            <p:spPr>
              <a:xfrm flipV="1">
                <a:off x="4644008" y="3068960"/>
                <a:ext cx="504056" cy="144016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feld 27"/>
            <p:cNvSpPr txBox="1"/>
            <p:nvPr/>
          </p:nvSpPr>
          <p:spPr>
            <a:xfrm>
              <a:off x="2915816" y="1650635"/>
              <a:ext cx="49567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60000">
                <a:lnSpc>
                  <a:spcPct val="120000"/>
                </a:lnSpc>
              </a:pPr>
              <a:r>
                <a:rPr lang="en-GB" sz="4000" dirty="0" smtClean="0">
                  <a:latin typeface="Arial" pitchFamily="34" charset="0"/>
                  <a:cs typeface="Arial" pitchFamily="34" charset="0"/>
                </a:rPr>
                <a:t>+</a:t>
              </a:r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2771800" y="1021556"/>
              <a:ext cx="1224136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60000">
                <a:lnSpc>
                  <a:spcPct val="120000"/>
                </a:lnSpc>
              </a:pPr>
              <a:r>
                <a:rPr lang="en-GB" u="sng" dirty="0" smtClean="0">
                  <a:latin typeface="Arial" pitchFamily="34" charset="0"/>
                  <a:cs typeface="Arial" pitchFamily="34" charset="0"/>
                </a:rPr>
                <a:t>location A</a:t>
              </a:r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3267472" y="1844824"/>
            <a:ext cx="1952600" cy="1626959"/>
            <a:chOff x="2411760" y="1021556"/>
            <a:chExt cx="1952600" cy="1626959"/>
          </a:xfrm>
        </p:grpSpPr>
        <p:pic>
          <p:nvPicPr>
            <p:cNvPr id="24" name="Picture 2" descr="C:\Users\maeuse01\Desktop\index_4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11760" y="1446288"/>
              <a:ext cx="288032" cy="1202227"/>
            </a:xfrm>
            <a:prstGeom prst="rect">
              <a:avLst/>
            </a:prstGeom>
            <a:noFill/>
          </p:spPr>
        </p:pic>
        <p:grpSp>
          <p:nvGrpSpPr>
            <p:cNvPr id="25" name="Gruppieren 13"/>
            <p:cNvGrpSpPr/>
            <p:nvPr/>
          </p:nvGrpSpPr>
          <p:grpSpPr>
            <a:xfrm>
              <a:off x="3491880" y="1600741"/>
              <a:ext cx="872480" cy="1047774"/>
              <a:chOff x="3923928" y="2996952"/>
              <a:chExt cx="1224136" cy="1512168"/>
            </a:xfrm>
          </p:grpSpPr>
          <p:cxnSp>
            <p:nvCxnSpPr>
              <p:cNvPr id="29" name="Gerade Verbindung 28"/>
              <p:cNvCxnSpPr/>
              <p:nvPr/>
            </p:nvCxnSpPr>
            <p:spPr>
              <a:xfrm flipV="1">
                <a:off x="3923928" y="2996952"/>
                <a:ext cx="504056" cy="144016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Gerade Verbindung 29"/>
              <p:cNvCxnSpPr/>
              <p:nvPr/>
            </p:nvCxnSpPr>
            <p:spPr>
              <a:xfrm flipV="1">
                <a:off x="4644008" y="3068960"/>
                <a:ext cx="504056" cy="144016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feld 25"/>
            <p:cNvSpPr txBox="1"/>
            <p:nvPr/>
          </p:nvSpPr>
          <p:spPr>
            <a:xfrm>
              <a:off x="2915816" y="1650635"/>
              <a:ext cx="49567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60000">
                <a:lnSpc>
                  <a:spcPct val="120000"/>
                </a:lnSpc>
              </a:pPr>
              <a:r>
                <a:rPr lang="en-GB" sz="4000" dirty="0" smtClean="0">
                  <a:latin typeface="Arial" pitchFamily="34" charset="0"/>
                  <a:cs typeface="Arial" pitchFamily="34" charset="0"/>
                </a:rPr>
                <a:t>+</a:t>
              </a:r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2771800" y="1021556"/>
              <a:ext cx="1224136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60000">
                <a:lnSpc>
                  <a:spcPct val="120000"/>
                </a:lnSpc>
              </a:pPr>
              <a:r>
                <a:rPr lang="en-GB" u="sng" dirty="0" smtClean="0">
                  <a:latin typeface="Arial" pitchFamily="34" charset="0"/>
                  <a:cs typeface="Arial" pitchFamily="34" charset="0"/>
                </a:rPr>
                <a:t>location B</a:t>
              </a:r>
            </a:p>
          </p:txBody>
        </p:sp>
      </p:grpSp>
      <p:grpSp>
        <p:nvGrpSpPr>
          <p:cNvPr id="31" name="Gruppieren 30"/>
          <p:cNvGrpSpPr/>
          <p:nvPr/>
        </p:nvGrpSpPr>
        <p:grpSpPr>
          <a:xfrm>
            <a:off x="6444208" y="1844824"/>
            <a:ext cx="1952600" cy="1626959"/>
            <a:chOff x="2411760" y="1021556"/>
            <a:chExt cx="1952600" cy="1626959"/>
          </a:xfrm>
        </p:grpSpPr>
        <p:pic>
          <p:nvPicPr>
            <p:cNvPr id="32" name="Picture 2" descr="C:\Users\maeuse01\Desktop\index_4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11760" y="1446288"/>
              <a:ext cx="288032" cy="1202227"/>
            </a:xfrm>
            <a:prstGeom prst="rect">
              <a:avLst/>
            </a:prstGeom>
            <a:noFill/>
          </p:spPr>
        </p:pic>
        <p:grpSp>
          <p:nvGrpSpPr>
            <p:cNvPr id="33" name="Gruppieren 13"/>
            <p:cNvGrpSpPr/>
            <p:nvPr/>
          </p:nvGrpSpPr>
          <p:grpSpPr>
            <a:xfrm>
              <a:off x="3491880" y="1600741"/>
              <a:ext cx="872480" cy="1047774"/>
              <a:chOff x="3923928" y="2996952"/>
              <a:chExt cx="1224136" cy="1512168"/>
            </a:xfrm>
          </p:grpSpPr>
          <p:cxnSp>
            <p:nvCxnSpPr>
              <p:cNvPr id="36" name="Gerade Verbindung 35"/>
              <p:cNvCxnSpPr/>
              <p:nvPr/>
            </p:nvCxnSpPr>
            <p:spPr>
              <a:xfrm flipV="1">
                <a:off x="3923928" y="2996952"/>
                <a:ext cx="504056" cy="144016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Gerade Verbindung 38"/>
              <p:cNvCxnSpPr/>
              <p:nvPr/>
            </p:nvCxnSpPr>
            <p:spPr>
              <a:xfrm flipV="1">
                <a:off x="4644008" y="3068960"/>
                <a:ext cx="504056" cy="1440160"/>
              </a:xfrm>
              <a:prstGeom prst="line">
                <a:avLst/>
              </a:prstGeom>
              <a:ln w="50800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feld 33"/>
            <p:cNvSpPr txBox="1"/>
            <p:nvPr/>
          </p:nvSpPr>
          <p:spPr>
            <a:xfrm>
              <a:off x="2915816" y="1650635"/>
              <a:ext cx="495672" cy="763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60000">
                <a:lnSpc>
                  <a:spcPct val="120000"/>
                </a:lnSpc>
              </a:pPr>
              <a:r>
                <a:rPr lang="en-GB" sz="4000" dirty="0" smtClean="0">
                  <a:latin typeface="Arial" pitchFamily="34" charset="0"/>
                  <a:cs typeface="Arial" pitchFamily="34" charset="0"/>
                </a:rPr>
                <a:t>+</a:t>
              </a:r>
            </a:p>
          </p:txBody>
        </p:sp>
        <p:sp>
          <p:nvSpPr>
            <p:cNvPr id="35" name="Textfeld 34"/>
            <p:cNvSpPr txBox="1"/>
            <p:nvPr/>
          </p:nvSpPr>
          <p:spPr>
            <a:xfrm>
              <a:off x="2771800" y="1021556"/>
              <a:ext cx="1224136" cy="394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-360000">
                <a:lnSpc>
                  <a:spcPct val="120000"/>
                </a:lnSpc>
              </a:pPr>
              <a:r>
                <a:rPr lang="en-GB" u="sng" dirty="0" smtClean="0">
                  <a:latin typeface="Arial" pitchFamily="34" charset="0"/>
                  <a:cs typeface="Arial" pitchFamily="34" charset="0"/>
                </a:rPr>
                <a:t>location C</a:t>
              </a:r>
            </a:p>
          </p:txBody>
        </p:sp>
      </p:grpSp>
      <p:cxnSp>
        <p:nvCxnSpPr>
          <p:cNvPr id="40" name="Gerade Verbindung mit Pfeil 39"/>
          <p:cNvCxnSpPr/>
          <p:nvPr/>
        </p:nvCxnSpPr>
        <p:spPr>
          <a:xfrm flipH="1" flipV="1">
            <a:off x="1691680" y="3645024"/>
            <a:ext cx="1575792" cy="7957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Gerade Verbindung mit Pfeil 41"/>
          <p:cNvCxnSpPr/>
          <p:nvPr/>
        </p:nvCxnSpPr>
        <p:spPr>
          <a:xfrm flipV="1">
            <a:off x="4149477" y="3789040"/>
            <a:ext cx="0" cy="6517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Gerade Verbindung mit Pfeil 43"/>
          <p:cNvCxnSpPr/>
          <p:nvPr/>
        </p:nvCxnSpPr>
        <p:spPr>
          <a:xfrm flipV="1">
            <a:off x="4995664" y="3645024"/>
            <a:ext cx="1872208" cy="79574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3614896" y="4156396"/>
            <a:ext cx="52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2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or</a:t>
            </a:r>
          </a:p>
        </p:txBody>
      </p:sp>
      <p:sp>
        <p:nvSpPr>
          <p:cNvPr id="47" name="Textfeld 46"/>
          <p:cNvSpPr txBox="1"/>
          <p:nvPr/>
        </p:nvSpPr>
        <p:spPr>
          <a:xfrm>
            <a:off x="4334976" y="4156396"/>
            <a:ext cx="52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2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or</a:t>
            </a:r>
          </a:p>
        </p:txBody>
      </p:sp>
      <p:sp>
        <p:nvSpPr>
          <p:cNvPr id="54" name="Textfeld 53"/>
          <p:cNvSpPr txBox="1"/>
          <p:nvPr/>
        </p:nvSpPr>
        <p:spPr>
          <a:xfrm>
            <a:off x="2555776" y="5507940"/>
            <a:ext cx="3952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verification by preliminary testing</a:t>
            </a:r>
          </a:p>
        </p:txBody>
      </p:sp>
      <p:pic>
        <p:nvPicPr>
          <p:cNvPr id="55" name="Grafik 9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4606864" y="1298821"/>
            <a:ext cx="777600" cy="482978"/>
          </a:xfrm>
          <a:prstGeom prst="rect">
            <a:avLst/>
          </a:prstGeom>
        </p:spPr>
      </p:pic>
      <p:pic>
        <p:nvPicPr>
          <p:cNvPr id="56" name="Grafik 12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1858919" y="1844824"/>
            <a:ext cx="777600" cy="479080"/>
          </a:xfrm>
          <a:prstGeom prst="rect">
            <a:avLst/>
          </a:prstGeom>
        </p:spPr>
      </p:pic>
      <p:pic>
        <p:nvPicPr>
          <p:cNvPr id="57" name="Grafik 12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5897880" y="4581128"/>
            <a:ext cx="777600" cy="479080"/>
          </a:xfrm>
          <a:prstGeom prst="rect">
            <a:avLst/>
          </a:prstGeom>
        </p:spPr>
      </p:pic>
      <p:pic>
        <p:nvPicPr>
          <p:cNvPr id="58" name="Grafik 12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4802512" y="1844824"/>
            <a:ext cx="777600" cy="479080"/>
          </a:xfrm>
          <a:prstGeom prst="rect">
            <a:avLst/>
          </a:prstGeom>
        </p:spPr>
      </p:pic>
      <p:pic>
        <p:nvPicPr>
          <p:cNvPr id="59" name="Grafik 12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tretch>
            <a:fillRect/>
          </a:stretch>
        </p:blipFill>
        <p:spPr>
          <a:xfrm>
            <a:off x="7970864" y="1844824"/>
            <a:ext cx="777600" cy="479080"/>
          </a:xfrm>
          <a:prstGeom prst="rect">
            <a:avLst/>
          </a:prstGeom>
        </p:spPr>
      </p:pic>
      <p:sp>
        <p:nvSpPr>
          <p:cNvPr id="60" name="Textfeld 59"/>
          <p:cNvSpPr txBox="1"/>
          <p:nvPr/>
        </p:nvSpPr>
        <p:spPr>
          <a:xfrm>
            <a:off x="2555776" y="5805264"/>
            <a:ext cx="3952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and a final test</a:t>
            </a:r>
          </a:p>
        </p:txBody>
      </p:sp>
      <p:cxnSp>
        <p:nvCxnSpPr>
          <p:cNvPr id="61" name="Gerade Verbindung mit Pfeil 60"/>
          <p:cNvCxnSpPr/>
          <p:nvPr/>
        </p:nvCxnSpPr>
        <p:spPr>
          <a:xfrm flipH="1" flipV="1">
            <a:off x="6675480" y="4937509"/>
            <a:ext cx="560816" cy="5704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2" name="Textfeld 61"/>
          <p:cNvSpPr txBox="1"/>
          <p:nvPr/>
        </p:nvSpPr>
        <p:spPr>
          <a:xfrm>
            <a:off x="7101448" y="5426699"/>
            <a:ext cx="187220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2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preliminary testing mark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6" grpId="0"/>
      <p:bldP spid="47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18456" y="2852936"/>
            <a:ext cx="6858000" cy="36576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200" b="1" dirty="0" smtClean="0">
                <a:latin typeface="Arial"/>
                <a:cs typeface="Arial"/>
              </a:rPr>
              <a:t>Physikalisch-Technische Bundesanstalt</a:t>
            </a:r>
          </a:p>
          <a:p>
            <a:r>
              <a:rPr lang="de-DE" sz="1200" b="1" dirty="0" smtClean="0">
                <a:latin typeface="Arial"/>
                <a:cs typeface="Arial"/>
              </a:rPr>
              <a:t>Braunschweig und Berlin</a:t>
            </a:r>
          </a:p>
          <a:p>
            <a:r>
              <a:rPr lang="de-DE" sz="1200" dirty="0" smtClean="0">
                <a:latin typeface="Arial"/>
                <a:cs typeface="Arial"/>
              </a:rPr>
              <a:t>Bundesallee 100</a:t>
            </a:r>
          </a:p>
          <a:p>
            <a:pPr>
              <a:spcAft>
                <a:spcPts val="500"/>
              </a:spcAft>
            </a:pPr>
            <a:r>
              <a:rPr lang="de-DE" sz="1200" dirty="0" smtClean="0">
                <a:latin typeface="Arial"/>
                <a:cs typeface="Arial"/>
              </a:rPr>
              <a:t>38116 Braunschweig</a:t>
            </a:r>
          </a:p>
          <a:p>
            <a:r>
              <a:rPr lang="de-DE" sz="1200" dirty="0" smtClean="0">
                <a:latin typeface="Arial"/>
                <a:cs typeface="Arial"/>
              </a:rPr>
              <a:t>Dr.-Ing.</a:t>
            </a:r>
            <a:br>
              <a:rPr lang="de-DE" sz="1200" dirty="0" smtClean="0">
                <a:latin typeface="Arial"/>
                <a:cs typeface="Arial"/>
              </a:rPr>
            </a:br>
            <a:r>
              <a:rPr lang="de-DE" sz="1200" dirty="0" smtClean="0">
                <a:latin typeface="Arial"/>
                <a:cs typeface="Arial"/>
              </a:rPr>
              <a:t>Sascha Mäuselein</a:t>
            </a:r>
          </a:p>
          <a:p>
            <a:pPr>
              <a:spcAft>
                <a:spcPts val="500"/>
              </a:spcAft>
            </a:pPr>
            <a:r>
              <a:rPr lang="de-DE" sz="1200" dirty="0" smtClean="0">
                <a:latin typeface="Arial"/>
                <a:cs typeface="Arial"/>
              </a:rPr>
              <a:t>Arbeitsgruppe „Gesetzliches Messwesen“</a:t>
            </a:r>
          </a:p>
          <a:p>
            <a:pPr>
              <a:tabLst>
                <a:tab pos="630238" algn="l"/>
              </a:tabLst>
            </a:pPr>
            <a:r>
              <a:rPr lang="de-DE" sz="1200" dirty="0" smtClean="0">
                <a:latin typeface="Arial"/>
                <a:cs typeface="Arial"/>
              </a:rPr>
              <a:t>Telefon:	0531 592-8310</a:t>
            </a:r>
          </a:p>
          <a:p>
            <a:pPr>
              <a:tabLst>
                <a:tab pos="630238" algn="l"/>
              </a:tabLst>
            </a:pPr>
            <a:r>
              <a:rPr lang="de-DE" sz="1200" dirty="0" smtClean="0">
                <a:latin typeface="Arial"/>
                <a:cs typeface="Arial"/>
              </a:rPr>
              <a:t>E-Mail: 	sascha.maeuselein@ptb.de</a:t>
            </a:r>
          </a:p>
          <a:p>
            <a:r>
              <a:rPr lang="de-DE" sz="1200" dirty="0" smtClean="0">
                <a:latin typeface="Arial"/>
                <a:cs typeface="Arial"/>
              </a:rPr>
              <a:t>www.ptb.de</a:t>
            </a:r>
            <a:br>
              <a:rPr lang="de-DE" sz="1200" dirty="0" smtClean="0">
                <a:latin typeface="Arial"/>
                <a:cs typeface="Arial"/>
              </a:rPr>
            </a:br>
            <a:endParaRPr lang="de-DE" sz="1200" dirty="0" smtClean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/>
              <a:t>Measuring</a:t>
            </a:r>
            <a:r>
              <a:rPr lang="de-DE" sz="2400" dirty="0" smtClean="0"/>
              <a:t> </a:t>
            </a:r>
            <a:r>
              <a:rPr lang="de-DE" sz="2400" dirty="0" err="1" smtClean="0"/>
              <a:t>systems</a:t>
            </a:r>
            <a:endParaRPr lang="de-DE" sz="2400" dirty="0" smtClean="0"/>
          </a:p>
        </p:txBody>
      </p:sp>
      <p:sp>
        <p:nvSpPr>
          <p:cNvPr id="6" name="Textfeld 5"/>
          <p:cNvSpPr txBox="1"/>
          <p:nvPr/>
        </p:nvSpPr>
        <p:spPr>
          <a:xfrm>
            <a:off x="755576" y="1844824"/>
            <a:ext cx="6840760" cy="4008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latin typeface="Arial" pitchFamily="34" charset="0"/>
                <a:cs typeface="Arial" pitchFamily="34" charset="0"/>
              </a:rPr>
              <a:t>Legal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basis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form 01.01.2015: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Measures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Verification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Act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de-DE" dirty="0" err="1" smtClean="0">
                <a:latin typeface="Arial" pitchFamily="34" charset="0"/>
                <a:cs typeface="Arial" pitchFamily="34" charset="0"/>
              </a:rPr>
              <a:t>Three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categories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of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devices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are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dirty="0" err="1" smtClean="0">
                <a:latin typeface="Arial" pitchFamily="34" charset="0"/>
                <a:cs typeface="Arial" pitchFamily="34" charset="0"/>
              </a:rPr>
              <a:t>defined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pPr indent="-360000">
              <a:lnSpc>
                <a:spcPts val="3685"/>
              </a:lnSpc>
              <a:buFont typeface="Arial" pitchFamily="34" charset="0"/>
              <a:buChar char="•"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measuring instrument (MG)</a:t>
            </a:r>
          </a:p>
          <a:p>
            <a:pPr indent="-360000">
              <a:lnSpc>
                <a:spcPts val="3685"/>
              </a:lnSpc>
              <a:buFont typeface="Arial" pitchFamily="34" charset="0"/>
              <a:buChar char="•"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sub-assembly (TG)</a:t>
            </a:r>
          </a:p>
          <a:p>
            <a:pPr indent="-360000">
              <a:lnSpc>
                <a:spcPts val="3685"/>
              </a:lnSpc>
              <a:buFont typeface="Arial" pitchFamily="34" charset="0"/>
              <a:buChar char="•"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ancillary device for a measuring instrument (ZE)</a:t>
            </a:r>
          </a:p>
          <a:p>
            <a:pPr>
              <a:buFontTx/>
              <a:buChar char="-"/>
            </a:pP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endParaRPr lang="de-DE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Measures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Verification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Act</a:t>
            </a:r>
            <a:endParaRPr 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611561" y="1196752"/>
            <a:ext cx="7992888" cy="480131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dirty="0" smtClean="0">
                <a:latin typeface="Arial" pitchFamily="34" charset="0"/>
                <a:cs typeface="Arial" pitchFamily="34" charset="0"/>
              </a:rPr>
              <a:t>Section 3</a:t>
            </a:r>
          </a:p>
          <a:p>
            <a:pPr algn="ctr"/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GB" b="1" dirty="0" smtClean="0">
                <a:latin typeface="Arial" pitchFamily="34" charset="0"/>
                <a:cs typeface="Arial" pitchFamily="34" charset="0"/>
              </a:rPr>
              <a:t>Definitions specific to measuring instruments</a:t>
            </a:r>
            <a:endParaRPr lang="de-DE" b="1" dirty="0" smtClean="0">
              <a:latin typeface="Arial" pitchFamily="34" charset="0"/>
              <a:cs typeface="Arial" pitchFamily="34" charset="0"/>
            </a:endParaRPr>
          </a:p>
          <a:p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No 12:</a:t>
            </a: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“measuring instrument” means any device or system of devices with a measurement function which is designed for use in commercial transactions or official dealings or for performing measurements in the public interest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de-DE" dirty="0" err="1" smtClean="0">
                <a:latin typeface="Arial" pitchFamily="34" charset="0"/>
                <a:cs typeface="Arial" pitchFamily="34" charset="0"/>
              </a:rPr>
              <a:t>No</a:t>
            </a:r>
            <a:r>
              <a:rPr lang="de-DE" dirty="0" smtClean="0">
                <a:latin typeface="Arial" pitchFamily="34" charset="0"/>
                <a:cs typeface="Arial" pitchFamily="34" charset="0"/>
              </a:rPr>
              <a:t> 18:</a:t>
            </a: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“sub-assembly” means a unit designated as such in a statutory instrument as per Section 4(3) which functions independently and constitutes a measuring instrument in combination with the following devices: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with other sub-assemblies with which they are compatible, or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with a measuring instrument with which it is compatible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endParaRPr lang="de-DE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Measures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Verification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Act</a:t>
            </a:r>
            <a:endParaRPr 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611561" y="1280949"/>
            <a:ext cx="7992888" cy="4524315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No 20:</a:t>
            </a: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“ancillary device for a measuring instrument” means a device connected to a measuring instrument which is not required for the functioning of the latter and which is destined for one of the following applications: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a)  for determining additional measurement parameters, 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b)  for storing or presenting measuring results for the first time for the purpose of using measured values or data relating to the measuring instrument’s electronic control, 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c)  for regulating payments,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d)  for determining the price to be paid for an item purchased or a service in the presence of the parties concerned (direct sales), 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r>
              <a:rPr lang="en-GB" dirty="0" smtClean="0">
                <a:latin typeface="Arial" pitchFamily="34" charset="0"/>
                <a:cs typeface="Arial" pitchFamily="34" charset="0"/>
              </a:rPr>
              <a:t>e)  for processing measuring results for the purpose of transmission to ancillary devices within the meaning of Letters a to d, or </a:t>
            </a:r>
            <a:endParaRPr lang="de-DE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lphaLcParenR" startAt="6"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for connection to an interacting interface of the measuring instrument</a:t>
            </a:r>
          </a:p>
          <a:p>
            <a:pPr marL="342900" indent="-342900">
              <a:buAutoNum type="alphaLcParenR" startAt="6"/>
            </a:pPr>
            <a:endParaRPr lang="en-GB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Measures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Verification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Act</a:t>
            </a:r>
            <a:endParaRPr 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11561" y="1844824"/>
            <a:ext cx="605025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5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Possible combinations of</a:t>
            </a:r>
          </a:p>
          <a:p>
            <a:pPr indent="-360000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measuring instruments (MG)</a:t>
            </a:r>
          </a:p>
          <a:p>
            <a:pPr indent="-360000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sub-assemblies (TG)</a:t>
            </a:r>
          </a:p>
          <a:p>
            <a:pPr indent="-360000">
              <a:lnSpc>
                <a:spcPct val="150000"/>
              </a:lnSpc>
              <a:buFont typeface="Arial" pitchFamily="34" charset="0"/>
              <a:buChar char="•"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ancillary devices for a measuring instrument (ZE)</a:t>
            </a:r>
          </a:p>
          <a:p>
            <a:pPr indent="-360000">
              <a:lnSpc>
                <a:spcPct val="150000"/>
              </a:lnSpc>
            </a:pPr>
            <a:endParaRPr lang="en-GB" dirty="0" smtClean="0">
              <a:latin typeface="Arial" pitchFamily="34" charset="0"/>
              <a:cs typeface="Arial" pitchFamily="34" charset="0"/>
            </a:endParaRPr>
          </a:p>
          <a:p>
            <a:pPr indent="-360000">
              <a:lnSpc>
                <a:spcPct val="150000"/>
              </a:lnSpc>
            </a:pPr>
            <a:r>
              <a:rPr lang="en-GB" u="sng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Measures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Verification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Act</a:t>
            </a:r>
            <a:endParaRPr 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402061" y="1187460"/>
            <a:ext cx="6050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/>
            <a:r>
              <a:rPr lang="en-GB" u="sng" dirty="0" smtClean="0">
                <a:latin typeface="Arial" pitchFamily="34" charset="0"/>
                <a:cs typeface="Arial" pitchFamily="34" charset="0"/>
              </a:rPr>
              <a:t>measuring instrument (MG) and sub-assembly (TG)</a:t>
            </a:r>
          </a:p>
        </p:txBody>
      </p:sp>
      <p:grpSp>
        <p:nvGrpSpPr>
          <p:cNvPr id="39" name="Gruppieren 38"/>
          <p:cNvGrpSpPr/>
          <p:nvPr/>
        </p:nvGrpSpPr>
        <p:grpSpPr>
          <a:xfrm>
            <a:off x="222295" y="1996224"/>
            <a:ext cx="1648800" cy="1648800"/>
            <a:chOff x="2376362" y="1124744"/>
            <a:chExt cx="1648800" cy="1648800"/>
          </a:xfrm>
        </p:grpSpPr>
        <p:sp>
          <p:nvSpPr>
            <p:cNvPr id="7" name="Ellipse 6"/>
            <p:cNvSpPr/>
            <p:nvPr/>
          </p:nvSpPr>
          <p:spPr>
            <a:xfrm>
              <a:off x="2376362" y="1124744"/>
              <a:ext cx="1648800" cy="1648800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2922481" y="1764478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latin typeface="Arial" pitchFamily="34" charset="0"/>
                  <a:cs typeface="Arial" pitchFamily="34" charset="0"/>
                </a:rPr>
                <a:t>MG</a:t>
              </a:r>
              <a:endParaRPr lang="de-DE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0" name="Gruppieren 29"/>
          <p:cNvGrpSpPr/>
          <p:nvPr/>
        </p:nvGrpSpPr>
        <p:grpSpPr>
          <a:xfrm>
            <a:off x="2105424" y="1997178"/>
            <a:ext cx="2664296" cy="1646892"/>
            <a:chOff x="1403648" y="4302388"/>
            <a:chExt cx="2664296" cy="1646892"/>
          </a:xfrm>
        </p:grpSpPr>
        <p:sp>
          <p:nvSpPr>
            <p:cNvPr id="19" name="Ellipse 18"/>
            <p:cNvSpPr/>
            <p:nvPr/>
          </p:nvSpPr>
          <p:spPr>
            <a:xfrm>
              <a:off x="1403648" y="4302388"/>
              <a:ext cx="2664296" cy="164689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4" name="Gruppieren 11"/>
            <p:cNvGrpSpPr/>
            <p:nvPr/>
          </p:nvGrpSpPr>
          <p:grpSpPr>
            <a:xfrm>
              <a:off x="1763688" y="4869160"/>
              <a:ext cx="720080" cy="720000"/>
              <a:chOff x="1763688" y="4869160"/>
              <a:chExt cx="720080" cy="720000"/>
            </a:xfrm>
          </p:grpSpPr>
          <p:sp>
            <p:nvSpPr>
              <p:cNvPr id="10" name="Ellipse 9"/>
              <p:cNvSpPr>
                <a:spLocks noChangeAspect="1"/>
              </p:cNvSpPr>
              <p:nvPr/>
            </p:nvSpPr>
            <p:spPr>
              <a:xfrm>
                <a:off x="1763688" y="4869160"/>
                <a:ext cx="720080" cy="720000"/>
              </a:xfrm>
              <a:prstGeom prst="ellipse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" name="Textfeld 10"/>
              <p:cNvSpPr txBox="1"/>
              <p:nvPr/>
            </p:nvSpPr>
            <p:spPr>
              <a:xfrm>
                <a:off x="1871095" y="5044494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TG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Gruppieren 16"/>
            <p:cNvGrpSpPr/>
            <p:nvPr/>
          </p:nvGrpSpPr>
          <p:grpSpPr>
            <a:xfrm>
              <a:off x="2987904" y="4869160"/>
              <a:ext cx="720000" cy="720000"/>
              <a:chOff x="2765427" y="4869160"/>
              <a:chExt cx="720000" cy="720000"/>
            </a:xfrm>
          </p:grpSpPr>
          <p:sp>
            <p:nvSpPr>
              <p:cNvPr id="16" name="Ellipse 15"/>
              <p:cNvSpPr>
                <a:spLocks noChangeAspect="1"/>
              </p:cNvSpPr>
              <p:nvPr/>
            </p:nvSpPr>
            <p:spPr>
              <a:xfrm>
                <a:off x="2765427" y="4869160"/>
                <a:ext cx="720000" cy="7200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" name="Textfeld 14"/>
              <p:cNvSpPr txBox="1"/>
              <p:nvPr/>
            </p:nvSpPr>
            <p:spPr>
              <a:xfrm>
                <a:off x="2847146" y="5044494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MG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8" name="Textfeld 17"/>
            <p:cNvSpPr txBox="1"/>
            <p:nvPr/>
          </p:nvSpPr>
          <p:spPr>
            <a:xfrm>
              <a:off x="2576177" y="5044494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de-DE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feld 19"/>
            <p:cNvSpPr txBox="1"/>
            <p:nvPr/>
          </p:nvSpPr>
          <p:spPr>
            <a:xfrm>
              <a:off x="2496920" y="4499828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latin typeface="Arial" pitchFamily="34" charset="0"/>
                  <a:cs typeface="Arial" pitchFamily="34" charset="0"/>
                </a:rPr>
                <a:t>MG</a:t>
              </a:r>
              <a:endParaRPr lang="de-DE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8" name="Gruppieren 37"/>
          <p:cNvGrpSpPr/>
          <p:nvPr/>
        </p:nvGrpSpPr>
        <p:grpSpPr>
          <a:xfrm>
            <a:off x="5004048" y="2181844"/>
            <a:ext cx="3888432" cy="1646892"/>
            <a:chOff x="1403648" y="1916832"/>
            <a:chExt cx="3888432" cy="1646892"/>
          </a:xfrm>
        </p:grpSpPr>
        <p:sp>
          <p:nvSpPr>
            <p:cNvPr id="21" name="Ellipse 20"/>
            <p:cNvSpPr/>
            <p:nvPr/>
          </p:nvSpPr>
          <p:spPr>
            <a:xfrm>
              <a:off x="1403648" y="1916832"/>
              <a:ext cx="3888432" cy="1646892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2" name="Gruppieren 11"/>
            <p:cNvGrpSpPr/>
            <p:nvPr/>
          </p:nvGrpSpPr>
          <p:grpSpPr>
            <a:xfrm>
              <a:off x="1763688" y="2488250"/>
              <a:ext cx="720080" cy="720000"/>
              <a:chOff x="1763688" y="4869160"/>
              <a:chExt cx="720080" cy="720000"/>
            </a:xfrm>
          </p:grpSpPr>
          <p:sp>
            <p:nvSpPr>
              <p:cNvPr id="23" name="Ellipse 22"/>
              <p:cNvSpPr>
                <a:spLocks noChangeAspect="1"/>
              </p:cNvSpPr>
              <p:nvPr/>
            </p:nvSpPr>
            <p:spPr>
              <a:xfrm>
                <a:off x="1763688" y="4869160"/>
                <a:ext cx="720080" cy="720000"/>
              </a:xfrm>
              <a:prstGeom prst="ellipse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4" name="Textfeld 23"/>
              <p:cNvSpPr txBox="1"/>
              <p:nvPr/>
            </p:nvSpPr>
            <p:spPr>
              <a:xfrm>
                <a:off x="1871095" y="5044494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TG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28" name="Textfeld 27"/>
            <p:cNvSpPr txBox="1"/>
            <p:nvPr/>
          </p:nvSpPr>
          <p:spPr>
            <a:xfrm>
              <a:off x="2540133" y="2663584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de-DE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3069583" y="1988840"/>
              <a:ext cx="5565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latin typeface="Arial" pitchFamily="34" charset="0"/>
                  <a:cs typeface="Arial" pitchFamily="34" charset="0"/>
                </a:rPr>
                <a:t>MG</a:t>
              </a:r>
              <a:endParaRPr lang="de-DE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31" name="Gruppieren 11"/>
            <p:cNvGrpSpPr/>
            <p:nvPr/>
          </p:nvGrpSpPr>
          <p:grpSpPr>
            <a:xfrm>
              <a:off x="2915816" y="2488250"/>
              <a:ext cx="720080" cy="720000"/>
              <a:chOff x="1763688" y="4869160"/>
              <a:chExt cx="720080" cy="720000"/>
            </a:xfrm>
          </p:grpSpPr>
          <p:sp>
            <p:nvSpPr>
              <p:cNvPr id="32" name="Ellipse 31"/>
              <p:cNvSpPr>
                <a:spLocks noChangeAspect="1"/>
              </p:cNvSpPr>
              <p:nvPr/>
            </p:nvSpPr>
            <p:spPr>
              <a:xfrm>
                <a:off x="1763688" y="4869160"/>
                <a:ext cx="720080" cy="720000"/>
              </a:xfrm>
              <a:prstGeom prst="ellipse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3" name="Textfeld 32"/>
              <p:cNvSpPr txBox="1"/>
              <p:nvPr/>
            </p:nvSpPr>
            <p:spPr>
              <a:xfrm>
                <a:off x="1871095" y="5044494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TG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34" name="Gruppieren 11"/>
            <p:cNvGrpSpPr/>
            <p:nvPr/>
          </p:nvGrpSpPr>
          <p:grpSpPr>
            <a:xfrm>
              <a:off x="4067944" y="2488250"/>
              <a:ext cx="720080" cy="720000"/>
              <a:chOff x="1763688" y="4869160"/>
              <a:chExt cx="720080" cy="720000"/>
            </a:xfrm>
          </p:grpSpPr>
          <p:sp>
            <p:nvSpPr>
              <p:cNvPr id="35" name="Ellipse 34"/>
              <p:cNvSpPr>
                <a:spLocks noChangeAspect="1"/>
              </p:cNvSpPr>
              <p:nvPr/>
            </p:nvSpPr>
            <p:spPr>
              <a:xfrm>
                <a:off x="1763688" y="4869160"/>
                <a:ext cx="720080" cy="720000"/>
              </a:xfrm>
              <a:prstGeom prst="ellipse">
                <a:avLst/>
              </a:prstGeom>
              <a:gradFill>
                <a:gsLst>
                  <a:gs pos="0">
                    <a:srgbClr val="FFEFD1"/>
                  </a:gs>
                  <a:gs pos="64999">
                    <a:srgbClr val="F0EBD5"/>
                  </a:gs>
                  <a:gs pos="100000">
                    <a:srgbClr val="D1C39F"/>
                  </a:gs>
                </a:gsLst>
                <a:lin ang="16200000" scaled="0"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6" name="Textfeld 35"/>
              <p:cNvSpPr txBox="1"/>
              <p:nvPr/>
            </p:nvSpPr>
            <p:spPr>
              <a:xfrm>
                <a:off x="1871095" y="5044494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TG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7" name="Textfeld 36"/>
            <p:cNvSpPr txBox="1"/>
            <p:nvPr/>
          </p:nvSpPr>
          <p:spPr>
            <a:xfrm>
              <a:off x="3692261" y="2663584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b="1" dirty="0" smtClean="0">
                  <a:latin typeface="Arial" pitchFamily="34" charset="0"/>
                  <a:cs typeface="Arial" pitchFamily="34" charset="0"/>
                </a:rPr>
                <a:t>+</a:t>
              </a:r>
              <a:endParaRPr lang="de-DE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0" name="Textfeld 39"/>
          <p:cNvSpPr txBox="1"/>
          <p:nvPr/>
        </p:nvSpPr>
        <p:spPr>
          <a:xfrm>
            <a:off x="467544" y="4077072"/>
            <a:ext cx="7992887" cy="2056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>
              <a:lnSpc>
                <a:spcPct val="12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All sub-assemblies (TG) are defined in the Measures and Verification Ordinance:</a:t>
            </a:r>
          </a:p>
          <a:p>
            <a:pPr marL="360000" indent="-360000">
              <a:lnSpc>
                <a:spcPct val="120000"/>
              </a:lnSpc>
              <a:buFont typeface="Arial" pitchFamily="34" charset="0"/>
              <a:buChar char="•"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conversion devices for measuring instruments used to determine 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measurands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of flowing gases</a:t>
            </a:r>
          </a:p>
          <a:p>
            <a:pPr marL="360000" indent="-360000">
              <a:lnSpc>
                <a:spcPct val="120000"/>
              </a:lnSpc>
              <a:buFont typeface="Arial" pitchFamily="34" charset="0"/>
              <a:buChar char="•"/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temperature sensor pairs, calculators or flow sensors for heat meters or for cold meters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Measures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Verification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Act</a:t>
            </a:r>
            <a:endParaRPr 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323528" y="980728"/>
            <a:ext cx="8424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/>
            <a:r>
              <a:rPr lang="en-GB" u="sng" dirty="0" smtClean="0">
                <a:latin typeface="Arial" pitchFamily="34" charset="0"/>
                <a:cs typeface="Arial" pitchFamily="34" charset="0"/>
              </a:rPr>
              <a:t>measuring instrument (MG) and ancillary device for a measuring instrument (ZE)</a:t>
            </a:r>
          </a:p>
        </p:txBody>
      </p:sp>
      <p:grpSp>
        <p:nvGrpSpPr>
          <p:cNvPr id="49" name="Gruppieren 48"/>
          <p:cNvGrpSpPr/>
          <p:nvPr/>
        </p:nvGrpSpPr>
        <p:grpSpPr>
          <a:xfrm>
            <a:off x="1649433" y="1784658"/>
            <a:ext cx="2850559" cy="780166"/>
            <a:chOff x="1662246" y="1784658"/>
            <a:chExt cx="2850559" cy="780166"/>
          </a:xfrm>
        </p:grpSpPr>
        <p:grpSp>
          <p:nvGrpSpPr>
            <p:cNvPr id="13" name="Gruppieren 16"/>
            <p:cNvGrpSpPr/>
            <p:nvPr/>
          </p:nvGrpSpPr>
          <p:grpSpPr>
            <a:xfrm>
              <a:off x="1662246" y="1844824"/>
              <a:ext cx="720000" cy="720000"/>
              <a:chOff x="2765427" y="4869160"/>
              <a:chExt cx="720000" cy="720000"/>
            </a:xfrm>
          </p:grpSpPr>
          <p:sp>
            <p:nvSpPr>
              <p:cNvPr id="16" name="Ellipse 15"/>
              <p:cNvSpPr>
                <a:spLocks noChangeAspect="1"/>
              </p:cNvSpPr>
              <p:nvPr/>
            </p:nvSpPr>
            <p:spPr>
              <a:xfrm>
                <a:off x="2765427" y="4869160"/>
                <a:ext cx="720000" cy="7200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" name="Textfeld 14"/>
              <p:cNvSpPr txBox="1"/>
              <p:nvPr/>
            </p:nvSpPr>
            <p:spPr>
              <a:xfrm>
                <a:off x="2847146" y="5044494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MG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0" name="Gruppieren 39"/>
            <p:cNvGrpSpPr/>
            <p:nvPr/>
          </p:nvGrpSpPr>
          <p:grpSpPr>
            <a:xfrm>
              <a:off x="2886382" y="1844824"/>
              <a:ext cx="720000" cy="720000"/>
              <a:chOff x="3842080" y="4653216"/>
              <a:chExt cx="720000" cy="720000"/>
            </a:xfrm>
          </p:grpSpPr>
          <p:sp>
            <p:nvSpPr>
              <p:cNvPr id="38" name="Ellipse 37"/>
              <p:cNvSpPr>
                <a:spLocks noChangeAspect="1"/>
              </p:cNvSpPr>
              <p:nvPr/>
            </p:nvSpPr>
            <p:spPr>
              <a:xfrm>
                <a:off x="3842080" y="4653216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1"/>
                <a:tileRect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3962271" y="4828550"/>
                <a:ext cx="4796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ZE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3" name="Gruppieren 42"/>
            <p:cNvGrpSpPr/>
            <p:nvPr/>
          </p:nvGrpSpPr>
          <p:grpSpPr>
            <a:xfrm>
              <a:off x="2419258" y="1915463"/>
              <a:ext cx="411727" cy="369332"/>
              <a:chOff x="3277953" y="3603380"/>
              <a:chExt cx="411727" cy="369332"/>
            </a:xfrm>
          </p:grpSpPr>
          <p:sp>
            <p:nvSpPr>
              <p:cNvPr id="18" name="Textfeld 17"/>
              <p:cNvSpPr txBox="1"/>
              <p:nvPr/>
            </p:nvSpPr>
            <p:spPr>
              <a:xfrm>
                <a:off x="3324157" y="3603380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42" name="Gerade Verbindung mit Pfeil 41"/>
              <p:cNvCxnSpPr/>
              <p:nvPr/>
            </p:nvCxnSpPr>
            <p:spPr>
              <a:xfrm>
                <a:off x="3277953" y="3933056"/>
                <a:ext cx="41172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Gerade Verbindung mit Pfeil 44"/>
            <p:cNvCxnSpPr/>
            <p:nvPr/>
          </p:nvCxnSpPr>
          <p:spPr>
            <a:xfrm flipV="1">
              <a:off x="3606382" y="1915463"/>
              <a:ext cx="245538" cy="10469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3779912" y="1784658"/>
              <a:ext cx="73289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b="1" dirty="0" err="1" smtClean="0">
                  <a:latin typeface="Arial" pitchFamily="34" charset="0"/>
                  <a:cs typeface="Arial" pitchFamily="34" charset="0"/>
                </a:rPr>
                <a:t>No</a:t>
              </a:r>
              <a:r>
                <a:rPr lang="de-DE" sz="1100" b="1" dirty="0" smtClean="0">
                  <a:latin typeface="Arial" pitchFamily="34" charset="0"/>
                  <a:cs typeface="Arial" pitchFamily="34" charset="0"/>
                </a:rPr>
                <a:t> 20 a)</a:t>
              </a:r>
              <a:endParaRPr lang="de-DE" sz="11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70" name="Gruppieren 69"/>
          <p:cNvGrpSpPr/>
          <p:nvPr/>
        </p:nvGrpSpPr>
        <p:grpSpPr>
          <a:xfrm>
            <a:off x="1649433" y="3080882"/>
            <a:ext cx="4146703" cy="852174"/>
            <a:chOff x="1649433" y="2924944"/>
            <a:chExt cx="4146703" cy="852174"/>
          </a:xfrm>
        </p:grpSpPr>
        <p:grpSp>
          <p:nvGrpSpPr>
            <p:cNvPr id="51" name="Gruppieren 16"/>
            <p:cNvGrpSpPr/>
            <p:nvPr/>
          </p:nvGrpSpPr>
          <p:grpSpPr>
            <a:xfrm>
              <a:off x="1649433" y="3057118"/>
              <a:ext cx="720000" cy="720000"/>
              <a:chOff x="2765427" y="4869160"/>
              <a:chExt cx="720000" cy="720000"/>
            </a:xfrm>
          </p:grpSpPr>
          <p:sp>
            <p:nvSpPr>
              <p:cNvPr id="60" name="Ellipse 59"/>
              <p:cNvSpPr>
                <a:spLocks noChangeAspect="1"/>
              </p:cNvSpPr>
              <p:nvPr/>
            </p:nvSpPr>
            <p:spPr>
              <a:xfrm>
                <a:off x="2765427" y="4869160"/>
                <a:ext cx="720000" cy="7200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1" name="Textfeld 60"/>
              <p:cNvSpPr txBox="1"/>
              <p:nvPr/>
            </p:nvSpPr>
            <p:spPr>
              <a:xfrm>
                <a:off x="2847146" y="5044494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MG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2" name="Gruppieren 39"/>
            <p:cNvGrpSpPr/>
            <p:nvPr/>
          </p:nvGrpSpPr>
          <p:grpSpPr>
            <a:xfrm>
              <a:off x="2873569" y="3057118"/>
              <a:ext cx="720000" cy="720000"/>
              <a:chOff x="3842080" y="4653216"/>
              <a:chExt cx="720000" cy="720000"/>
            </a:xfrm>
          </p:grpSpPr>
          <p:sp>
            <p:nvSpPr>
              <p:cNvPr id="58" name="Ellipse 57"/>
              <p:cNvSpPr>
                <a:spLocks noChangeAspect="1"/>
              </p:cNvSpPr>
              <p:nvPr/>
            </p:nvSpPr>
            <p:spPr>
              <a:xfrm>
                <a:off x="3842080" y="4653216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1"/>
                <a:tileRect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9" name="Textfeld 58"/>
              <p:cNvSpPr txBox="1"/>
              <p:nvPr/>
            </p:nvSpPr>
            <p:spPr>
              <a:xfrm>
                <a:off x="3962271" y="4828550"/>
                <a:ext cx="4796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ZE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3" name="Gruppieren 42"/>
            <p:cNvGrpSpPr/>
            <p:nvPr/>
          </p:nvGrpSpPr>
          <p:grpSpPr>
            <a:xfrm>
              <a:off x="2406445" y="3127757"/>
              <a:ext cx="411727" cy="369332"/>
              <a:chOff x="3277953" y="3603380"/>
              <a:chExt cx="411727" cy="369332"/>
            </a:xfrm>
          </p:grpSpPr>
          <p:sp>
            <p:nvSpPr>
              <p:cNvPr id="56" name="Textfeld 55"/>
              <p:cNvSpPr txBox="1"/>
              <p:nvPr/>
            </p:nvSpPr>
            <p:spPr>
              <a:xfrm>
                <a:off x="3324157" y="3603380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57" name="Gerade Verbindung mit Pfeil 56"/>
              <p:cNvCxnSpPr/>
              <p:nvPr/>
            </p:nvCxnSpPr>
            <p:spPr>
              <a:xfrm>
                <a:off x="3277953" y="3933056"/>
                <a:ext cx="41172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4" name="Gerade Verbindung mit Pfeil 53"/>
            <p:cNvCxnSpPr/>
            <p:nvPr/>
          </p:nvCxnSpPr>
          <p:spPr>
            <a:xfrm flipV="1">
              <a:off x="3593569" y="3127757"/>
              <a:ext cx="245538" cy="10469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feld 54"/>
            <p:cNvSpPr txBox="1"/>
            <p:nvPr/>
          </p:nvSpPr>
          <p:spPr>
            <a:xfrm>
              <a:off x="3563888" y="2924944"/>
              <a:ext cx="73289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b="1" dirty="0" err="1" smtClean="0">
                  <a:latin typeface="Arial" pitchFamily="34" charset="0"/>
                  <a:cs typeface="Arial" pitchFamily="34" charset="0"/>
                </a:rPr>
                <a:t>No</a:t>
              </a:r>
              <a:r>
                <a:rPr lang="de-DE" sz="1100" b="1" dirty="0" smtClean="0">
                  <a:latin typeface="Arial" pitchFamily="34" charset="0"/>
                  <a:cs typeface="Arial" pitchFamily="34" charset="0"/>
                </a:rPr>
                <a:t> 20 e)</a:t>
              </a:r>
              <a:endParaRPr lang="de-DE" sz="11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62" name="Gruppieren 39"/>
            <p:cNvGrpSpPr/>
            <p:nvPr/>
          </p:nvGrpSpPr>
          <p:grpSpPr>
            <a:xfrm>
              <a:off x="4169713" y="3057118"/>
              <a:ext cx="720000" cy="720000"/>
              <a:chOff x="3842080" y="4653216"/>
              <a:chExt cx="720000" cy="720000"/>
            </a:xfrm>
          </p:grpSpPr>
          <p:sp>
            <p:nvSpPr>
              <p:cNvPr id="63" name="Ellipse 62"/>
              <p:cNvSpPr>
                <a:spLocks noChangeAspect="1"/>
              </p:cNvSpPr>
              <p:nvPr/>
            </p:nvSpPr>
            <p:spPr>
              <a:xfrm>
                <a:off x="3842080" y="4653216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1"/>
                <a:tileRect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4" name="Textfeld 63"/>
              <p:cNvSpPr txBox="1"/>
              <p:nvPr/>
            </p:nvSpPr>
            <p:spPr>
              <a:xfrm>
                <a:off x="3962271" y="4828550"/>
                <a:ext cx="4796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ZE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5" name="Gruppieren 42"/>
            <p:cNvGrpSpPr/>
            <p:nvPr/>
          </p:nvGrpSpPr>
          <p:grpSpPr>
            <a:xfrm>
              <a:off x="3702589" y="3127757"/>
              <a:ext cx="411727" cy="369332"/>
              <a:chOff x="3277953" y="3603380"/>
              <a:chExt cx="411727" cy="369332"/>
            </a:xfrm>
          </p:grpSpPr>
          <p:sp>
            <p:nvSpPr>
              <p:cNvPr id="66" name="Textfeld 65"/>
              <p:cNvSpPr txBox="1"/>
              <p:nvPr/>
            </p:nvSpPr>
            <p:spPr>
              <a:xfrm>
                <a:off x="3324157" y="3603380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67" name="Gerade Verbindung mit Pfeil 66"/>
              <p:cNvCxnSpPr/>
              <p:nvPr/>
            </p:nvCxnSpPr>
            <p:spPr>
              <a:xfrm>
                <a:off x="3277953" y="3933056"/>
                <a:ext cx="41172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68" name="Gerade Verbindung mit Pfeil 67"/>
            <p:cNvCxnSpPr/>
            <p:nvPr/>
          </p:nvCxnSpPr>
          <p:spPr>
            <a:xfrm flipV="1">
              <a:off x="4889713" y="3127757"/>
              <a:ext cx="245538" cy="10469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feld 68"/>
            <p:cNvSpPr txBox="1"/>
            <p:nvPr/>
          </p:nvSpPr>
          <p:spPr>
            <a:xfrm>
              <a:off x="5063243" y="2996952"/>
              <a:ext cx="73289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b="1" dirty="0" err="1" smtClean="0">
                  <a:latin typeface="Arial" pitchFamily="34" charset="0"/>
                  <a:cs typeface="Arial" pitchFamily="34" charset="0"/>
                </a:rPr>
                <a:t>No</a:t>
              </a:r>
              <a:r>
                <a:rPr lang="de-DE" sz="1100" b="1" dirty="0" smtClean="0">
                  <a:latin typeface="Arial" pitchFamily="34" charset="0"/>
                  <a:cs typeface="Arial" pitchFamily="34" charset="0"/>
                </a:rPr>
                <a:t> 20 a)</a:t>
              </a:r>
              <a:endParaRPr lang="de-DE" sz="11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83" name="Gruppieren 82"/>
          <p:cNvGrpSpPr/>
          <p:nvPr/>
        </p:nvGrpSpPr>
        <p:grpSpPr>
          <a:xfrm>
            <a:off x="1619672" y="4581208"/>
            <a:ext cx="2016224" cy="720000"/>
            <a:chOff x="1619672" y="4353262"/>
            <a:chExt cx="2016224" cy="720000"/>
          </a:xfrm>
        </p:grpSpPr>
        <p:grpSp>
          <p:nvGrpSpPr>
            <p:cNvPr id="72" name="Gruppieren 16"/>
            <p:cNvGrpSpPr/>
            <p:nvPr/>
          </p:nvGrpSpPr>
          <p:grpSpPr>
            <a:xfrm>
              <a:off x="2915896" y="4353262"/>
              <a:ext cx="720000" cy="720000"/>
              <a:chOff x="2765427" y="4869160"/>
              <a:chExt cx="720000" cy="720000"/>
            </a:xfrm>
          </p:grpSpPr>
          <p:sp>
            <p:nvSpPr>
              <p:cNvPr id="81" name="Ellipse 80"/>
              <p:cNvSpPr>
                <a:spLocks noChangeAspect="1"/>
              </p:cNvSpPr>
              <p:nvPr/>
            </p:nvSpPr>
            <p:spPr>
              <a:xfrm>
                <a:off x="2765427" y="4869160"/>
                <a:ext cx="720000" cy="7200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2" name="Textfeld 81"/>
              <p:cNvSpPr txBox="1"/>
              <p:nvPr/>
            </p:nvSpPr>
            <p:spPr>
              <a:xfrm>
                <a:off x="2847146" y="5044494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MG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3" name="Gruppieren 39"/>
            <p:cNvGrpSpPr/>
            <p:nvPr/>
          </p:nvGrpSpPr>
          <p:grpSpPr>
            <a:xfrm>
              <a:off x="1619672" y="4353262"/>
              <a:ext cx="720000" cy="720000"/>
              <a:chOff x="3842080" y="4653216"/>
              <a:chExt cx="720000" cy="720000"/>
            </a:xfrm>
          </p:grpSpPr>
          <p:sp>
            <p:nvSpPr>
              <p:cNvPr id="79" name="Ellipse 78"/>
              <p:cNvSpPr>
                <a:spLocks noChangeAspect="1"/>
              </p:cNvSpPr>
              <p:nvPr/>
            </p:nvSpPr>
            <p:spPr>
              <a:xfrm>
                <a:off x="3842080" y="4653216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1"/>
                <a:tileRect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0" name="Textfeld 79"/>
              <p:cNvSpPr txBox="1"/>
              <p:nvPr/>
            </p:nvSpPr>
            <p:spPr>
              <a:xfrm>
                <a:off x="3962271" y="4828550"/>
                <a:ext cx="4796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ZE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4" name="Gruppieren 42"/>
            <p:cNvGrpSpPr/>
            <p:nvPr/>
          </p:nvGrpSpPr>
          <p:grpSpPr>
            <a:xfrm>
              <a:off x="2406445" y="4423901"/>
              <a:ext cx="411727" cy="369332"/>
              <a:chOff x="3277953" y="3603380"/>
              <a:chExt cx="411727" cy="369332"/>
            </a:xfrm>
          </p:grpSpPr>
          <p:sp>
            <p:nvSpPr>
              <p:cNvPr id="77" name="Textfeld 76"/>
              <p:cNvSpPr txBox="1"/>
              <p:nvPr/>
            </p:nvSpPr>
            <p:spPr>
              <a:xfrm>
                <a:off x="3324157" y="3603380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78" name="Gerade Verbindung mit Pfeil 77"/>
              <p:cNvCxnSpPr/>
              <p:nvPr/>
            </p:nvCxnSpPr>
            <p:spPr>
              <a:xfrm>
                <a:off x="3277953" y="3933056"/>
                <a:ext cx="41172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" name="Gruppieren 88"/>
          <p:cNvGrpSpPr/>
          <p:nvPr/>
        </p:nvGrpSpPr>
        <p:grpSpPr>
          <a:xfrm>
            <a:off x="1475656" y="4437112"/>
            <a:ext cx="2448272" cy="1008112"/>
            <a:chOff x="1475656" y="4437112"/>
            <a:chExt cx="2448272" cy="1008112"/>
          </a:xfrm>
        </p:grpSpPr>
        <p:cxnSp>
          <p:nvCxnSpPr>
            <p:cNvPr id="85" name="Gerade Verbindung 84"/>
            <p:cNvCxnSpPr/>
            <p:nvPr/>
          </p:nvCxnSpPr>
          <p:spPr>
            <a:xfrm flipV="1">
              <a:off x="1475656" y="4581208"/>
              <a:ext cx="2448272" cy="720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Gerade Verbindung 86"/>
            <p:cNvCxnSpPr/>
            <p:nvPr/>
          </p:nvCxnSpPr>
          <p:spPr>
            <a:xfrm>
              <a:off x="1475656" y="4437112"/>
              <a:ext cx="2448272" cy="10081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Measures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and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Verification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Act</a:t>
            </a:r>
            <a:endParaRPr 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323528" y="980728"/>
            <a:ext cx="8424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360000"/>
            <a:r>
              <a:rPr lang="en-GB" u="sng" dirty="0" smtClean="0">
                <a:latin typeface="Arial" pitchFamily="34" charset="0"/>
                <a:cs typeface="Arial" pitchFamily="34" charset="0"/>
              </a:rPr>
              <a:t>measuring instrument (MG) and ancillary device for a measuring instrument (ZE)</a:t>
            </a:r>
          </a:p>
        </p:txBody>
      </p:sp>
      <p:grpSp>
        <p:nvGrpSpPr>
          <p:cNvPr id="76" name="Gruppieren 75"/>
          <p:cNvGrpSpPr/>
          <p:nvPr/>
        </p:nvGrpSpPr>
        <p:grpSpPr>
          <a:xfrm>
            <a:off x="1537954" y="1844824"/>
            <a:ext cx="2880320" cy="1728112"/>
            <a:chOff x="1619672" y="1844824"/>
            <a:chExt cx="2880320" cy="1728112"/>
          </a:xfrm>
        </p:grpSpPr>
        <p:grpSp>
          <p:nvGrpSpPr>
            <p:cNvPr id="7" name="Gruppieren 16"/>
            <p:cNvGrpSpPr/>
            <p:nvPr/>
          </p:nvGrpSpPr>
          <p:grpSpPr>
            <a:xfrm>
              <a:off x="1619672" y="1844824"/>
              <a:ext cx="720000" cy="720000"/>
              <a:chOff x="2765427" y="4869160"/>
              <a:chExt cx="720000" cy="720000"/>
            </a:xfrm>
          </p:grpSpPr>
          <p:sp>
            <p:nvSpPr>
              <p:cNvPr id="16" name="Ellipse 15"/>
              <p:cNvSpPr>
                <a:spLocks noChangeAspect="1"/>
              </p:cNvSpPr>
              <p:nvPr/>
            </p:nvSpPr>
            <p:spPr>
              <a:xfrm>
                <a:off x="2765427" y="4869160"/>
                <a:ext cx="720000" cy="7200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5" name="Textfeld 14"/>
              <p:cNvSpPr txBox="1"/>
              <p:nvPr/>
            </p:nvSpPr>
            <p:spPr>
              <a:xfrm>
                <a:off x="2847146" y="5044494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MG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8" name="Gruppieren 39"/>
            <p:cNvGrpSpPr/>
            <p:nvPr/>
          </p:nvGrpSpPr>
          <p:grpSpPr>
            <a:xfrm>
              <a:off x="2873569" y="2409046"/>
              <a:ext cx="720000" cy="720000"/>
              <a:chOff x="3842080" y="4653216"/>
              <a:chExt cx="720000" cy="720000"/>
            </a:xfrm>
          </p:grpSpPr>
          <p:sp>
            <p:nvSpPr>
              <p:cNvPr id="38" name="Ellipse 37"/>
              <p:cNvSpPr>
                <a:spLocks noChangeAspect="1"/>
              </p:cNvSpPr>
              <p:nvPr/>
            </p:nvSpPr>
            <p:spPr>
              <a:xfrm>
                <a:off x="3842080" y="4653216"/>
                <a:ext cx="720000" cy="720000"/>
              </a:xfrm>
              <a:prstGeom prst="ellipse">
                <a:avLst/>
              </a:prstGeom>
              <a:gradFill flip="none" rotWithShape="1">
                <a:gsLst>
                  <a:gs pos="0">
                    <a:srgbClr val="DDEBCF"/>
                  </a:gs>
                  <a:gs pos="50000">
                    <a:srgbClr val="9CB86E"/>
                  </a:gs>
                  <a:gs pos="100000">
                    <a:srgbClr val="156B13"/>
                  </a:gs>
                </a:gsLst>
                <a:lin ang="5400000" scaled="1"/>
                <a:tileRect/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Textfeld 38"/>
              <p:cNvSpPr txBox="1"/>
              <p:nvPr/>
            </p:nvSpPr>
            <p:spPr>
              <a:xfrm>
                <a:off x="3962271" y="4828550"/>
                <a:ext cx="4796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ZE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9" name="Gruppieren 42"/>
            <p:cNvGrpSpPr/>
            <p:nvPr/>
          </p:nvGrpSpPr>
          <p:grpSpPr>
            <a:xfrm rot="1388160">
              <a:off x="2478028" y="2138656"/>
              <a:ext cx="411727" cy="369332"/>
              <a:chOff x="3277953" y="3603380"/>
              <a:chExt cx="411727" cy="369332"/>
            </a:xfrm>
          </p:grpSpPr>
          <p:sp>
            <p:nvSpPr>
              <p:cNvPr id="18" name="Textfeld 17"/>
              <p:cNvSpPr txBox="1"/>
              <p:nvPr/>
            </p:nvSpPr>
            <p:spPr>
              <a:xfrm>
                <a:off x="3324157" y="3603380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42" name="Gerade Verbindung mit Pfeil 41"/>
              <p:cNvCxnSpPr/>
              <p:nvPr/>
            </p:nvCxnSpPr>
            <p:spPr>
              <a:xfrm>
                <a:off x="3277953" y="3933056"/>
                <a:ext cx="41172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Gerade Verbindung mit Pfeil 44"/>
            <p:cNvCxnSpPr/>
            <p:nvPr/>
          </p:nvCxnSpPr>
          <p:spPr>
            <a:xfrm flipV="1">
              <a:off x="3593569" y="2479685"/>
              <a:ext cx="245538" cy="10469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feld 46"/>
            <p:cNvSpPr txBox="1"/>
            <p:nvPr/>
          </p:nvSpPr>
          <p:spPr>
            <a:xfrm>
              <a:off x="3767099" y="2348880"/>
              <a:ext cx="73289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b="1" dirty="0" err="1" smtClean="0">
                  <a:latin typeface="Arial" pitchFamily="34" charset="0"/>
                  <a:cs typeface="Arial" pitchFamily="34" charset="0"/>
                </a:rPr>
                <a:t>No</a:t>
              </a:r>
              <a:r>
                <a:rPr lang="de-DE" sz="1100" b="1" dirty="0" smtClean="0">
                  <a:latin typeface="Arial" pitchFamily="34" charset="0"/>
                  <a:cs typeface="Arial" pitchFamily="34" charset="0"/>
                </a:rPr>
                <a:t> 20 a)</a:t>
              </a:r>
              <a:endParaRPr lang="de-DE" sz="11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1" name="Gruppieren 16"/>
            <p:cNvGrpSpPr/>
            <p:nvPr/>
          </p:nvGrpSpPr>
          <p:grpSpPr>
            <a:xfrm>
              <a:off x="1619672" y="2852936"/>
              <a:ext cx="720000" cy="720000"/>
              <a:chOff x="2765427" y="4869160"/>
              <a:chExt cx="720000" cy="720000"/>
            </a:xfrm>
          </p:grpSpPr>
          <p:sp>
            <p:nvSpPr>
              <p:cNvPr id="52" name="Ellipse 51"/>
              <p:cNvSpPr>
                <a:spLocks noChangeAspect="1"/>
              </p:cNvSpPr>
              <p:nvPr/>
            </p:nvSpPr>
            <p:spPr>
              <a:xfrm>
                <a:off x="2765427" y="4869160"/>
                <a:ext cx="720000" cy="7200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3" name="Textfeld 52"/>
              <p:cNvSpPr txBox="1"/>
              <p:nvPr/>
            </p:nvSpPr>
            <p:spPr>
              <a:xfrm>
                <a:off x="2847146" y="5044494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MG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62" name="Gruppieren 42"/>
            <p:cNvGrpSpPr/>
            <p:nvPr/>
          </p:nvGrpSpPr>
          <p:grpSpPr>
            <a:xfrm rot="20271619">
              <a:off x="2341660" y="2688733"/>
              <a:ext cx="411727" cy="369332"/>
              <a:chOff x="3277953" y="3603380"/>
              <a:chExt cx="411727" cy="369332"/>
            </a:xfrm>
          </p:grpSpPr>
          <p:sp>
            <p:nvSpPr>
              <p:cNvPr id="65" name="Textfeld 64"/>
              <p:cNvSpPr txBox="1"/>
              <p:nvPr/>
            </p:nvSpPr>
            <p:spPr>
              <a:xfrm>
                <a:off x="3324157" y="3603380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70" name="Gerade Verbindung mit Pfeil 69"/>
              <p:cNvCxnSpPr/>
              <p:nvPr/>
            </p:nvCxnSpPr>
            <p:spPr>
              <a:xfrm>
                <a:off x="3277953" y="3933056"/>
                <a:ext cx="41172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1" name="Textfeld 70"/>
          <p:cNvSpPr txBox="1"/>
          <p:nvPr/>
        </p:nvSpPr>
        <p:spPr>
          <a:xfrm>
            <a:off x="5447322" y="2090775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smtClean="0">
                <a:latin typeface="Arial" pitchFamily="34" charset="0"/>
                <a:cs typeface="Arial" pitchFamily="34" charset="0"/>
              </a:rPr>
              <a:t>?</a:t>
            </a:r>
            <a:endParaRPr lang="de-DE" sz="7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5" name="Gruppieren 74"/>
          <p:cNvGrpSpPr/>
          <p:nvPr/>
        </p:nvGrpSpPr>
        <p:grpSpPr>
          <a:xfrm>
            <a:off x="1537954" y="4293096"/>
            <a:ext cx="2097942" cy="726120"/>
            <a:chOff x="1537954" y="4293096"/>
            <a:chExt cx="2097942" cy="726120"/>
          </a:xfrm>
        </p:grpSpPr>
        <p:grpSp>
          <p:nvGrpSpPr>
            <p:cNvPr id="20" name="Gruppieren 16"/>
            <p:cNvGrpSpPr/>
            <p:nvPr/>
          </p:nvGrpSpPr>
          <p:grpSpPr>
            <a:xfrm>
              <a:off x="2915896" y="4299216"/>
              <a:ext cx="720000" cy="720000"/>
              <a:chOff x="2765427" y="4869160"/>
              <a:chExt cx="720000" cy="720000"/>
            </a:xfrm>
          </p:grpSpPr>
          <p:sp>
            <p:nvSpPr>
              <p:cNvPr id="81" name="Ellipse 80"/>
              <p:cNvSpPr>
                <a:spLocks noChangeAspect="1"/>
              </p:cNvSpPr>
              <p:nvPr/>
            </p:nvSpPr>
            <p:spPr>
              <a:xfrm>
                <a:off x="2765427" y="4869160"/>
                <a:ext cx="720000" cy="7200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2" name="Textfeld 81"/>
              <p:cNvSpPr txBox="1"/>
              <p:nvPr/>
            </p:nvSpPr>
            <p:spPr>
              <a:xfrm>
                <a:off x="2847146" y="5044494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MG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2" name="Gruppieren 42"/>
            <p:cNvGrpSpPr/>
            <p:nvPr/>
          </p:nvGrpSpPr>
          <p:grpSpPr>
            <a:xfrm>
              <a:off x="2406445" y="4369855"/>
              <a:ext cx="411727" cy="369332"/>
              <a:chOff x="3277953" y="3603380"/>
              <a:chExt cx="411727" cy="369332"/>
            </a:xfrm>
          </p:grpSpPr>
          <p:sp>
            <p:nvSpPr>
              <p:cNvPr id="77" name="Textfeld 76"/>
              <p:cNvSpPr txBox="1"/>
              <p:nvPr/>
            </p:nvSpPr>
            <p:spPr>
              <a:xfrm>
                <a:off x="3324157" y="3603380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+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  <p:cxnSp>
            <p:nvCxnSpPr>
              <p:cNvPr id="78" name="Gerade Verbindung mit Pfeil 77"/>
              <p:cNvCxnSpPr/>
              <p:nvPr/>
            </p:nvCxnSpPr>
            <p:spPr>
              <a:xfrm>
                <a:off x="3277953" y="3933056"/>
                <a:ext cx="41172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Gruppieren 16"/>
            <p:cNvGrpSpPr/>
            <p:nvPr/>
          </p:nvGrpSpPr>
          <p:grpSpPr>
            <a:xfrm>
              <a:off x="1537954" y="4293096"/>
              <a:ext cx="720000" cy="720000"/>
              <a:chOff x="2765427" y="4855077"/>
              <a:chExt cx="720000" cy="720000"/>
            </a:xfrm>
          </p:grpSpPr>
          <p:sp>
            <p:nvSpPr>
              <p:cNvPr id="73" name="Ellipse 72"/>
              <p:cNvSpPr>
                <a:spLocks noChangeAspect="1"/>
              </p:cNvSpPr>
              <p:nvPr/>
            </p:nvSpPr>
            <p:spPr>
              <a:xfrm>
                <a:off x="2765427" y="4855077"/>
                <a:ext cx="720000" cy="720000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tint val="50000"/>
                      <a:shade val="100000"/>
                      <a:satMod val="350000"/>
                    </a:schemeClr>
                  </a:gs>
                </a:gsLst>
              </a:gra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4" name="Textfeld 73"/>
              <p:cNvSpPr txBox="1"/>
              <p:nvPr/>
            </p:nvSpPr>
            <p:spPr>
              <a:xfrm>
                <a:off x="2847146" y="5044494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b="1" dirty="0" smtClean="0">
                    <a:latin typeface="Arial" pitchFamily="34" charset="0"/>
                    <a:cs typeface="Arial" pitchFamily="34" charset="0"/>
                  </a:rPr>
                  <a:t>MG</a:t>
                </a:r>
                <a:endParaRPr lang="de-DE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83" name="Textfeld 82"/>
          <p:cNvSpPr txBox="1"/>
          <p:nvPr/>
        </p:nvSpPr>
        <p:spPr>
          <a:xfrm>
            <a:off x="5599722" y="4099366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dirty="0" smtClean="0">
                <a:latin typeface="Arial" pitchFamily="34" charset="0"/>
                <a:cs typeface="Arial" pitchFamily="34" charset="0"/>
              </a:rPr>
              <a:t>?</a:t>
            </a:r>
            <a:endParaRPr lang="de-DE" sz="72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" name="Gruppieren 88"/>
          <p:cNvGrpSpPr/>
          <p:nvPr/>
        </p:nvGrpSpPr>
        <p:grpSpPr>
          <a:xfrm>
            <a:off x="1459151" y="4155200"/>
            <a:ext cx="2448272" cy="1008112"/>
            <a:chOff x="1475656" y="4437112"/>
            <a:chExt cx="2448272" cy="1008112"/>
          </a:xfrm>
        </p:grpSpPr>
        <p:cxnSp>
          <p:nvCxnSpPr>
            <p:cNvPr id="85" name="Gerade Verbindung 84"/>
            <p:cNvCxnSpPr/>
            <p:nvPr/>
          </p:nvCxnSpPr>
          <p:spPr>
            <a:xfrm flipV="1">
              <a:off x="1475656" y="4581208"/>
              <a:ext cx="2448272" cy="720000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Gerade Verbindung 86"/>
            <p:cNvCxnSpPr/>
            <p:nvPr/>
          </p:nvCxnSpPr>
          <p:spPr>
            <a:xfrm>
              <a:off x="1475656" y="4437112"/>
              <a:ext cx="2448272" cy="1008112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354658" y="260648"/>
            <a:ext cx="7169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Verification</a:t>
            </a:r>
            <a:endParaRPr 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467544" y="1556792"/>
            <a:ext cx="7992887" cy="1287532"/>
          </a:xfrm>
          <a:prstGeom prst="rect">
            <a:avLst/>
          </a:prstGeom>
          <a:noFill/>
          <a:ln w="25400" cap="sq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indent="-360000">
              <a:lnSpc>
                <a:spcPct val="15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Measuring instruments (MG), sub-assemblies (TG) and ancillary devices for a measuring instrument (ZE) could be verified separate (different verification periods are possible).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67544" y="3429000"/>
            <a:ext cx="7992887" cy="1287532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indent="-360000">
              <a:lnSpc>
                <a:spcPct val="150000"/>
              </a:lnSpc>
            </a:pPr>
            <a:r>
              <a:rPr lang="en-GB" dirty="0" smtClean="0">
                <a:latin typeface="Arial" pitchFamily="34" charset="0"/>
                <a:cs typeface="Arial" pitchFamily="34" charset="0"/>
              </a:rPr>
              <a:t>For complex measuring instruments (MG), sub-assemblies (TG) or ancillary devices for a measuring instrument (ZE) the verification may consist of one or more preliminary tests and a final test. (</a:t>
            </a:r>
            <a:r>
              <a:rPr lang="en-GB" dirty="0" err="1" smtClean="0">
                <a:latin typeface="Arial" pitchFamily="34" charset="0"/>
                <a:cs typeface="Arial" pitchFamily="34" charset="0"/>
              </a:rPr>
              <a:t>MessEV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Section 37 (1))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601</Words>
  <Application>Microsoft Office PowerPoint</Application>
  <PresentationFormat>Bildschirmpräsentation (4:3)</PresentationFormat>
  <Paragraphs>121</Paragraphs>
  <Slides>12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Office-Design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</vt:vector>
  </TitlesOfParts>
  <Company>Physikalisch-Teschnische Bundesanstalt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PTB-Präsentationsfolie</dc:title>
  <dc:creator>Daniel Schiller</dc:creator>
  <dc:description>600 07</dc:description>
  <cp:lastModifiedBy>maeuse01</cp:lastModifiedBy>
  <cp:revision>217</cp:revision>
  <dcterms:created xsi:type="dcterms:W3CDTF">2013-11-14T08:01:14Z</dcterms:created>
  <dcterms:modified xsi:type="dcterms:W3CDTF">2014-09-12T13:25:48Z</dcterms:modified>
  <cp:category>alle</cp:category>
</cp:coreProperties>
</file>