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118"/>
  </p:notesMasterIdLst>
  <p:sldIdLst>
    <p:sldId id="256" r:id="rId2"/>
    <p:sldId id="257" r:id="rId3"/>
    <p:sldId id="364"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66" r:id="rId26"/>
    <p:sldId id="280" r:id="rId27"/>
    <p:sldId id="281" r:id="rId28"/>
    <p:sldId id="282" r:id="rId29"/>
    <p:sldId id="283" r:id="rId30"/>
    <p:sldId id="284" r:id="rId31"/>
    <p:sldId id="285" r:id="rId32"/>
    <p:sldId id="286" r:id="rId33"/>
    <p:sldId id="287" r:id="rId34"/>
    <p:sldId id="288" r:id="rId35"/>
    <p:sldId id="289" r:id="rId36"/>
    <p:sldId id="368" r:id="rId37"/>
    <p:sldId id="290" r:id="rId38"/>
    <p:sldId id="291" r:id="rId39"/>
    <p:sldId id="292" r:id="rId40"/>
    <p:sldId id="379" r:id="rId41"/>
    <p:sldId id="293" r:id="rId42"/>
    <p:sldId id="294" r:id="rId43"/>
    <p:sldId id="295" r:id="rId44"/>
    <p:sldId id="297" r:id="rId45"/>
    <p:sldId id="362" r:id="rId46"/>
    <p:sldId id="298" r:id="rId47"/>
    <p:sldId id="299" r:id="rId48"/>
    <p:sldId id="363" r:id="rId49"/>
    <p:sldId id="300" r:id="rId50"/>
    <p:sldId id="301" r:id="rId51"/>
    <p:sldId id="302" r:id="rId52"/>
    <p:sldId id="303" r:id="rId53"/>
    <p:sldId id="304" r:id="rId54"/>
    <p:sldId id="308" r:id="rId55"/>
    <p:sldId id="309" r:id="rId56"/>
    <p:sldId id="305" r:id="rId57"/>
    <p:sldId id="306" r:id="rId58"/>
    <p:sldId id="307" r:id="rId59"/>
    <p:sldId id="310" r:id="rId60"/>
    <p:sldId id="311" r:id="rId61"/>
    <p:sldId id="371" r:id="rId62"/>
    <p:sldId id="377" r:id="rId63"/>
    <p:sldId id="312" r:id="rId64"/>
    <p:sldId id="313" r:id="rId65"/>
    <p:sldId id="314" r:id="rId66"/>
    <p:sldId id="318" r:id="rId67"/>
    <p:sldId id="316" r:id="rId68"/>
    <p:sldId id="317" r:id="rId69"/>
    <p:sldId id="320" r:id="rId70"/>
    <p:sldId id="321" r:id="rId71"/>
    <p:sldId id="367" r:id="rId72"/>
    <p:sldId id="322" r:id="rId73"/>
    <p:sldId id="323" r:id="rId74"/>
    <p:sldId id="332" r:id="rId75"/>
    <p:sldId id="333" r:id="rId76"/>
    <p:sldId id="331" r:id="rId77"/>
    <p:sldId id="327" r:id="rId78"/>
    <p:sldId id="328" r:id="rId79"/>
    <p:sldId id="325" r:id="rId80"/>
    <p:sldId id="326" r:id="rId81"/>
    <p:sldId id="329" r:id="rId82"/>
    <p:sldId id="330" r:id="rId83"/>
    <p:sldId id="334" r:id="rId84"/>
    <p:sldId id="335" r:id="rId85"/>
    <p:sldId id="336" r:id="rId86"/>
    <p:sldId id="374" r:id="rId87"/>
    <p:sldId id="337" r:id="rId88"/>
    <p:sldId id="375" r:id="rId89"/>
    <p:sldId id="338" r:id="rId90"/>
    <p:sldId id="339" r:id="rId91"/>
    <p:sldId id="340" r:id="rId92"/>
    <p:sldId id="346" r:id="rId93"/>
    <p:sldId id="341" r:id="rId94"/>
    <p:sldId id="342" r:id="rId95"/>
    <p:sldId id="343" r:id="rId96"/>
    <p:sldId id="344" r:id="rId97"/>
    <p:sldId id="345" r:id="rId98"/>
    <p:sldId id="347" r:id="rId99"/>
    <p:sldId id="348" r:id="rId100"/>
    <p:sldId id="349" r:id="rId101"/>
    <p:sldId id="372" r:id="rId102"/>
    <p:sldId id="373" r:id="rId103"/>
    <p:sldId id="352" r:id="rId104"/>
    <p:sldId id="353" r:id="rId105"/>
    <p:sldId id="378" r:id="rId106"/>
    <p:sldId id="354" r:id="rId107"/>
    <p:sldId id="350" r:id="rId108"/>
    <p:sldId id="351" r:id="rId109"/>
    <p:sldId id="355" r:id="rId110"/>
    <p:sldId id="357" r:id="rId111"/>
    <p:sldId id="356" r:id="rId112"/>
    <p:sldId id="376" r:id="rId113"/>
    <p:sldId id="358" r:id="rId114"/>
    <p:sldId id="359" r:id="rId115"/>
    <p:sldId id="360" r:id="rId116"/>
    <p:sldId id="361" r:id="rId117"/>
  </p:sldIdLst>
  <p:sldSz cx="6858000" cy="9906000" type="A4"/>
  <p:notesSz cx="6888163" cy="10018713"/>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1" autoAdjust="0"/>
    <p:restoredTop sz="93922" autoAdjust="0"/>
  </p:normalViewPr>
  <p:slideViewPr>
    <p:cSldViewPr>
      <p:cViewPr>
        <p:scale>
          <a:sx n="100" d="100"/>
          <a:sy n="100" d="100"/>
        </p:scale>
        <p:origin x="282" y="-1500"/>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84870" cy="500935"/>
          </a:xfrm>
          <a:prstGeom prst="rect">
            <a:avLst/>
          </a:prstGeom>
        </p:spPr>
        <p:txBody>
          <a:bodyPr vert="horz" lIns="91943" tIns="45971" rIns="91943" bIns="45971"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901699" y="1"/>
            <a:ext cx="2984870" cy="500935"/>
          </a:xfrm>
          <a:prstGeom prst="rect">
            <a:avLst/>
          </a:prstGeom>
        </p:spPr>
        <p:txBody>
          <a:bodyPr vert="horz" lIns="91943" tIns="45971" rIns="91943" bIns="45971" rtlCol="0"/>
          <a:lstStyle>
            <a:lvl1pPr algn="r" fontAlgn="auto">
              <a:spcBef>
                <a:spcPts val="0"/>
              </a:spcBef>
              <a:spcAft>
                <a:spcPts val="0"/>
              </a:spcAft>
              <a:defRPr sz="1200" smtClean="0">
                <a:latin typeface="+mn-lt"/>
                <a:cs typeface="+mn-cs"/>
              </a:defRPr>
            </a:lvl1pPr>
          </a:lstStyle>
          <a:p>
            <a:pPr>
              <a:defRPr/>
            </a:pPr>
            <a:fld id="{6BA1A0F5-A127-4E9B-AA76-605B6FEF7400}" type="datetimeFigureOut">
              <a:rPr lang="ru-RU"/>
              <a:pPr>
                <a:defRPr/>
              </a:pPr>
              <a:t>02.04.2018</a:t>
            </a:fld>
            <a:endParaRPr lang="ru-RU"/>
          </a:p>
        </p:txBody>
      </p:sp>
      <p:sp>
        <p:nvSpPr>
          <p:cNvPr id="4" name="Образ слайда 3"/>
          <p:cNvSpPr>
            <a:spLocks noGrp="1" noRot="1" noChangeAspect="1"/>
          </p:cNvSpPr>
          <p:nvPr>
            <p:ph type="sldImg" idx="2"/>
          </p:nvPr>
        </p:nvSpPr>
        <p:spPr>
          <a:xfrm>
            <a:off x="2143125" y="750888"/>
            <a:ext cx="2601913" cy="3757612"/>
          </a:xfrm>
          <a:prstGeom prst="rect">
            <a:avLst/>
          </a:prstGeom>
          <a:noFill/>
          <a:ln w="12700">
            <a:solidFill>
              <a:prstClr val="black"/>
            </a:solidFill>
          </a:ln>
        </p:spPr>
        <p:txBody>
          <a:bodyPr vert="horz" lIns="91943" tIns="45971" rIns="91943" bIns="45971" rtlCol="0" anchor="ctr"/>
          <a:lstStyle/>
          <a:p>
            <a:pPr lvl="0"/>
            <a:endParaRPr lang="ru-RU" noProof="0"/>
          </a:p>
        </p:txBody>
      </p:sp>
      <p:sp>
        <p:nvSpPr>
          <p:cNvPr id="5" name="Заметки 4"/>
          <p:cNvSpPr>
            <a:spLocks noGrp="1"/>
          </p:cNvSpPr>
          <p:nvPr>
            <p:ph type="body" sz="quarter" idx="3"/>
          </p:nvPr>
        </p:nvSpPr>
        <p:spPr>
          <a:xfrm>
            <a:off x="688817" y="4758889"/>
            <a:ext cx="5510530" cy="4508421"/>
          </a:xfrm>
          <a:prstGeom prst="rect">
            <a:avLst/>
          </a:prstGeom>
        </p:spPr>
        <p:txBody>
          <a:bodyPr vert="horz" lIns="91943" tIns="45971" rIns="91943" bIns="45971"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1" y="9516039"/>
            <a:ext cx="2984870" cy="500935"/>
          </a:xfrm>
          <a:prstGeom prst="rect">
            <a:avLst/>
          </a:prstGeom>
        </p:spPr>
        <p:txBody>
          <a:bodyPr vert="horz" lIns="91943" tIns="45971" rIns="91943" bIns="45971"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901699" y="9516039"/>
            <a:ext cx="2984870" cy="500935"/>
          </a:xfrm>
          <a:prstGeom prst="rect">
            <a:avLst/>
          </a:prstGeom>
        </p:spPr>
        <p:txBody>
          <a:bodyPr vert="horz" lIns="91943" tIns="45971" rIns="91943" bIns="45971" rtlCol="0" anchor="b"/>
          <a:lstStyle>
            <a:lvl1pPr algn="r" fontAlgn="auto">
              <a:spcBef>
                <a:spcPts val="0"/>
              </a:spcBef>
              <a:spcAft>
                <a:spcPts val="0"/>
              </a:spcAft>
              <a:defRPr sz="1200" smtClean="0">
                <a:latin typeface="+mn-lt"/>
                <a:cs typeface="+mn-cs"/>
              </a:defRPr>
            </a:lvl1pPr>
          </a:lstStyle>
          <a:p>
            <a:pPr>
              <a:defRPr/>
            </a:pPr>
            <a:fld id="{1988AF50-4044-4032-8E6C-8FE2F0C0A226}" type="slidenum">
              <a:rPr lang="ru-RU"/>
              <a:pPr>
                <a:defRPr/>
              </a:pPr>
              <a:t>‹#›</a:t>
            </a:fld>
            <a:endParaRPr lang="ru-RU"/>
          </a:p>
        </p:txBody>
      </p:sp>
    </p:spTree>
    <p:extLst>
      <p:ext uri="{BB962C8B-B14F-4D97-AF65-F5344CB8AC3E}">
        <p14:creationId xmlns:p14="http://schemas.microsoft.com/office/powerpoint/2010/main" val="27711238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988AF50-4044-4032-8E6C-8FE2F0C0A226}" type="slidenum">
              <a:rPr lang="ru-RU" smtClean="0"/>
              <a:pPr>
                <a:defRPr/>
              </a:pPr>
              <a:t>39</a:t>
            </a:fld>
            <a:endParaRPr lang="ru-RU"/>
          </a:p>
        </p:txBody>
      </p:sp>
    </p:spTree>
    <p:extLst>
      <p:ext uri="{BB962C8B-B14F-4D97-AF65-F5344CB8AC3E}">
        <p14:creationId xmlns:p14="http://schemas.microsoft.com/office/powerpoint/2010/main" val="73186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988AF50-4044-4032-8E6C-8FE2F0C0A226}" type="slidenum">
              <a:rPr lang="ru-RU" smtClean="0"/>
              <a:pPr>
                <a:defRPr/>
              </a:pPr>
              <a:t>113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28800" y="272480"/>
            <a:ext cx="5229200" cy="36003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Нижний колонтитул 4"/>
          <p:cNvSpPr>
            <a:spLocks noGrp="1"/>
          </p:cNvSpPr>
          <p:nvPr>
            <p:ph type="ftr" sz="quarter" idx="10"/>
          </p:nvPr>
        </p:nvSpPr>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800" y="272480"/>
            <a:ext cx="4886300" cy="360040"/>
          </a:xfrm>
        </p:spPr>
        <p:txBody>
          <a:bodyPr/>
          <a:lstStyle>
            <a:lvl1pPr>
              <a:defRPr sz="2000" b="1">
                <a:solidFill>
                  <a:srgbClr val="0070C0"/>
                </a:solidFill>
              </a:defRPr>
            </a:lvl1p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4"/>
          <p:cNvSpPr>
            <a:spLocks noGrp="1"/>
          </p:cNvSpPr>
          <p:nvPr>
            <p:ph type="ftr" sz="quarter" idx="10"/>
          </p:nvPr>
        </p:nvSpPr>
        <p:spPr/>
        <p:txBody>
          <a:bodyPr/>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3"/>
          <p:cNvSpPr>
            <a:spLocks noGrp="1"/>
          </p:cNvSpPr>
          <p:nvPr>
            <p:ph type="ftr" sz="quarter" idx="10"/>
          </p:nvPr>
        </p:nvSpPr>
        <p:spPr/>
        <p:txBody>
          <a:bodyPr/>
          <a:lstStyle>
            <a:lvl1pPr>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2"/>
          <p:cNvSpPr>
            <a:spLocks noGrp="1"/>
          </p:cNvSpPr>
          <p:nvPr>
            <p:ph type="ftr" sz="quarter" idx="10"/>
          </p:nvPr>
        </p:nvSpPr>
        <p:spPr/>
        <p:txBody>
          <a:bodyPr/>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3" y="394405"/>
            <a:ext cx="2256235" cy="1678517"/>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90"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3"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4"/>
          <p:cNvSpPr>
            <a:spLocks noGrp="1"/>
          </p:cNvSpPr>
          <p:nvPr>
            <p:ph type="ftr" sz="quarter" idx="10"/>
          </p:nvPr>
        </p:nvSpPr>
        <p:spPr/>
        <p:txBody>
          <a:bodyPr/>
          <a:lstStyle>
            <a:lvl1pPr>
              <a:defRPr/>
            </a:lvl1pPr>
          </a:lstStyle>
          <a:p>
            <a:pPr>
              <a:defRPr/>
            </a:pPr>
            <a:r>
              <a:rPr lang="en-US"/>
              <a:t>COOMET © 2014</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1628775" y="273050"/>
            <a:ext cx="48863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33375" y="1208088"/>
            <a:ext cx="6172200" cy="653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 name="Нижний колонтитул 4"/>
          <p:cNvSpPr>
            <a:spLocks noGrp="1"/>
          </p:cNvSpPr>
          <p:nvPr>
            <p:ph type="ftr" sz="quarter" idx="3"/>
          </p:nvPr>
        </p:nvSpPr>
        <p:spPr>
          <a:xfrm>
            <a:off x="2343150" y="9993313"/>
            <a:ext cx="2171700" cy="527050"/>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en-US"/>
              <a:t>COOMET © 2014</a:t>
            </a:r>
            <a:endParaRPr lang="ru-RU"/>
          </a:p>
        </p:txBody>
      </p:sp>
      <p:sp>
        <p:nvSpPr>
          <p:cNvPr id="7" name="Прямоугольник 6"/>
          <p:cNvSpPr/>
          <p:nvPr/>
        </p:nvSpPr>
        <p:spPr>
          <a:xfrm>
            <a:off x="3141663" y="9417050"/>
            <a:ext cx="341312" cy="254000"/>
          </a:xfrm>
          <a:prstGeom prst="rect">
            <a:avLst/>
          </a:prstGeom>
        </p:spPr>
        <p:txBody>
          <a:bodyPr wrap="none">
            <a:spAutoFit/>
          </a:bodyPr>
          <a:lstStyle/>
          <a:p>
            <a:pPr fontAlgn="auto">
              <a:spcBef>
                <a:spcPts val="0"/>
              </a:spcBef>
              <a:spcAft>
                <a:spcPts val="0"/>
              </a:spcAft>
              <a:defRPr/>
            </a:pPr>
            <a:fld id="{587A9BF9-E0BC-4AB0-B66F-83C62497D967}" type="slidenum">
              <a:rPr lang="ru-RU" sz="1050">
                <a:solidFill>
                  <a:srgbClr val="0070C0"/>
                </a:solidFill>
                <a:latin typeface="+mn-lt"/>
                <a:cs typeface="+mn-cs"/>
              </a:rPr>
              <a:pPr fontAlgn="auto">
                <a:spcBef>
                  <a:spcPts val="0"/>
                </a:spcBef>
                <a:spcAft>
                  <a:spcPts val="0"/>
                </a:spcAft>
                <a:defRPr/>
              </a:pPr>
              <a:t>‹#›</a:t>
            </a:fld>
            <a:endParaRPr lang="ru-RU" sz="1050" dirty="0">
              <a:solidFill>
                <a:srgbClr val="0070C0"/>
              </a:solidFill>
              <a:latin typeface="+mn-lt"/>
              <a:cs typeface="+mn-cs"/>
            </a:endParaRPr>
          </a:p>
        </p:txBody>
      </p:sp>
      <p:sp>
        <p:nvSpPr>
          <p:cNvPr id="8" name="Прямоугольник 7"/>
          <p:cNvSpPr/>
          <p:nvPr/>
        </p:nvSpPr>
        <p:spPr>
          <a:xfrm>
            <a:off x="0" y="273050"/>
            <a:ext cx="1628775" cy="3587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47" r:id="rId6"/>
  </p:sldLayoutIdLst>
  <p:timing>
    <p:tnLst>
      <p:par>
        <p:cTn id="1" dur="indefinite" restart="never" nodeType="tmRoot"/>
      </p:par>
    </p:tnLst>
  </p:timing>
  <p:hf hdr="0" ftr="0" dt="0"/>
  <p:txStyles>
    <p:titleStyle>
      <a:lvl1pPr marL="142875" algn="l" rtl="0" fontAlgn="base">
        <a:spcBef>
          <a:spcPct val="0"/>
        </a:spcBef>
        <a:spcAft>
          <a:spcPct val="0"/>
        </a:spcAft>
        <a:defRPr sz="2000" b="1" kern="1200">
          <a:solidFill>
            <a:srgbClr val="0070C0"/>
          </a:solidFill>
          <a:latin typeface="+mj-lt"/>
          <a:ea typeface="+mj-ea"/>
          <a:cs typeface="+mj-cs"/>
        </a:defRPr>
      </a:lvl1pPr>
      <a:lvl2pPr marL="142875" algn="l" rtl="0" fontAlgn="base">
        <a:spcBef>
          <a:spcPct val="0"/>
        </a:spcBef>
        <a:spcAft>
          <a:spcPct val="0"/>
        </a:spcAft>
        <a:defRPr sz="2000" b="1">
          <a:solidFill>
            <a:srgbClr val="0070C0"/>
          </a:solidFill>
          <a:latin typeface="Calibri" pitchFamily="34" charset="0"/>
        </a:defRPr>
      </a:lvl2pPr>
      <a:lvl3pPr marL="142875" algn="l" rtl="0" fontAlgn="base">
        <a:spcBef>
          <a:spcPct val="0"/>
        </a:spcBef>
        <a:spcAft>
          <a:spcPct val="0"/>
        </a:spcAft>
        <a:defRPr sz="2000" b="1">
          <a:solidFill>
            <a:srgbClr val="0070C0"/>
          </a:solidFill>
          <a:latin typeface="Calibri" pitchFamily="34" charset="0"/>
        </a:defRPr>
      </a:lvl3pPr>
      <a:lvl4pPr marL="142875" algn="l" rtl="0" fontAlgn="base">
        <a:spcBef>
          <a:spcPct val="0"/>
        </a:spcBef>
        <a:spcAft>
          <a:spcPct val="0"/>
        </a:spcAft>
        <a:defRPr sz="2000" b="1">
          <a:solidFill>
            <a:srgbClr val="0070C0"/>
          </a:solidFill>
          <a:latin typeface="Calibri" pitchFamily="34" charset="0"/>
        </a:defRPr>
      </a:lvl4pPr>
      <a:lvl5pPr marL="142875" algn="l" rtl="0" fontAlgn="base">
        <a:spcBef>
          <a:spcPct val="0"/>
        </a:spcBef>
        <a:spcAft>
          <a:spcPct val="0"/>
        </a:spcAft>
        <a:defRPr sz="2000" b="1">
          <a:solidFill>
            <a:srgbClr val="0070C0"/>
          </a:solidFill>
          <a:latin typeface="Calibri" pitchFamily="34" charset="0"/>
        </a:defRPr>
      </a:lvl5pPr>
      <a:lvl6pPr marL="600075" algn="l" rtl="0" fontAlgn="base">
        <a:spcBef>
          <a:spcPct val="0"/>
        </a:spcBef>
        <a:spcAft>
          <a:spcPct val="0"/>
        </a:spcAft>
        <a:defRPr sz="2000" b="1">
          <a:solidFill>
            <a:srgbClr val="0070C0"/>
          </a:solidFill>
          <a:latin typeface="Calibri" pitchFamily="34" charset="0"/>
        </a:defRPr>
      </a:lvl6pPr>
      <a:lvl7pPr marL="1057275" algn="l" rtl="0" fontAlgn="base">
        <a:spcBef>
          <a:spcPct val="0"/>
        </a:spcBef>
        <a:spcAft>
          <a:spcPct val="0"/>
        </a:spcAft>
        <a:defRPr sz="2000" b="1">
          <a:solidFill>
            <a:srgbClr val="0070C0"/>
          </a:solidFill>
          <a:latin typeface="Calibri" pitchFamily="34" charset="0"/>
        </a:defRPr>
      </a:lvl7pPr>
      <a:lvl8pPr marL="1514475" algn="l" rtl="0" fontAlgn="base">
        <a:spcBef>
          <a:spcPct val="0"/>
        </a:spcBef>
        <a:spcAft>
          <a:spcPct val="0"/>
        </a:spcAft>
        <a:defRPr sz="2000" b="1">
          <a:solidFill>
            <a:srgbClr val="0070C0"/>
          </a:solidFill>
          <a:latin typeface="Calibri" pitchFamily="34" charset="0"/>
        </a:defRPr>
      </a:lvl8pPr>
      <a:lvl9pPr marL="1971675" algn="l" rtl="0" fontAlgn="base">
        <a:spcBef>
          <a:spcPct val="0"/>
        </a:spcBef>
        <a:spcAft>
          <a:spcPct val="0"/>
        </a:spcAft>
        <a:defRPr sz="2000" b="1">
          <a:solidFill>
            <a:srgbClr val="0070C0"/>
          </a:solidFill>
          <a:latin typeface="Calibri" pitchFamily="34" charset="0"/>
        </a:defRPr>
      </a:lvl9pPr>
    </p:titleStyle>
    <p:bodyStyle>
      <a:lvl1pPr algn="l"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standard.tj/" TargetMode="External"/><Relationship Id="rId2" Type="http://schemas.openxmlformats.org/officeDocument/2006/relationships/hyperlink" Target="mailto:info@standard.tj" TargetMode="Externa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01.xml.rels><?xml version="1.0" encoding="UTF-8" standalone="yes"?>
<Relationships xmlns="http://schemas.openxmlformats.org/package/2006/relationships"><Relationship Id="rId2" Type="http://schemas.openxmlformats.org/officeDocument/2006/relationships/hyperlink" Target="mailto:ume@tubitak.gov.tr"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mailto:ukrcsm@ukrcsm.kiev.ua" TargetMode="External"/><Relationship Id="rId2" Type="http://schemas.openxmlformats.org/officeDocument/2006/relationships/hyperlink" Target="mailto:info@metrology.kharkov.ua"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mailto:office@dndi-systema.lviv.ua"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dcsms@if.ukrtel.net"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mailto:uzst@standart.uz"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etrolog@nim.uz"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Peter.Ulbig@ptb.de"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hyperlink" Target="mailto:d.stankov@bim.government.bg" TargetMode="External"/><Relationship Id="rId7" Type="http://schemas.openxmlformats.org/officeDocument/2006/relationships/image" Target="../media/image15.jpeg"/><Relationship Id="rId2" Type="http://schemas.openxmlformats.org/officeDocument/2006/relationships/hyperlink" Target="mailto:p.ilchev@bim.government.bg"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www.coomet.net/" TargetMode="External"/><Relationship Id="rId2" Type="http://schemas.openxmlformats.org/officeDocument/2006/relationships/hyperlink" Target="mailto:coomet@vniims.ru" TargetMode="External"/><Relationship Id="rId1" Type="http://schemas.openxmlformats.org/officeDocument/2006/relationships/slideLayout" Target="../slideLayouts/slideLayout2.xml"/><Relationship Id="rId4" Type="http://schemas.openxmlformats.org/officeDocument/2006/relationships/hyperlink" Target="http://www.coomet.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mailto:vniir@inbox.ru?subject=COOMET%20TC%201.4.%20&amp;body=Mr.%20Viktor%20FAFURIN" TargetMode="External"/><Relationship Id="rId2" Type="http://schemas.openxmlformats.org/officeDocument/2006/relationships/hyperlink" Target="mailto:A.G.Chunovkina@vniim.ru" TargetMode="External"/><Relationship Id="rId1" Type="http://schemas.openxmlformats.org/officeDocument/2006/relationships/slideLayout" Target="../slideLayouts/slideLayout2.xml"/><Relationship Id="rId4" Type="http://schemas.openxmlformats.org/officeDocument/2006/relationships/hyperlink" Target="mailto:Volodymyr.kupko@metrology.kharkov.ua"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N.N.Moiseev@vniim.ru?subject=COOMET%20TC%201.9,%20for%20Dr.%20Nikolay%20MOISEE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nism@nism.gov.kg" TargetMode="External"/><Relationship Id="rId2" Type="http://schemas.openxmlformats.org/officeDocument/2006/relationships/hyperlink" Target="mailto:metrolog@nism.gov.kg" TargetMode="External"/><Relationship Id="rId1" Type="http://schemas.openxmlformats.org/officeDocument/2006/relationships/slideLayout" Target="../slideLayouts/slideLayout2.xml"/><Relationship Id="rId5" Type="http://schemas.openxmlformats.org/officeDocument/2006/relationships/hyperlink" Target="mailto:jurahon_st@mail.ru" TargetMode="External"/><Relationship Id="rId4" Type="http://schemas.openxmlformats.org/officeDocument/2006/relationships/hyperlink" Target="mailto:saidtojiddin@mail.r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Omer.altan@tubitak.gov.tr" TargetMode="External"/><Relationship Id="rId2" Type="http://schemas.openxmlformats.org/officeDocument/2006/relationships/hyperlink" Target="callto:262%20679%20500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secretariatmetrology@gmail.com" TargetMode="External"/><Relationship Id="rId3" Type="http://schemas.openxmlformats.org/officeDocument/2006/relationships/hyperlink" Target="mailto:vahan203@inbox.ru" TargetMode="External"/><Relationship Id="rId7" Type="http://schemas.openxmlformats.org/officeDocument/2006/relationships/hyperlink" Target="mailto:xachik2009@mail.ru" TargetMode="External"/><Relationship Id="rId2" Type="http://schemas.openxmlformats.org/officeDocument/2006/relationships/hyperlink" Target="mailto:info@metrology.am" TargetMode="External"/><Relationship Id="rId1" Type="http://schemas.openxmlformats.org/officeDocument/2006/relationships/slideLayout" Target="../slideLayouts/slideLayout2.xml"/><Relationship Id="rId6" Type="http://schemas.openxmlformats.org/officeDocument/2006/relationships/hyperlink" Target="mailto:avardanyan@metrology.am" TargetMode="External"/><Relationship Id="rId5" Type="http://schemas.openxmlformats.org/officeDocument/2006/relationships/hyperlink" Target="mailto:armenmatevosyan81@gmail.com" TargetMode="External"/><Relationship Id="rId4" Type="http://schemas.openxmlformats.org/officeDocument/2006/relationships/hyperlink" Target="mailto:shahviktor@yandex.ru" TargetMode="External"/><Relationship Id="rId9" Type="http://schemas.openxmlformats.org/officeDocument/2006/relationships/hyperlink" Target="http://metrology.a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belgim.belhost.b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azmir.alic@met.gov.ba" TargetMode="External"/><Relationship Id="rId2" Type="http://schemas.openxmlformats.org/officeDocument/2006/relationships/hyperlink" Target="mailto:alen.bosnjakovic@met.gov.b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a.pandelova@bim.government.bg" TargetMode="External"/><Relationship Id="rId7" Type="http://schemas.openxmlformats.org/officeDocument/2006/relationships/hyperlink" Target="mailto:h.sokolova@bim.government.bg" TargetMode="External"/><Relationship Id="rId2" Type="http://schemas.openxmlformats.org/officeDocument/2006/relationships/hyperlink" Target="mailto:m.chushkov@bim.government.bg" TargetMode="External"/><Relationship Id="rId1" Type="http://schemas.openxmlformats.org/officeDocument/2006/relationships/slideLayout" Target="../slideLayouts/slideLayout2.xml"/><Relationship Id="rId6" Type="http://schemas.openxmlformats.org/officeDocument/2006/relationships/hyperlink" Target="mailto:n.tosheva@bim.government.bg" TargetMode="External"/><Relationship Id="rId5" Type="http://schemas.openxmlformats.org/officeDocument/2006/relationships/hyperlink" Target="mailto:spasova@bim.government.bg" TargetMode="External"/><Relationship Id="rId4" Type="http://schemas.openxmlformats.org/officeDocument/2006/relationships/hyperlink" Target="mailto:v.gavalyugov@bim.government.b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disius@bim.government.bg" TargetMode="External"/><Relationship Id="rId2" Type="http://schemas.openxmlformats.org/officeDocument/2006/relationships/hyperlink" Target="mailto:GD_MIU@bim.government.bg"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bim.government.b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helb@nim.ac.c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gaowei@nim.ac.cn" TargetMode="External"/><Relationship Id="rId4" Type="http://schemas.openxmlformats.org/officeDocument/2006/relationships/hyperlink" Target="mailto:sunrd@nim.ac.c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sandra@inimet.c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poropesa@centis.edu.cu" TargetMode="External"/><Relationship Id="rId2" Type="http://schemas.openxmlformats.org/officeDocument/2006/relationships/hyperlink" Target="http://www.inimet.cubaindustria.cu/"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centis.c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Bodo.Mickan@ptb.de" TargetMode="External"/><Relationship Id="rId2" Type="http://schemas.openxmlformats.org/officeDocument/2006/relationships/hyperlink" Target="mailto:Johann.Meisner@ptb.de" TargetMode="External"/><Relationship Id="rId1" Type="http://schemas.openxmlformats.org/officeDocument/2006/relationships/slideLayout" Target="../slideLayouts/slideLayout2.xml"/><Relationship Id="rId6" Type="http://schemas.openxmlformats.org/officeDocument/2006/relationships/hyperlink" Target="mailto:Moritz.Ackermann@ptb.de" TargetMode="External"/><Relationship Id="rId5" Type="http://schemas.openxmlformats.org/officeDocument/2006/relationships/hyperlink" Target="mailto:Peter.Ulbig@ptb.de" TargetMode="External"/><Relationship Id="rId4" Type="http://schemas.openxmlformats.org/officeDocument/2006/relationships/hyperlink" Target="mailto:Ludwig.Bueermann@ptb.d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bam.de/" TargetMode="External"/><Relationship Id="rId2" Type="http://schemas.openxmlformats.org/officeDocument/2006/relationships/hyperlink" Target="http://www.ptb.d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8" Type="http://schemas.openxmlformats.org/officeDocument/2006/relationships/hyperlink" Target="mailto:moldaganapov@kazinmetr.kz" TargetMode="External"/><Relationship Id="rId13" Type="http://schemas.openxmlformats.org/officeDocument/2006/relationships/hyperlink" Target="mailto:bekturganova@kazinmetr.kz" TargetMode="External"/><Relationship Id="rId3" Type="http://schemas.openxmlformats.org/officeDocument/2006/relationships/hyperlink" Target="mailto:veretelnikov@kazinmetr.kz" TargetMode="External"/><Relationship Id="rId7" Type="http://schemas.openxmlformats.org/officeDocument/2006/relationships/hyperlink" Target="mailto:milokumov@kazinmetr.kz" TargetMode="External"/><Relationship Id="rId12" Type="http://schemas.openxmlformats.org/officeDocument/2006/relationships/hyperlink" Target="mailto:kazinmetr@mail.ru" TargetMode="External"/><Relationship Id="rId2" Type="http://schemas.openxmlformats.org/officeDocument/2006/relationships/hyperlink" Target="mailto:konkanov@kazinmetr.kz" TargetMode="External"/><Relationship Id="rId1" Type="http://schemas.openxmlformats.org/officeDocument/2006/relationships/slideLayout" Target="../slideLayouts/slideLayout2.xml"/><Relationship Id="rId6" Type="http://schemas.openxmlformats.org/officeDocument/2006/relationships/hyperlink" Target="mailto:moldybayev@kazinmetr.kz" TargetMode="External"/><Relationship Id="rId11" Type="http://schemas.openxmlformats.org/officeDocument/2006/relationships/hyperlink" Target="mailto:aitzhanova@kazinmetr.kz" TargetMode="External"/><Relationship Id="rId5" Type="http://schemas.openxmlformats.org/officeDocument/2006/relationships/hyperlink" Target="mailto:zkfinmetr@mail.ru" TargetMode="External"/><Relationship Id="rId10" Type="http://schemas.openxmlformats.org/officeDocument/2006/relationships/hyperlink" Target="mailto:zhanasbayeva@kazinmetr.kz" TargetMode="External"/><Relationship Id="rId4" Type="http://schemas.openxmlformats.org/officeDocument/2006/relationships/hyperlink" Target="mailto:tuymikulova@kazinmetr.kz" TargetMode="External"/><Relationship Id="rId9" Type="http://schemas.openxmlformats.org/officeDocument/2006/relationships/hyperlink" Target="mailto:vyrodova@kazinmetr."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kazinmetr.kz/" TargetMode="External"/><Relationship Id="rId2" Type="http://schemas.openxmlformats.org/officeDocument/2006/relationships/hyperlink" Target="mailto:87020000667@mail.ru" TargetMode="External"/><Relationship Id="rId1" Type="http://schemas.openxmlformats.org/officeDocument/2006/relationships/slideLayout" Target="../slideLayouts/slideLayout2.xml"/><Relationship Id="rId5" Type="http://schemas.openxmlformats.org/officeDocument/2006/relationships/hyperlink" Target="mailto:s.a.aytzhanova@mail.ru" TargetMode="External"/><Relationship Id="rId4" Type="http://schemas.openxmlformats.org/officeDocument/2006/relationships/hyperlink" Target="mailto:zkfinmetr@"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kazinmetr.kz/" TargetMode="External"/><Relationship Id="rId2" Type="http://schemas.openxmlformats.org/officeDocument/2006/relationships/hyperlink" Target="mailto:zkfinmetr@" TargetMode="External"/><Relationship Id="rId1" Type="http://schemas.openxmlformats.org/officeDocument/2006/relationships/slideLayout" Target="../slideLayouts/slideLayout2.xml"/><Relationship Id="rId4" Type="http://schemas.openxmlformats.org/officeDocument/2006/relationships/hyperlink" Target="mailto:vk_kazinmetr@land.ru"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nism@nism.gov.kg" TargetMode="External"/><Relationship Id="rId2" Type="http://schemas.openxmlformats.org/officeDocument/2006/relationships/hyperlink" Target="mailto:metrolog@nism.gov.kg" TargetMode="External"/><Relationship Id="rId1" Type="http://schemas.openxmlformats.org/officeDocument/2006/relationships/slideLayout" Target="../slideLayouts/slideLayout2.xml"/><Relationship Id="rId4" Type="http://schemas.openxmlformats.org/officeDocument/2006/relationships/hyperlink" Target="mailto:metr_kg@mail.r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mailto:rimantas.miskinis@ftmc.lt" TargetMode="External"/><Relationship Id="rId3" Type="http://schemas.openxmlformats.org/officeDocument/2006/relationships/hyperlink" Target="mailto:l.chaleckiene@vmc.lt" TargetMode="External"/><Relationship Id="rId7" Type="http://schemas.openxmlformats.org/officeDocument/2006/relationships/hyperlink" Target="mailto:lilijana.gaidamoviciute@ftmc.lt" TargetMode="External"/><Relationship Id="rId2" Type="http://schemas.openxmlformats.org/officeDocument/2006/relationships/hyperlink" Target="mailto:arunas.bartasiunas@ftmc.lt" TargetMode="External"/><Relationship Id="rId1" Type="http://schemas.openxmlformats.org/officeDocument/2006/relationships/slideLayout" Target="../slideLayouts/slideLayout2.xml"/><Relationship Id="rId6" Type="http://schemas.openxmlformats.org/officeDocument/2006/relationships/hyperlink" Target="mailto:Arunas.gudelis@ktl.mii.lt" TargetMode="External"/><Relationship Id="rId5" Type="http://schemas.openxmlformats.org/officeDocument/2006/relationships/hyperlink" Target="mailto:evaldas.naujalis@ftmc.lt" TargetMode="External"/><Relationship Id="rId4" Type="http://schemas.openxmlformats.org/officeDocument/2006/relationships/hyperlink" Target="mailto:i.milkamanaviciene@vmc.lt"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vmc@vmc.lt" TargetMode="External"/><Relationship Id="rId2" Type="http://schemas.openxmlformats.org/officeDocument/2006/relationships/hyperlink" Target="http://www.ftmc.lt/" TargetMode="External"/><Relationship Id="rId1" Type="http://schemas.openxmlformats.org/officeDocument/2006/relationships/slideLayout" Target="../slideLayouts/slideLayout2.xml"/><Relationship Id="rId5" Type="http://schemas.openxmlformats.org/officeDocument/2006/relationships/hyperlink" Target="http://www.lei.lt/" TargetMode="External"/><Relationship Id="rId4" Type="http://schemas.openxmlformats.org/officeDocument/2006/relationships/hyperlink" Target="http://www.vmc.lt/"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mailto:ionizante@standard.md" TargetMode="External"/><Relationship Id="rId3" Type="http://schemas.openxmlformats.org/officeDocument/2006/relationships/hyperlink" Target="mailto:marimi_electrice@standard.md" TargetMode="External"/><Relationship Id="rId7" Type="http://schemas.openxmlformats.org/officeDocument/2006/relationships/hyperlink" Target="mailto:Fizico_cimice@metrologie.md" TargetMode="External"/><Relationship Id="rId2" Type="http://schemas.openxmlformats.org/officeDocument/2006/relationships/hyperlink" Target="mailto:ceapa@standard.md" TargetMode="External"/><Relationship Id="rId1" Type="http://schemas.openxmlformats.org/officeDocument/2006/relationships/slideLayout" Target="../slideLayouts/slideLayout2.xml"/><Relationship Id="rId6" Type="http://schemas.openxmlformats.org/officeDocument/2006/relationships/hyperlink" Target="mailto:mase@metrologie.md" TargetMode="External"/><Relationship Id="rId11" Type="http://schemas.openxmlformats.org/officeDocument/2006/relationships/hyperlink" Target="mailto:calitate@standard.md" TargetMode="External"/><Relationship Id="rId5" Type="http://schemas.openxmlformats.org/officeDocument/2006/relationships/hyperlink" Target="mailto:lungimi@metrologie.md" TargetMode="External"/><Relationship Id="rId10" Type="http://schemas.openxmlformats.org/officeDocument/2006/relationships/hyperlink" Target="mailto:Marimi_electrice@metrologie.md" TargetMode="External"/><Relationship Id="rId4" Type="http://schemas.openxmlformats.org/officeDocument/2006/relationships/hyperlink" Target="mailto:debite@standard.md" TargetMode="External"/><Relationship Id="rId9" Type="http://schemas.openxmlformats.org/officeDocument/2006/relationships/hyperlink" Target="mailto:metrologie@metrologie.md"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office@brml.ro" TargetMode="External"/><Relationship Id="rId2" Type="http://schemas.openxmlformats.org/officeDocument/2006/relationships/hyperlink" Target="mailto:office@inm.ro"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hyperlink" Target="mailto:lab202@vniiftri.ru" TargetMode="External"/><Relationship Id="rId2" Type="http://schemas.openxmlformats.org/officeDocument/2006/relationships/hyperlink" Target="mailto:A.G.Chunovkina@vniim.ru" TargetMode="External"/><Relationship Id="rId1" Type="http://schemas.openxmlformats.org/officeDocument/2006/relationships/slideLayout" Target="../slideLayouts/slideLayout2.xml"/><Relationship Id="rId6" Type="http://schemas.openxmlformats.org/officeDocument/2006/relationships/hyperlink" Target="mailto:palchikov@vniiftri.ru" TargetMode="External"/><Relationship Id="rId5" Type="http://schemas.openxmlformats.org/officeDocument/2006/relationships/hyperlink" Target="mailto:yarina@vniiftri.ru" TargetMode="External"/><Relationship Id="rId4" Type="http://schemas.openxmlformats.org/officeDocument/2006/relationships/hyperlink" Target="mailto:vniir@inbox.ru"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vniim.ru/" TargetMode="External"/><Relationship Id="rId7" Type="http://schemas.openxmlformats.org/officeDocument/2006/relationships/hyperlink" Target="http://www.vniiftri.ru/" TargetMode="External"/><Relationship Id="rId2" Type="http://schemas.openxmlformats.org/officeDocument/2006/relationships/hyperlink" Target="mailto:info@vniim.ru" TargetMode="External"/><Relationship Id="rId1" Type="http://schemas.openxmlformats.org/officeDocument/2006/relationships/slideLayout" Target="../slideLayouts/slideLayout2.xml"/><Relationship Id="rId6" Type="http://schemas.openxmlformats.org/officeDocument/2006/relationships/hyperlink" Target="mailto:director@vniiftri.ru" TargetMode="External"/><Relationship Id="rId5" Type="http://schemas.openxmlformats.org/officeDocument/2006/relationships/hyperlink" Target="http://www.vniims.ru/" TargetMode="External"/><Relationship Id="rId4" Type="http://schemas.openxmlformats.org/officeDocument/2006/relationships/hyperlink" Target="mailto:office@vniims.ru"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vniiofi.ru/" TargetMode="External"/><Relationship Id="rId2" Type="http://schemas.openxmlformats.org/officeDocument/2006/relationships/hyperlink" Target="mailto:vniiofi@vniiofi.ru" TargetMode="External"/><Relationship Id="rId1" Type="http://schemas.openxmlformats.org/officeDocument/2006/relationships/slideLayout" Target="../slideLayouts/slideLayout2.xml"/><Relationship Id="rId5" Type="http://schemas.openxmlformats.org/officeDocument/2006/relationships/hyperlink" Target="http://www.vniir.org/" TargetMode="External"/><Relationship Id="rId4" Type="http://schemas.openxmlformats.org/officeDocument/2006/relationships/hyperlink" Target="mailto:director@sniim.nsk.ru"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kiska@smu.gov.sk" TargetMode="External"/><Relationship Id="rId2" Type="http://schemas.openxmlformats.org/officeDocument/2006/relationships/hyperlink" Target="mailto:snopko@smu.gov.sk" TargetMode="External"/><Relationship Id="rId1" Type="http://schemas.openxmlformats.org/officeDocument/2006/relationships/slideLayout" Target="../slideLayouts/slideLayout2.xml"/><Relationship Id="rId5" Type="http://schemas.openxmlformats.org/officeDocument/2006/relationships/hyperlink" Target="mailto:godal@smu.gov.sk" TargetMode="External"/><Relationship Id="rId4" Type="http://schemas.openxmlformats.org/officeDocument/2006/relationships/hyperlink" Target="mailto:krivosik@smu.gov.s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coomet-tj@mail.ru" TargetMode="External"/><Relationship Id="rId2" Type="http://schemas.openxmlformats.org/officeDocument/2006/relationships/hyperlink" Target="http://www.standard.tj/" TargetMode="External"/><Relationship Id="rId1" Type="http://schemas.openxmlformats.org/officeDocument/2006/relationships/slideLayout" Target="../slideLayouts/slideLayout2.xml"/><Relationship Id="rId4" Type="http://schemas.openxmlformats.org/officeDocument/2006/relationships/hyperlink" Target="mailto:tt-st@mail.ru"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mehedin.arifovic@tubitak.gov.tr" TargetMode="External"/><Relationship Id="rId2" Type="http://schemas.openxmlformats.org/officeDocument/2006/relationships/hyperlink" Target="mailto:enver.sadikoglu@tubitak.gov.tr" TargetMode="External"/><Relationship Id="rId1" Type="http://schemas.openxmlformats.org/officeDocument/2006/relationships/slideLayout" Target="../slideLayouts/slideLayout2.xml"/><Relationship Id="rId6" Type="http://schemas.openxmlformats.org/officeDocument/2006/relationships/hyperlink" Target="mailto:ramiz.hamid@tubitak.gov.tr" TargetMode="External"/><Relationship Id="rId5" Type="http://schemas.openxmlformats.org/officeDocument/2006/relationships/hyperlink" Target="mailto:rifat.kangi@tubitak.gov.tr" TargetMode="External"/><Relationship Id="rId4" Type="http://schemas.openxmlformats.org/officeDocument/2006/relationships/hyperlink" Target="mailto:damla.sendogdu@tubitak.gov.tr"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ume@tubitak.gov.tr"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moiar@ukrcsm.kiev.ua" TargetMode="External"/><Relationship Id="rId2" Type="http://schemas.openxmlformats.org/officeDocument/2006/relationships/hyperlink" Target="mailto:vs@dndi-systema.lviv.ua" TargetMode="External"/><Relationship Id="rId1" Type="http://schemas.openxmlformats.org/officeDocument/2006/relationships/slideLayout" Target="../slideLayouts/slideLayout2.xml"/><Relationship Id="rId6" Type="http://schemas.openxmlformats.org/officeDocument/2006/relationships/hyperlink" Target="mailto:scherepkov@ukrcsm.kiev.ua" TargetMode="External"/><Relationship Id="rId5" Type="http://schemas.openxmlformats.org/officeDocument/2006/relationships/hyperlink" Target="mailto:Andriy.@metrology.kharkov.ua" TargetMode="External"/><Relationship Id="rId4" Type="http://schemas.openxmlformats.org/officeDocument/2006/relationships/hyperlink" Target="mailto:vladimir.evseev@metrology.kharkov.ua"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ukrcsm.kiev.ua/" TargetMode="External"/><Relationship Id="rId2" Type="http://schemas.openxmlformats.org/officeDocument/2006/relationships/hyperlink" Target="http://www.metrology.kharkov.ua/" TargetMode="External"/><Relationship Id="rId1" Type="http://schemas.openxmlformats.org/officeDocument/2006/relationships/slideLayout" Target="../slideLayouts/slideLayout2.xml"/><Relationship Id="rId6" Type="http://schemas.openxmlformats.org/officeDocument/2006/relationships/hyperlink" Target="mailto:dcsms@if.ukrtel.net" TargetMode="External"/><Relationship Id="rId5" Type="http://schemas.openxmlformats.org/officeDocument/2006/relationships/hyperlink" Target="http://www.dndi-systema.lviv.ua/" TargetMode="External"/><Relationship Id="rId4" Type="http://schemas.openxmlformats.org/officeDocument/2006/relationships/hyperlink" Target="mailto:office@dndi-systema.lviv.ua" TargetMode="External"/></Relationships>
</file>

<file path=ppt/slides/_rels/slide65.xml.rels><?xml version="1.0" encoding="UTF-8" standalone="yes"?>
<Relationships xmlns="http://schemas.openxmlformats.org/package/2006/relationships"><Relationship Id="rId2" Type="http://schemas.openxmlformats.org/officeDocument/2006/relationships/hyperlink" Target="mailto:metrolog@nim.uz"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metrology.gov.az/"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d.stankov@bim.government.bg" TargetMode="External"/><Relationship Id="rId2" Type="http://schemas.openxmlformats.org/officeDocument/2006/relationships/hyperlink" Target="mailto:bim@bim.government.bg"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mailto:s.nedialkov@bim.government.bg"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mailto:damtn@damtn.government.bg" TargetMode="External"/><Relationship Id="rId2" Type="http://schemas.openxmlformats.org/officeDocument/2006/relationships/hyperlink" Target="mailto:st.hristova@bim.government.b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saul@centis.edu.cu" TargetMode="External"/><Relationship Id="rId2" Type="http://schemas.openxmlformats.org/officeDocument/2006/relationships/hyperlink" Target="mailto:villalobos@inimet.cu"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5.xml.rels><?xml version="1.0" encoding="UTF-8" standalone="yes"?>
<Relationships xmlns="http://schemas.openxmlformats.org/package/2006/relationships"><Relationship Id="rId3" Type="http://schemas.openxmlformats.org/officeDocument/2006/relationships/hyperlink" Target="mailto:arruza@ncnorma.cu" TargetMode="External"/><Relationship Id="rId2" Type="http://schemas.openxmlformats.org/officeDocument/2006/relationships/hyperlink" Target="mailto:nc@ncnorma.cu"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saqm@co.chesin.com" TargetMode="External"/><Relationship Id="rId2" Type="http://schemas.openxmlformats.org/officeDocument/2006/relationships/hyperlink" Target="mailto:pdk0301@163.com"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geostm@geostm.ge" TargetMode="External"/><Relationship Id="rId7" Type="http://schemas.openxmlformats.org/officeDocument/2006/relationships/image" Target="../media/image35.png"/><Relationship Id="rId2" Type="http://schemas.openxmlformats.org/officeDocument/2006/relationships/hyperlink" Target="http://kcdb.bipm.org/appendixC/country_list_search.asp?CountSelected=GE&amp;type=M" TargetMode="External"/><Relationship Id="rId1" Type="http://schemas.openxmlformats.org/officeDocument/2006/relationships/slideLayout" Target="../slideLayouts/slideLayout2.xml"/><Relationship Id="rId6" Type="http://schemas.openxmlformats.org/officeDocument/2006/relationships/hyperlink" Target="mailto:ninmik@gmail.com" TargetMode="External"/><Relationship Id="rId5" Type="http://schemas.openxmlformats.org/officeDocument/2006/relationships/hyperlink" Target="mailto:nino_mikanadze@yahoo.com" TargetMode="External"/><Relationship Id="rId4" Type="http://schemas.openxmlformats.org/officeDocument/2006/relationships/hyperlink" Target="mailto:tkemaladzed@yahoo.de"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heike.manke@dakks.de"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mailto:info@kazinmetr.kz" TargetMode="External"/><Relationship Id="rId2" Type="http://schemas.openxmlformats.org/officeDocument/2006/relationships/hyperlink" Target="mailto:yeleussizova@kazinmetr.kz"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nism@nism.gov.kg" TargetMode="External"/><Relationship Id="rId2" Type="http://schemas.openxmlformats.org/officeDocument/2006/relationships/hyperlink" Target="mailto:mert@mert.kg" TargetMode="Externa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mailto:metr_kg@mail.ru" TargetMode="External"/><Relationship Id="rId4" Type="http://schemas.openxmlformats.org/officeDocument/2006/relationships/hyperlink" Target="mailto:metrolog@nism.gov.kg"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metronadzor.kg/" TargetMode="External"/><Relationship Id="rId2" Type="http://schemas.openxmlformats.org/officeDocument/2006/relationships/hyperlink" Target="mailto:gimn@metronadzor.k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hyperlink" Target="http://www.coomet.net/(http:/www.metrinsp.lt/2/)" TargetMode="Externa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www.ftmc.lt/" TargetMode="External"/><Relationship Id="rId5" Type="http://schemas.openxmlformats.org/officeDocument/2006/relationships/hyperlink" Target="mailto:metrology@ftmc.lt" TargetMode="External"/><Relationship Id="rId4" Type="http://schemas.openxmlformats.org/officeDocument/2006/relationships/hyperlink" Target="http://www.coomet.net/(http:/metrologija.ktu.edu/)"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www.vmc.lt/" TargetMode="External"/><Relationship Id="rId2" Type="http://schemas.openxmlformats.org/officeDocument/2006/relationships/hyperlink" Target="http://www.ftmc.lt/en/" TargetMode="External"/><Relationship Id="rId1" Type="http://schemas.openxmlformats.org/officeDocument/2006/relationships/slideLayout" Target="../slideLayouts/slideLayout2.xml"/><Relationship Id="rId4" Type="http://schemas.openxmlformats.org/officeDocument/2006/relationships/hyperlink" Target="http://www.lei.lt/main.php?m=241&amp;k=9"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http://www.vmc.lt/" TargetMode="External"/><Relationship Id="rId3" Type="http://schemas.openxmlformats.org/officeDocument/2006/relationships/hyperlink" Target="mailto:Nerijus.Pedisius@lei.lt" TargetMode="External"/><Relationship Id="rId7" Type="http://schemas.openxmlformats.org/officeDocument/2006/relationships/hyperlink" Target="mailto:v.martisiene@vmc.lt" TargetMode="External"/><Relationship Id="rId2" Type="http://schemas.openxmlformats.org/officeDocument/2006/relationships/hyperlink" Target="mailto:Sigitas.Rimkevicius@lei.lt" TargetMode="External"/><Relationship Id="rId1" Type="http://schemas.openxmlformats.org/officeDocument/2006/relationships/slideLayout" Target="../slideLayouts/slideLayout1.xml"/><Relationship Id="rId6" Type="http://schemas.openxmlformats.org/officeDocument/2006/relationships/hyperlink" Target="mailto:vmc@vmc.lt" TargetMode="External"/><Relationship Id="rId5" Type="http://schemas.openxmlformats.org/officeDocument/2006/relationships/hyperlink" Target="http://www.lei.lt/" TargetMode="External"/><Relationship Id="rId10" Type="http://schemas.openxmlformats.org/officeDocument/2006/relationships/image" Target="../media/image4.jpeg"/><Relationship Id="rId4" Type="http://schemas.openxmlformats.org/officeDocument/2006/relationships/hyperlink" Target="mailto:testlab@isag.lei.lt" TargetMode="External"/><Relationship Id="rId9" Type="http://schemas.openxmlformats.org/officeDocument/2006/relationships/hyperlink" Target="mailto:i.milkamanaviciene@vmc.lt"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onsumator@apc.gov.md"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mailto:office@inm.ro"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mailto:metrol@gost.ru"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mailto:office@vniims.ru" TargetMode="External"/><Relationship Id="rId2" Type="http://schemas.openxmlformats.org/officeDocument/2006/relationships/hyperlink" Target="mailto:info@vniim.ru" TargetMode="External"/><Relationship Id="rId1" Type="http://schemas.openxmlformats.org/officeDocument/2006/relationships/slideLayout" Target="../slideLayouts/slideLayout2.xml"/><Relationship Id="rId4" Type="http://schemas.openxmlformats.org/officeDocument/2006/relationships/hyperlink" Target="mailto:vniiofi@vniiofi.ru"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mailto:office@vniir.org" TargetMode="External"/><Relationship Id="rId2" Type="http://schemas.openxmlformats.org/officeDocument/2006/relationships/hyperlink" Target="mailto:uniim@uniim.ru" TargetMode="External"/><Relationship Id="rId1" Type="http://schemas.openxmlformats.org/officeDocument/2006/relationships/slideLayout" Target="../slideLayouts/slideLayout2.xml"/><Relationship Id="rId4" Type="http://schemas.openxmlformats.org/officeDocument/2006/relationships/hyperlink" Target="mailto:director@vniiftri.ru"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mailto:office@niiftri.irk.ru" TargetMode="External"/><Relationship Id="rId2" Type="http://schemas.openxmlformats.org/officeDocument/2006/relationships/hyperlink" Target="mailto:director@niiftri.irk.ru" TargetMode="External"/><Relationship Id="rId1" Type="http://schemas.openxmlformats.org/officeDocument/2006/relationships/slideLayout" Target="../slideLayouts/slideLayout2.xml"/><Relationship Id="rId5" Type="http://schemas.openxmlformats.org/officeDocument/2006/relationships/hyperlink" Target="mailto:dalstandart@poli.khv.ru" TargetMode="External"/><Relationship Id="rId4" Type="http://schemas.openxmlformats.org/officeDocument/2006/relationships/hyperlink" Target="mailto:director@dfvniiftri.ru"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fgupnicpv@mail.ru"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mailto:takacova@smu.gov.sk" TargetMode="External"/><Relationship Id="rId2" Type="http://schemas.openxmlformats.org/officeDocument/2006/relationships/hyperlink" Target="http://www.smu.sk/" TargetMode="Externa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www.unms.sk/"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mailto:markovic@slm.sk" TargetMode="External"/><Relationship Id="rId7" Type="http://schemas.openxmlformats.org/officeDocument/2006/relationships/image" Target="../media/image3.png"/><Relationship Id="rId2" Type="http://schemas.openxmlformats.org/officeDocument/2006/relationships/hyperlink" Target="http://www.slm.sk/" TargetMode="External"/><Relationship Id="rId1" Type="http://schemas.openxmlformats.org/officeDocument/2006/relationships/slideLayout" Target="../slideLayouts/slideLayout2.xml"/><Relationship Id="rId6" Type="http://schemas.openxmlformats.org/officeDocument/2006/relationships/hyperlink" Target="http://www.snas.sk/" TargetMode="External"/><Relationship Id="rId5" Type="http://schemas.openxmlformats.org/officeDocument/2006/relationships/hyperlink" Target="mailto:smi@normoff.sk" TargetMode="External"/><Relationship Id="rId4" Type="http://schemas.openxmlformats.org/officeDocument/2006/relationships/hyperlink" Target="http://www.smi.s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4"/>
          <p:cNvPicPr>
            <a:picLocks noChangeAspect="1"/>
          </p:cNvPicPr>
          <p:nvPr/>
        </p:nvPicPr>
        <p:blipFill>
          <a:blip r:embed="rId2" cstate="print"/>
          <a:srcRect/>
          <a:stretch>
            <a:fillRect/>
          </a:stretch>
        </p:blipFill>
        <p:spPr bwMode="auto">
          <a:xfrm>
            <a:off x="0" y="103187"/>
            <a:ext cx="6858000" cy="9699625"/>
          </a:xfrm>
          <a:prstGeom prst="rect">
            <a:avLst/>
          </a:prstGeom>
          <a:noFill/>
          <a:ln w="9525">
            <a:noFill/>
            <a:miter lim="800000"/>
            <a:headEnd/>
            <a:tailEnd/>
          </a:ln>
        </p:spPr>
      </p:pic>
      <p:sp>
        <p:nvSpPr>
          <p:cNvPr id="7171" name="TextBox 2"/>
          <p:cNvSpPr txBox="1">
            <a:spLocks noChangeArrowheads="1"/>
          </p:cNvSpPr>
          <p:nvPr/>
        </p:nvSpPr>
        <p:spPr bwMode="auto">
          <a:xfrm>
            <a:off x="1989138" y="614363"/>
            <a:ext cx="2879725" cy="811212"/>
          </a:xfrm>
          <a:prstGeom prst="rect">
            <a:avLst/>
          </a:prstGeom>
          <a:noFill/>
          <a:ln w="9525">
            <a:noFill/>
            <a:miter lim="800000"/>
            <a:headEnd/>
            <a:tailEnd/>
          </a:ln>
        </p:spPr>
        <p:txBody>
          <a:bodyPr>
            <a:spAutoFit/>
          </a:bodyPr>
          <a:lstStyle/>
          <a:p>
            <a:pPr algn="ctr"/>
            <a:r>
              <a:rPr lang="en-US" sz="2800" b="1" baseline="30000" dirty="0">
                <a:solidFill>
                  <a:schemeClr val="bg1"/>
                </a:solidFill>
                <a:latin typeface="Calibri" pitchFamily="34" charset="0"/>
              </a:rPr>
              <a:t>COOMET DIRECTORY </a:t>
            </a:r>
            <a:r>
              <a:rPr lang="ru-RU" sz="2800" b="1" baseline="30000" dirty="0" smtClean="0">
                <a:solidFill>
                  <a:schemeClr val="bg1"/>
                </a:solidFill>
                <a:latin typeface="Calibri" pitchFamily="34" charset="0"/>
              </a:rPr>
              <a:t>201</a:t>
            </a:r>
            <a:r>
              <a:rPr lang="en-US" sz="2800" b="1" baseline="30000" dirty="0">
                <a:solidFill>
                  <a:schemeClr val="bg1"/>
                </a:solidFill>
                <a:latin typeface="Calibri" pitchFamily="34" charset="0"/>
              </a:rPr>
              <a:t>8</a:t>
            </a:r>
            <a:endParaRPr lang="ru-RU" sz="2800" b="1" baseline="30000" dirty="0">
              <a:solidFill>
                <a:schemeClr val="bg1"/>
              </a:solidFill>
              <a:latin typeface="Calibri" pitchFamily="34" charset="0"/>
            </a:endParaRPr>
          </a:p>
          <a:p>
            <a:pPr algn="ctr"/>
            <a:r>
              <a:rPr lang="ru-RU" sz="2800" baseline="30000" dirty="0">
                <a:solidFill>
                  <a:schemeClr val="bg1"/>
                </a:solidFill>
                <a:latin typeface="Calibri" pitchFamily="34" charset="0"/>
              </a:rPr>
              <a:t>(</a:t>
            </a:r>
            <a:r>
              <a:rPr lang="en-US" sz="2800" baseline="30000" dirty="0">
                <a:solidFill>
                  <a:schemeClr val="bg1"/>
                </a:solidFill>
                <a:latin typeface="Calibri" pitchFamily="34" charset="0"/>
              </a:rPr>
              <a:t>as of </a:t>
            </a:r>
            <a:r>
              <a:rPr lang="en-US" sz="2800" baseline="30000" dirty="0" smtClean="0">
                <a:solidFill>
                  <a:schemeClr val="bg1"/>
                </a:solidFill>
                <a:latin typeface="Calibri" pitchFamily="34" charset="0"/>
              </a:rPr>
              <a:t>3</a:t>
            </a:r>
            <a:r>
              <a:rPr lang="ru-RU" sz="2800" baseline="30000" dirty="0" smtClean="0">
                <a:solidFill>
                  <a:schemeClr val="bg1"/>
                </a:solidFill>
                <a:latin typeface="Calibri" pitchFamily="34" charset="0"/>
              </a:rPr>
              <a:t>1</a:t>
            </a:r>
            <a:r>
              <a:rPr lang="en-US" sz="2800" baseline="30000" dirty="0" err="1" smtClean="0">
                <a:solidFill>
                  <a:schemeClr val="bg1"/>
                </a:solidFill>
                <a:latin typeface="Calibri" pitchFamily="34" charset="0"/>
              </a:rPr>
              <a:t>st</a:t>
            </a:r>
            <a:r>
              <a:rPr lang="en-US" sz="2800" baseline="30000" dirty="0" smtClean="0">
                <a:solidFill>
                  <a:schemeClr val="bg1"/>
                </a:solidFill>
                <a:latin typeface="Calibri" pitchFamily="34" charset="0"/>
              </a:rPr>
              <a:t> </a:t>
            </a:r>
            <a:r>
              <a:rPr lang="en-US" sz="2800" baseline="30000" dirty="0">
                <a:solidFill>
                  <a:schemeClr val="bg1"/>
                </a:solidFill>
                <a:latin typeface="Calibri" pitchFamily="34" charset="0"/>
              </a:rPr>
              <a:t>of </a:t>
            </a:r>
            <a:r>
              <a:rPr lang="en-US" sz="2800" baseline="30000" dirty="0" smtClean="0">
                <a:solidFill>
                  <a:schemeClr val="bg1"/>
                </a:solidFill>
                <a:latin typeface="Calibri" pitchFamily="34" charset="0"/>
              </a:rPr>
              <a:t>March,</a:t>
            </a:r>
            <a:r>
              <a:rPr lang="en-US" sz="2800" dirty="0" smtClean="0">
                <a:solidFill>
                  <a:schemeClr val="bg1"/>
                </a:solidFill>
                <a:latin typeface="Calibri" pitchFamily="34" charset="0"/>
              </a:rPr>
              <a:t> </a:t>
            </a:r>
            <a:r>
              <a:rPr lang="ru-RU" sz="2800" baseline="30000" dirty="0" smtClean="0">
                <a:solidFill>
                  <a:schemeClr val="bg1"/>
                </a:solidFill>
                <a:latin typeface="Calibri" pitchFamily="34" charset="0"/>
              </a:rPr>
              <a:t>201</a:t>
            </a:r>
            <a:r>
              <a:rPr lang="en-US" sz="2800" baseline="30000" dirty="0">
                <a:solidFill>
                  <a:schemeClr val="bg1"/>
                </a:solidFill>
                <a:latin typeface="Calibri" pitchFamily="34" charset="0"/>
              </a:rPr>
              <a:t>8</a:t>
            </a:r>
            <a:r>
              <a:rPr lang="ru-RU" sz="2800" baseline="30000" dirty="0" smtClean="0">
                <a:solidFill>
                  <a:schemeClr val="bg1"/>
                </a:solidFill>
                <a:latin typeface="Calibri" pitchFamily="34" charset="0"/>
              </a:rPr>
              <a:t>)</a:t>
            </a:r>
            <a:endParaRPr lang="ru-RU" sz="2800" dirty="0">
              <a:solidFill>
                <a:schemeClr val="bg1"/>
              </a:solidFill>
              <a:latin typeface="Calibri" pitchFamily="34" charset="0"/>
            </a:endParaRPr>
          </a:p>
        </p:txBody>
      </p:sp>
      <p:sp>
        <p:nvSpPr>
          <p:cNvPr id="7172" name="TextBox 3"/>
          <p:cNvSpPr txBox="1">
            <a:spLocks noChangeArrowheads="1"/>
          </p:cNvSpPr>
          <p:nvPr/>
        </p:nvSpPr>
        <p:spPr bwMode="auto">
          <a:xfrm>
            <a:off x="2205038" y="8482013"/>
            <a:ext cx="2376487" cy="368300"/>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MOSCOW</a:t>
            </a:r>
            <a:endParaRPr lang="ru-RU" b="1">
              <a:solidFill>
                <a:schemeClr val="bg1"/>
              </a:solidFill>
              <a:latin typeface="Calibri" pitchFamily="34" charset="0"/>
            </a:endParaRPr>
          </a:p>
        </p:txBody>
      </p:sp>
      <p:pic>
        <p:nvPicPr>
          <p:cNvPr id="5"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74" y="7780362"/>
            <a:ext cx="27336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dirty="0"/>
              <a:t>MEMORANDUM OF UNDERSTANDING</a:t>
            </a:r>
            <a:r>
              <a:rPr lang="ru-RU" dirty="0"/>
              <a:t/>
            </a:r>
            <a:br>
              <a:rPr lang="ru-RU" dirty="0"/>
            </a:br>
            <a:endParaRPr lang="ru-RU" dirty="0"/>
          </a:p>
        </p:txBody>
      </p:sp>
      <p:sp>
        <p:nvSpPr>
          <p:cNvPr id="3" name="Объект 2"/>
          <p:cNvSpPr>
            <a:spLocks noGrp="1"/>
          </p:cNvSpPr>
          <p:nvPr>
            <p:ph idx="1"/>
          </p:nvPr>
        </p:nvSpPr>
        <p:spPr>
          <a:xfrm>
            <a:off x="332656" y="1208584"/>
            <a:ext cx="6172200" cy="5400600"/>
          </a:xfrm>
        </p:spPr>
        <p:txBody>
          <a:bodyPr numCol="2" spcCol="288000" rtlCol="0">
            <a:noAutofit/>
          </a:bodyPr>
          <a:lstStyle/>
          <a:p>
            <a:pPr fontAlgn="auto">
              <a:spcAft>
                <a:spcPts val="0"/>
              </a:spcAft>
              <a:defRPr/>
            </a:pPr>
            <a:r>
              <a:rPr lang="en-GB" sz="1050" b="1" cap="all" dirty="0" smtClean="0">
                <a:solidFill>
                  <a:srgbClr val="FF0000"/>
                </a:solidFill>
              </a:rPr>
              <a:t>Section 9 – Cooperation with international and regional organisations</a:t>
            </a:r>
            <a:endParaRPr lang="ru-RU" sz="1050" dirty="0" smtClean="0">
              <a:solidFill>
                <a:srgbClr val="FF0000"/>
              </a:solidFill>
            </a:endParaRPr>
          </a:p>
          <a:p>
            <a:pPr marL="228600" indent="-228600" fontAlgn="auto">
              <a:spcAft>
                <a:spcPts val="0"/>
              </a:spcAft>
              <a:buFont typeface="+mj-lt"/>
              <a:buAutoNum type="arabicPeriod"/>
              <a:defRPr/>
            </a:pPr>
            <a:r>
              <a:rPr lang="en-GB" sz="1050" dirty="0" smtClean="0"/>
              <a:t>COOMET will make best use of the results of work of international metrology organisations:</a:t>
            </a:r>
            <a:endParaRPr lang="ru-RU" sz="1050" dirty="0" smtClean="0"/>
          </a:p>
          <a:p>
            <a:pPr marL="172800" indent="-172800" fontAlgn="auto">
              <a:spcAft>
                <a:spcPts val="0"/>
              </a:spcAft>
              <a:buFont typeface="Arial" pitchFamily="34" charset="0"/>
              <a:buChar char="•"/>
              <a:defRPr/>
            </a:pPr>
            <a:r>
              <a:rPr lang="en-GB" sz="1050" dirty="0" smtClean="0"/>
              <a:t>International Organisations within Metre Convention: General Conference on Weights and Measures (CGPM), International Committee for Weights and Measures (CIPM) and International Bureau of Weights and Measures (BIPM);</a:t>
            </a:r>
            <a:endParaRPr lang="ru-RU" sz="1050" dirty="0" smtClean="0"/>
          </a:p>
          <a:p>
            <a:pPr marL="172800" indent="-172800" fontAlgn="auto">
              <a:spcAft>
                <a:spcPts val="0"/>
              </a:spcAft>
              <a:buFont typeface="Arial" pitchFamily="34" charset="0"/>
              <a:buChar char="•"/>
              <a:defRPr/>
            </a:pPr>
            <a:r>
              <a:rPr lang="en-GB" sz="1050" dirty="0" smtClean="0"/>
              <a:t>International Organisation of Legal Metrology (OIML), International Committee for Legal Metrology (CIML) and International Bureau of Legal Metrology (BIML);</a:t>
            </a:r>
            <a:endParaRPr lang="ru-RU" sz="1050" dirty="0" smtClean="0"/>
          </a:p>
          <a:p>
            <a:pPr marL="172800" indent="-172800" fontAlgn="auto">
              <a:spcAft>
                <a:spcPts val="0"/>
              </a:spcAft>
              <a:buFont typeface="Arial" pitchFamily="34" charset="0"/>
              <a:buChar char="•"/>
              <a:defRPr/>
            </a:pPr>
            <a:r>
              <a:rPr lang="en-GB" sz="1050" dirty="0" smtClean="0"/>
              <a:t>International Laboratory Accreditation Cooperation (ILAC);</a:t>
            </a:r>
            <a:endParaRPr lang="ru-RU" sz="1050" dirty="0" smtClean="0"/>
          </a:p>
          <a:p>
            <a:pPr marL="172800" indent="-172800" fontAlgn="auto">
              <a:spcAft>
                <a:spcPts val="0"/>
              </a:spcAft>
              <a:buFont typeface="Arial" pitchFamily="34" charset="0"/>
              <a:buChar char="•"/>
              <a:defRPr/>
            </a:pPr>
            <a:r>
              <a:rPr lang="en-GB" sz="1050" dirty="0" smtClean="0"/>
              <a:t>International Accreditation Forum (IAF);</a:t>
            </a:r>
            <a:endParaRPr lang="ru-RU" sz="1050" dirty="0" smtClean="0"/>
          </a:p>
          <a:p>
            <a:pPr marL="172800" indent="-172800" fontAlgn="auto">
              <a:spcAft>
                <a:spcPts val="0"/>
              </a:spcAft>
              <a:buFont typeface="Arial" pitchFamily="34" charset="0"/>
              <a:buChar char="•"/>
              <a:defRPr/>
            </a:pPr>
            <a:r>
              <a:rPr lang="en-GB" sz="1050" dirty="0" smtClean="0"/>
              <a:t>International Measurement Confederation (IMEKO), etc.,</a:t>
            </a:r>
            <a:endParaRPr lang="ru-RU" sz="1050" dirty="0" smtClean="0"/>
          </a:p>
          <a:p>
            <a:pPr marL="172800" indent="-172800" fontAlgn="auto">
              <a:spcAft>
                <a:spcPts val="0"/>
              </a:spcAft>
              <a:buFont typeface="Arial" pitchFamily="34" charset="0"/>
              <a:buChar char="•"/>
              <a:defRPr/>
            </a:pPr>
            <a:r>
              <a:rPr lang="en-GB" sz="1050" dirty="0" smtClean="0"/>
              <a:t>as well as other organisations of interest to metrology such as ISO, IEC, CODATA, and will follow their recommendations in its activities.</a:t>
            </a:r>
            <a:endParaRPr lang="ru-RU" sz="1050" dirty="0" smtClean="0"/>
          </a:p>
          <a:p>
            <a:pPr marL="228600" indent="-228600" fontAlgn="auto">
              <a:spcAft>
                <a:spcPts val="0"/>
              </a:spcAft>
              <a:buFont typeface="+mj-lt"/>
              <a:buAutoNum type="arabicPeriod" startAt="2"/>
              <a:defRPr/>
            </a:pPr>
            <a:r>
              <a:rPr lang="en-GB" sz="1050" dirty="0" smtClean="0"/>
              <a:t>COOMET intends to cooperate, as far as there is mutual interest, with regional metrology organisations:</a:t>
            </a:r>
            <a:endParaRPr lang="ru-RU" sz="1050" dirty="0" smtClean="0"/>
          </a:p>
          <a:p>
            <a:pPr marL="172800" indent="-172800" fontAlgn="auto">
              <a:spcAft>
                <a:spcPts val="0"/>
              </a:spcAft>
              <a:buFont typeface="Arial" pitchFamily="34" charset="0"/>
              <a:buChar char="•"/>
              <a:defRPr/>
            </a:pPr>
            <a:r>
              <a:rPr lang="en-GB" sz="1050" dirty="0" smtClean="0"/>
              <a:t>European Association of National Metrology Institutes (EURAMET),</a:t>
            </a:r>
            <a:endParaRPr lang="ru-RU" sz="1050" dirty="0" smtClean="0"/>
          </a:p>
          <a:p>
            <a:pPr marL="172800" indent="-172800" fontAlgn="auto">
              <a:spcAft>
                <a:spcPts val="0"/>
              </a:spcAft>
              <a:buFont typeface="Arial" pitchFamily="34" charset="0"/>
              <a:buChar char="•"/>
              <a:defRPr/>
            </a:pPr>
            <a:r>
              <a:rPr lang="en-GB" sz="1050" dirty="0" smtClean="0"/>
              <a:t>European Cooperation in Legal Metrology (WELMEC),</a:t>
            </a:r>
            <a:endParaRPr lang="ru-RU" sz="1050" dirty="0" smtClean="0"/>
          </a:p>
          <a:p>
            <a:pPr marL="172800" indent="-172800" fontAlgn="auto">
              <a:spcAft>
                <a:spcPts val="0"/>
              </a:spcAft>
              <a:buFont typeface="Arial" pitchFamily="34" charset="0"/>
              <a:buChar char="•"/>
              <a:defRPr/>
            </a:pPr>
            <a:r>
              <a:rPr lang="en-GB" sz="1050" dirty="0" smtClean="0"/>
              <a:t>European Cooperation for Accreditation (EA),</a:t>
            </a:r>
            <a:endParaRPr lang="ru-RU" sz="1050" dirty="0" smtClean="0"/>
          </a:p>
          <a:p>
            <a:pPr marL="172800" indent="-172800" fontAlgn="auto">
              <a:spcAft>
                <a:spcPts val="0"/>
              </a:spcAft>
              <a:buFont typeface="Arial" pitchFamily="34" charset="0"/>
              <a:buChar char="•"/>
              <a:defRPr/>
            </a:pPr>
            <a:r>
              <a:rPr lang="en-GB" sz="1050" dirty="0" smtClean="0"/>
              <a:t>Asia-Pacific Metrology Programme (APMP),</a:t>
            </a:r>
            <a:endParaRPr lang="ru-RU" sz="1050" dirty="0" smtClean="0"/>
          </a:p>
          <a:p>
            <a:pPr marL="172800" indent="-172800" fontAlgn="auto">
              <a:spcAft>
                <a:spcPts val="0"/>
              </a:spcAft>
              <a:buFont typeface="Arial" pitchFamily="34" charset="0"/>
              <a:buChar char="•"/>
              <a:defRPr/>
            </a:pPr>
            <a:r>
              <a:rPr lang="en-GB" sz="1050" dirty="0" smtClean="0"/>
              <a:t>Asia-Pacific Legal Metrology Forum (APLMF),</a:t>
            </a:r>
            <a:endParaRPr lang="ru-RU" sz="1050" dirty="0" smtClean="0"/>
          </a:p>
          <a:p>
            <a:pPr marL="172800" indent="-172800" fontAlgn="auto">
              <a:spcAft>
                <a:spcPts val="0"/>
              </a:spcAft>
              <a:buFont typeface="Arial" pitchFamily="34" charset="0"/>
              <a:buChar char="•"/>
              <a:defRPr/>
            </a:pPr>
            <a:r>
              <a:rPr lang="en-GB" sz="1050" dirty="0" smtClean="0"/>
              <a:t>Asia Pacific Laboratory Accreditation Cooperation (APLAC),</a:t>
            </a:r>
            <a:endParaRPr lang="ru-RU" sz="1050" dirty="0" smtClean="0"/>
          </a:p>
          <a:p>
            <a:pPr marL="172800" indent="-172800" fontAlgn="auto">
              <a:spcAft>
                <a:spcPts val="0"/>
              </a:spcAft>
              <a:buFont typeface="Arial" pitchFamily="34" charset="0"/>
              <a:buChar char="•"/>
              <a:defRPr/>
            </a:pPr>
            <a:r>
              <a:rPr lang="en-GB" sz="1050" dirty="0" smtClean="0"/>
              <a:t>Scientific &amp; Technical Commission on Metrology (</a:t>
            </a:r>
            <a:r>
              <a:rPr lang="en-GB" sz="1050" dirty="0" err="1" smtClean="0"/>
              <a:t>STCMetr</a:t>
            </a:r>
            <a:r>
              <a:rPr lang="en-GB" sz="1050" dirty="0" smtClean="0"/>
              <a:t>) of Euro Asian Council for Standardization, Metrology and Certification (EASC),</a:t>
            </a:r>
            <a:endParaRPr lang="ru-RU" sz="1050" dirty="0" smtClean="0"/>
          </a:p>
          <a:p>
            <a:pPr marL="172800" indent="-172800" fontAlgn="auto">
              <a:spcAft>
                <a:spcPts val="0"/>
              </a:spcAft>
              <a:buFont typeface="Arial" pitchFamily="34" charset="0"/>
              <a:buChar char="•"/>
              <a:defRPr/>
            </a:pPr>
            <a:r>
              <a:rPr lang="en-GB" sz="1050" dirty="0" smtClean="0"/>
              <a:t>Intra-African Metrology System (AFRIMETS),</a:t>
            </a:r>
            <a:endParaRPr lang="ru-RU" sz="1050" dirty="0" smtClean="0"/>
          </a:p>
          <a:p>
            <a:pPr marL="172800" indent="-172800" fontAlgn="auto">
              <a:spcAft>
                <a:spcPts val="0"/>
              </a:spcAft>
              <a:buFont typeface="Arial" pitchFamily="34" charset="0"/>
              <a:buChar char="•"/>
              <a:defRPr/>
            </a:pPr>
            <a:r>
              <a:rPr lang="en-GB" sz="1050" dirty="0" smtClean="0"/>
              <a:t>Inter-American Metrology System (SIM), etc.</a:t>
            </a:r>
            <a:endParaRPr lang="ru-RU" sz="1050" dirty="0" smtClean="0"/>
          </a:p>
          <a:p>
            <a:pPr fontAlgn="auto">
              <a:spcAft>
                <a:spcPts val="0"/>
              </a:spcAft>
              <a:defRPr/>
            </a:pPr>
            <a:r>
              <a:rPr lang="en-GB" sz="1050" b="1" cap="all" dirty="0" smtClean="0"/>
              <a:t> </a:t>
            </a:r>
            <a:endParaRPr lang="ru-RU" sz="1050" dirty="0" smtClean="0"/>
          </a:p>
          <a:p>
            <a:pPr fontAlgn="auto">
              <a:spcBef>
                <a:spcPts val="800"/>
              </a:spcBef>
              <a:spcAft>
                <a:spcPts val="0"/>
              </a:spcAft>
              <a:defRPr/>
            </a:pPr>
            <a:r>
              <a:rPr lang="en-GB" sz="1050" b="1" cap="all" dirty="0" smtClean="0">
                <a:solidFill>
                  <a:srgbClr val="FF0000"/>
                </a:solidFill>
              </a:rPr>
              <a:t>Section 10 – Validity of Memorandum</a:t>
            </a:r>
            <a:endParaRPr lang="ru-RU" sz="1050" dirty="0" smtClean="0">
              <a:solidFill>
                <a:srgbClr val="FF0000"/>
              </a:solidFill>
            </a:endParaRPr>
          </a:p>
          <a:p>
            <a:pPr marL="228600" indent="-228600" fontAlgn="auto">
              <a:spcAft>
                <a:spcPts val="0"/>
              </a:spcAft>
              <a:buFont typeface="+mj-lt"/>
              <a:buAutoNum type="arabicPeriod"/>
              <a:defRPr/>
            </a:pPr>
            <a:r>
              <a:rPr lang="en-GB" sz="1050" dirty="0" smtClean="0"/>
              <a:t>This Memorandum will come into operation on the date of its signing by at least four Signatories and remain open for further participants.</a:t>
            </a:r>
            <a:endParaRPr lang="ru-RU" sz="1050" dirty="0" smtClean="0"/>
          </a:p>
          <a:p>
            <a:pPr marL="228600" indent="-228600" fontAlgn="auto">
              <a:spcAft>
                <a:spcPts val="0"/>
              </a:spcAft>
              <a:buFont typeface="+mj-lt"/>
              <a:buAutoNum type="arabicPeriod"/>
              <a:defRPr/>
            </a:pPr>
            <a:r>
              <a:rPr lang="en-GB" sz="1050" dirty="0" smtClean="0"/>
              <a:t>This Memorandum may be amended at any time by written agreement between at least three quarters of the Signatories.</a:t>
            </a:r>
            <a:endParaRPr lang="ru-RU" sz="1050" dirty="0" smtClean="0"/>
          </a:p>
          <a:p>
            <a:pPr marL="228600" indent="-228600" fontAlgn="auto">
              <a:spcAft>
                <a:spcPts val="0"/>
              </a:spcAft>
              <a:buFont typeface="+mj-lt"/>
              <a:buAutoNum type="arabicPeriod"/>
              <a:defRPr/>
            </a:pPr>
            <a:r>
              <a:rPr lang="en-GB" sz="1050" dirty="0" smtClean="0"/>
              <a:t>If a Member on behalf of which this Memorandum has been signed, for any reason whatever, intends to terminate its participation in COOMET, it will notify the President of the COOMET Committee of this intention not later than six months in advance.</a:t>
            </a:r>
            <a:endParaRPr lang="ru-RU" sz="1050" dirty="0" smtClean="0"/>
          </a:p>
          <a:p>
            <a:pPr marL="228600" indent="-228600" fontAlgn="auto">
              <a:spcAft>
                <a:spcPts val="0"/>
              </a:spcAft>
              <a:buFont typeface="+mj-lt"/>
              <a:buAutoNum type="arabicPeriod"/>
              <a:defRPr/>
            </a:pPr>
            <a:r>
              <a:rPr lang="en-GB" sz="1050" spc="-40" dirty="0" smtClean="0"/>
              <a:t>This Memorandum is concluded for a term of five years. Unless within this five year period revision or termination is proposed to the COOMET Committee by at least one third of the Signatories this Memorandum of Understanding will remain in effect for another five year period.</a:t>
            </a:r>
            <a:endParaRPr lang="ru-RU" sz="1050" spc="-40" dirty="0"/>
          </a:p>
        </p:txBody>
      </p:sp>
      <p:pic>
        <p:nvPicPr>
          <p:cNvPr id="6"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TAJIKISTAN</a:t>
            </a: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143.1 thousand km</a:t>
            </a:r>
            <a:r>
              <a:rPr lang="en-GB" sz="1050" i="1" baseline="30000" dirty="0"/>
              <a:t>2</a:t>
            </a:r>
            <a:endParaRPr lang="ru-RU" sz="1050" dirty="0"/>
          </a:p>
          <a:p>
            <a:pPr fontAlgn="auto">
              <a:spcAft>
                <a:spcPts val="0"/>
              </a:spcAft>
              <a:defRPr/>
            </a:pPr>
            <a:r>
              <a:rPr lang="en-GB" sz="1050" b="1" i="1" dirty="0"/>
              <a:t>Population:</a:t>
            </a:r>
            <a:r>
              <a:rPr lang="en-GB" sz="1050" i="1" dirty="0"/>
              <a:t> 7 million</a:t>
            </a:r>
            <a:endParaRPr lang="ru-RU" sz="1050" dirty="0"/>
          </a:p>
          <a:p>
            <a:pPr fontAlgn="auto">
              <a:spcAft>
                <a:spcPts val="0"/>
              </a:spcAft>
              <a:defRPr/>
            </a:pPr>
            <a:r>
              <a:rPr lang="en-GB" sz="1050" b="1" i="1" dirty="0"/>
              <a:t>Capital:</a:t>
            </a:r>
            <a:r>
              <a:rPr lang="en-GB" sz="1050" i="1" dirty="0"/>
              <a:t> Dushanbe</a:t>
            </a:r>
            <a:endParaRPr lang="ru-RU" sz="1050" dirty="0"/>
          </a:p>
          <a:p>
            <a:pPr fontAlgn="auto">
              <a:spcAft>
                <a:spcPts val="0"/>
              </a:spcAft>
              <a:defRPr/>
            </a:pPr>
            <a:r>
              <a:rPr lang="en-US" sz="1050" b="1" i="1" dirty="0" smtClean="0"/>
              <a:t>Time zone</a:t>
            </a:r>
            <a:r>
              <a:rPr lang="ru-RU" sz="1050" b="1" i="1" dirty="0" smtClean="0"/>
              <a:t>: </a:t>
            </a:r>
            <a:r>
              <a:rPr lang="ru-RU" sz="1050" i="1" dirty="0" smtClean="0"/>
              <a:t>UTC+5</a:t>
            </a:r>
            <a:endParaRPr lang="ru-RU" sz="1050" dirty="0" smtClean="0"/>
          </a:p>
          <a:p>
            <a:pPr fontAlgn="auto">
              <a:spcAft>
                <a:spcPts val="0"/>
              </a:spcAft>
              <a:defRPr/>
            </a:pPr>
            <a:r>
              <a:rPr lang="en-US" sz="1050" b="1" i="1" dirty="0"/>
              <a:t>National currency</a:t>
            </a:r>
            <a:r>
              <a:rPr lang="ru-RU" sz="1050" b="1" i="1" dirty="0"/>
              <a:t>: </a:t>
            </a:r>
            <a:r>
              <a:rPr lang="en-US" sz="1050" i="1" dirty="0" err="1" smtClean="0"/>
              <a:t>samoni</a:t>
            </a:r>
            <a:endParaRPr lang="ru-RU" sz="1050" dirty="0"/>
          </a:p>
        </p:txBody>
      </p:sp>
      <p:sp>
        <p:nvSpPr>
          <p:cNvPr id="8" name="Объект 2"/>
          <p:cNvSpPr txBox="1">
            <a:spLocks/>
          </p:cNvSpPr>
          <p:nvPr/>
        </p:nvSpPr>
        <p:spPr>
          <a:xfrm>
            <a:off x="332656" y="2576736"/>
            <a:ext cx="6172200" cy="6624736"/>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dirty="0"/>
              <a:t>Legal basis of maintenance of unity of measurements and the state metrological system is Constitution of Republic of Tajikistan, Low of Republic of Tajikistan “About maintenance of unity of measurements” No. 435 from May, 15</a:t>
            </a:r>
            <a:r>
              <a:rPr lang="en-GB" sz="1050" baseline="30000" dirty="0"/>
              <a:t>th</a:t>
            </a:r>
            <a:r>
              <a:rPr lang="en-GB" sz="1050" dirty="0"/>
              <a:t>, 1997 (changes and additions No. 321 from July, 30</a:t>
            </a:r>
            <a:r>
              <a:rPr lang="en-GB" sz="1050" baseline="30000" dirty="0"/>
              <a:t>th</a:t>
            </a:r>
            <a:r>
              <a:rPr lang="en-GB" sz="1050" dirty="0"/>
              <a:t>, 2007, No. 467 from December, 31</a:t>
            </a:r>
            <a:r>
              <a:rPr lang="en-GB" sz="1050" baseline="30000" dirty="0"/>
              <a:t>st</a:t>
            </a:r>
            <a:r>
              <a:rPr lang="en-GB" sz="1050" dirty="0"/>
              <a:t>, 2008), and also other regulatory legal acts of Republic of Tajikistan.</a:t>
            </a:r>
            <a:endParaRPr lang="ru-RU" sz="1050" dirty="0"/>
          </a:p>
          <a:p>
            <a:pPr fontAlgn="auto">
              <a:spcAft>
                <a:spcPts val="0"/>
              </a:spcAft>
              <a:defRPr/>
            </a:pPr>
            <a:r>
              <a:rPr lang="en-GB" sz="1050" dirty="0"/>
              <a:t>The metrological service of Republic of Tajikistan consists of the State metrological service and metrological services of legal bodies.</a:t>
            </a:r>
            <a:endParaRPr lang="ru-RU" sz="1050" dirty="0"/>
          </a:p>
          <a:p>
            <a:pPr fontAlgn="auto">
              <a:spcAft>
                <a:spcPts val="0"/>
              </a:spcAft>
              <a:defRPr/>
            </a:pPr>
            <a:r>
              <a:rPr lang="ru-RU" sz="1050" dirty="0" smtClean="0"/>
              <a:t/>
            </a:r>
            <a:br>
              <a:rPr lang="ru-RU" sz="1050" dirty="0" smtClean="0"/>
            </a:br>
            <a:r>
              <a:rPr lang="en-GB" sz="1050" dirty="0" smtClean="0"/>
              <a:t>The </a:t>
            </a:r>
            <a:r>
              <a:rPr lang="en-GB" sz="1050" dirty="0"/>
              <a:t>state metrological service is headed by Agency </a:t>
            </a:r>
            <a:r>
              <a:rPr lang="en-GB" sz="1050" dirty="0" err="1"/>
              <a:t>Tajikstandard</a:t>
            </a:r>
            <a:r>
              <a:rPr lang="en-GB" sz="1050" dirty="0"/>
              <a:t> and includes in itself:</a:t>
            </a:r>
            <a:endParaRPr lang="ru-RU" sz="1050" dirty="0"/>
          </a:p>
          <a:p>
            <a:pPr marL="171450" indent="-171450" fontAlgn="auto">
              <a:spcAft>
                <a:spcPts val="0"/>
              </a:spcAft>
              <a:buFont typeface="Arial" pitchFamily="34" charset="0"/>
              <a:buChar char="•"/>
              <a:defRPr/>
            </a:pPr>
            <a:r>
              <a:rPr lang="en-GB" sz="1050" dirty="0"/>
              <a:t>Bodies of the State metrological service in </a:t>
            </a:r>
            <a:r>
              <a:rPr lang="en-GB" sz="1050" dirty="0" err="1"/>
              <a:t>Gorno-Badahshansky</a:t>
            </a:r>
            <a:r>
              <a:rPr lang="en-GB" sz="1050" dirty="0"/>
              <a:t> autonomous region, republic areas, areas of republican submission and a city of Dushanbe.</a:t>
            </a:r>
            <a:endParaRPr lang="ru-RU" sz="1050" dirty="0"/>
          </a:p>
          <a:p>
            <a:pPr fontAlgn="auto">
              <a:spcAft>
                <a:spcPts val="0"/>
              </a:spcAft>
              <a:defRPr/>
            </a:pPr>
            <a:r>
              <a:rPr lang="ru-RU" sz="1050" dirty="0" smtClean="0"/>
              <a:t/>
            </a:r>
            <a:br>
              <a:rPr lang="ru-RU" sz="1050" dirty="0" smtClean="0"/>
            </a:br>
            <a:r>
              <a:rPr lang="en-GB" sz="1050" dirty="0" smtClean="0"/>
              <a:t>The </a:t>
            </a:r>
            <a:r>
              <a:rPr lang="en-GB" sz="1050" dirty="0"/>
              <a:t>structure of the State metrological service includes 11 regional </a:t>
            </a:r>
            <a:r>
              <a:rPr lang="en-GB" sz="1050" dirty="0" err="1"/>
              <a:t>centers</a:t>
            </a:r>
            <a:r>
              <a:rPr lang="en-GB" sz="1050" dirty="0"/>
              <a:t> of </a:t>
            </a:r>
            <a:r>
              <a:rPr lang="en-GB" sz="1050" dirty="0" err="1"/>
              <a:t>Tajikstandard</a:t>
            </a:r>
            <a:r>
              <a:rPr lang="en-GB" sz="1050" dirty="0"/>
              <a:t>.</a:t>
            </a:r>
            <a:endParaRPr lang="ru-RU" sz="1050" dirty="0"/>
          </a:p>
          <a:p>
            <a:pPr fontAlgn="auto">
              <a:spcAft>
                <a:spcPts val="0"/>
              </a:spcAft>
              <a:defRPr/>
            </a:pPr>
            <a:r>
              <a:rPr lang="en-GB" sz="1050" dirty="0"/>
              <a:t>Activity on maintenance of functioning and development of the State metrological system carries out by </a:t>
            </a:r>
            <a:r>
              <a:rPr lang="en-GB" sz="1050" b="1" dirty="0">
                <a:solidFill>
                  <a:srgbClr val="FF0000"/>
                </a:solidFill>
              </a:rPr>
              <a:t>Agency on Standardization, Metrology, Certification and Trade Inspection under the Government of the Republic of Tajikistan (</a:t>
            </a:r>
            <a:r>
              <a:rPr lang="en-GB" sz="1050" b="1" dirty="0" err="1">
                <a:solidFill>
                  <a:srgbClr val="FF0000"/>
                </a:solidFill>
              </a:rPr>
              <a:t>Tajikstandard</a:t>
            </a:r>
            <a:r>
              <a:rPr lang="en-GB" sz="1050" b="1" dirty="0" smtClean="0">
                <a:solidFill>
                  <a:srgbClr val="FF0000"/>
                </a:solidFill>
              </a:rPr>
              <a:t>)</a:t>
            </a:r>
            <a:r>
              <a:rPr lang="en-GB" sz="1050" dirty="0" smtClean="0">
                <a:solidFill>
                  <a:srgbClr val="FF0000"/>
                </a:solidFill>
              </a:rPr>
              <a:t>.</a:t>
            </a:r>
            <a:r>
              <a:rPr lang="ru-RU" sz="1050" dirty="0" smtClean="0"/>
              <a:t/>
            </a:r>
            <a:br>
              <a:rPr lang="ru-RU" sz="1050" dirty="0" smtClean="0"/>
            </a:br>
            <a:endParaRPr lang="ru-RU" sz="1050" dirty="0"/>
          </a:p>
          <a:p>
            <a:pPr fontAlgn="auto">
              <a:spcAft>
                <a:spcPts val="0"/>
              </a:spcAft>
              <a:defRPr/>
            </a:pPr>
            <a:r>
              <a:rPr lang="en-GB" sz="1050" b="1" dirty="0"/>
              <a:t>Director: 	Mr. </a:t>
            </a:r>
            <a:r>
              <a:rPr lang="en-US" sz="1050" b="1" dirty="0" err="1"/>
              <a:t>Davlatzoda</a:t>
            </a:r>
            <a:r>
              <a:rPr lang="en-US" sz="1050" b="1" dirty="0"/>
              <a:t> </a:t>
            </a:r>
            <a:r>
              <a:rPr lang="en-US" sz="1050" b="1" dirty="0" err="1"/>
              <a:t>Kudrat</a:t>
            </a:r>
            <a:r>
              <a:rPr lang="en-US" sz="1050" b="1" dirty="0"/>
              <a:t> </a:t>
            </a:r>
            <a:r>
              <a:rPr lang="en-US" sz="1050" b="1" dirty="0" err="1" smtClean="0"/>
              <a:t>Kambar</a:t>
            </a:r>
            <a:endParaRPr lang="ru-RU" sz="1050" dirty="0"/>
          </a:p>
          <a:p>
            <a:pPr fontAlgn="auto">
              <a:spcAft>
                <a:spcPts val="0"/>
              </a:spcAft>
              <a:defRPr/>
            </a:pPr>
            <a:r>
              <a:rPr lang="en-GB" sz="1050" b="1" dirty="0"/>
              <a:t>Address:	</a:t>
            </a:r>
            <a:r>
              <a:rPr lang="en-GB" sz="1050" dirty="0"/>
              <a:t>734018, Dushanbe, N. </a:t>
            </a:r>
            <a:r>
              <a:rPr lang="en-GB" sz="1050" dirty="0" err="1"/>
              <a:t>Кarabaev</a:t>
            </a:r>
            <a:r>
              <a:rPr lang="en-GB" sz="1050" dirty="0"/>
              <a:t> </a:t>
            </a:r>
            <a:r>
              <a:rPr lang="ru-RU" sz="1050" dirty="0" smtClean="0"/>
              <a:t>	</a:t>
            </a:r>
            <a:r>
              <a:rPr lang="en-GB" sz="1050" dirty="0" smtClean="0"/>
              <a:t>Str</a:t>
            </a:r>
            <a:r>
              <a:rPr lang="en-GB" sz="1050" dirty="0"/>
              <a:t>., 42/2</a:t>
            </a:r>
            <a:endParaRPr lang="ru-RU" sz="1050" dirty="0"/>
          </a:p>
          <a:p>
            <a:pPr fontAlgn="auto">
              <a:spcAft>
                <a:spcPts val="0"/>
              </a:spcAft>
              <a:defRPr/>
            </a:pPr>
            <a:r>
              <a:rPr lang="en-GB" sz="1050" b="1" dirty="0"/>
              <a:t>Phone:	</a:t>
            </a:r>
            <a:r>
              <a:rPr lang="en-GB" sz="1050" dirty="0" smtClean="0"/>
              <a:t>+</a:t>
            </a:r>
            <a:r>
              <a:rPr lang="en-GB" sz="1050" dirty="0"/>
              <a:t>992 37 233 68 69</a:t>
            </a:r>
            <a:endParaRPr lang="ru-RU" sz="1050" dirty="0"/>
          </a:p>
          <a:p>
            <a:pPr fontAlgn="auto">
              <a:spcBef>
                <a:spcPts val="0"/>
              </a:spcBef>
              <a:spcAft>
                <a:spcPts val="0"/>
              </a:spcAft>
              <a:defRPr/>
            </a:pPr>
            <a:r>
              <a:rPr lang="en-GB" sz="1050" b="1" dirty="0"/>
              <a:t>Fax:	</a:t>
            </a:r>
            <a:r>
              <a:rPr lang="de-DE" sz="1050" dirty="0"/>
              <a:t>+992 37 233-44-99</a:t>
            </a:r>
            <a:endParaRPr lang="ru-RU" sz="1050" dirty="0"/>
          </a:p>
          <a:p>
            <a:pPr fontAlgn="auto">
              <a:spcBef>
                <a:spcPts val="0"/>
              </a:spcBef>
              <a:spcAft>
                <a:spcPts val="0"/>
              </a:spcAft>
              <a:defRPr/>
            </a:pPr>
            <a:r>
              <a:rPr lang="ru-RU" sz="1050" b="1" dirty="0"/>
              <a:t>E-</a:t>
            </a:r>
            <a:r>
              <a:rPr lang="ru-RU" sz="1050" b="1" dirty="0" err="1"/>
              <a:t>mail</a:t>
            </a:r>
            <a:r>
              <a:rPr lang="ru-RU" sz="1050" b="1" dirty="0"/>
              <a:t>:	</a:t>
            </a:r>
            <a:r>
              <a:rPr lang="en-US" sz="1050" u="sng" dirty="0">
                <a:hlinkClick r:id="rId2"/>
              </a:rPr>
              <a:t>info</a:t>
            </a:r>
            <a:r>
              <a:rPr lang="ru-RU" sz="1050" u="sng" dirty="0">
                <a:hlinkClick r:id="rId2"/>
              </a:rPr>
              <a:t>@</a:t>
            </a:r>
            <a:r>
              <a:rPr lang="en-US" sz="1050" u="sng" dirty="0">
                <a:hlinkClick r:id="rId2"/>
              </a:rPr>
              <a:t>standard</a:t>
            </a:r>
            <a:r>
              <a:rPr lang="ru-RU" sz="1050" u="sng" dirty="0">
                <a:hlinkClick r:id="rId2"/>
              </a:rPr>
              <a:t>.</a:t>
            </a:r>
            <a:r>
              <a:rPr lang="en-US" sz="1050" u="sng" dirty="0" err="1">
                <a:hlinkClick r:id="rId2"/>
              </a:rPr>
              <a:t>tj</a:t>
            </a:r>
            <a:endParaRPr lang="ru-RU" sz="1050" u="sng" dirty="0"/>
          </a:p>
          <a:p>
            <a:pPr fontAlgn="auto">
              <a:spcBef>
                <a:spcPts val="0"/>
              </a:spcBef>
              <a:spcAft>
                <a:spcPts val="0"/>
              </a:spcAft>
              <a:defRPr/>
            </a:pPr>
            <a:r>
              <a:rPr lang="de-DE" sz="1050" dirty="0"/>
              <a:t>Website: </a:t>
            </a:r>
            <a:r>
              <a:rPr lang="ru-RU" sz="1050" dirty="0"/>
              <a:t>              </a:t>
            </a:r>
            <a:r>
              <a:rPr lang="de-DE" sz="1050" u="sng" dirty="0">
                <a:hlinkClick r:id="rId3"/>
              </a:rPr>
              <a:t>www.standard.tj</a:t>
            </a:r>
            <a:endParaRPr lang="ru-RU" sz="1050" u="sng" dirty="0"/>
          </a:p>
          <a:p>
            <a:pPr fontAlgn="auto">
              <a:spcAft>
                <a:spcPts val="0"/>
              </a:spcAft>
              <a:defRPr/>
            </a:pPr>
            <a:endParaRPr lang="en-GB" sz="1050" smtClean="0"/>
          </a:p>
          <a:p>
            <a:pPr fontAlgn="auto">
              <a:spcAft>
                <a:spcPts val="0"/>
              </a:spcAft>
              <a:defRPr/>
            </a:pPr>
            <a:r>
              <a:rPr lang="en-GB" sz="1050" smtClean="0"/>
              <a:t>The </a:t>
            </a:r>
            <a:r>
              <a:rPr lang="en-GB" sz="1050" dirty="0"/>
              <a:t>competence of </a:t>
            </a:r>
            <a:r>
              <a:rPr lang="en-GB" sz="1050" dirty="0" err="1"/>
              <a:t>Tajikstandard</a:t>
            </a:r>
            <a:r>
              <a:rPr lang="en-GB" sz="1050" dirty="0"/>
              <a:t> concern:</a:t>
            </a:r>
            <a:endParaRPr lang="ru-RU" sz="1050" dirty="0"/>
          </a:p>
          <a:p>
            <a:pPr marL="172800" lvl="1" indent="-172800" fontAlgn="auto">
              <a:spcAft>
                <a:spcPts val="0"/>
              </a:spcAft>
              <a:buFont typeface="Arial" pitchFamily="34" charset="0"/>
              <a:buChar char="•"/>
              <a:defRPr/>
            </a:pPr>
            <a:r>
              <a:rPr lang="en-GB" sz="1050" dirty="0"/>
              <a:t>The organization of carrying out of basic researches in the field of metrology;</a:t>
            </a:r>
            <a:endParaRPr lang="ru-RU" sz="1050" dirty="0"/>
          </a:p>
          <a:p>
            <a:pPr marL="172800" lvl="1" indent="-172800" fontAlgn="auto">
              <a:spcAft>
                <a:spcPts val="0"/>
              </a:spcAft>
              <a:buFont typeface="Arial" pitchFamily="34" charset="0"/>
              <a:buChar char="•"/>
              <a:defRPr/>
            </a:pPr>
            <a:r>
              <a:rPr lang="en-GB" sz="1050" dirty="0"/>
              <a:t>The organization of creation and functioning </a:t>
            </a:r>
            <a:r>
              <a:rPr lang="ru-RU" sz="1050" dirty="0" smtClean="0"/>
              <a:t/>
            </a:r>
            <a:br>
              <a:rPr lang="ru-RU" sz="1050" dirty="0" smtClean="0"/>
            </a:br>
            <a:r>
              <a:rPr lang="en-GB" sz="1050" dirty="0" smtClean="0"/>
              <a:t>of </a:t>
            </a:r>
            <a:r>
              <a:rPr lang="en-GB" sz="1050" dirty="0"/>
              <a:t>reference base; </a:t>
            </a:r>
            <a:endParaRPr lang="ru-RU" sz="1050" dirty="0"/>
          </a:p>
          <a:p>
            <a:pPr marL="172800" lvl="1" indent="-172800" fontAlgn="auto">
              <a:spcAft>
                <a:spcPts val="0"/>
              </a:spcAft>
              <a:buFont typeface="Arial" pitchFamily="34" charset="0"/>
              <a:buChar char="•"/>
              <a:defRPr/>
            </a:pPr>
            <a:r>
              <a:rPr lang="en-GB" sz="1050" dirty="0"/>
              <a:t>Definition of the general metrological requirements to means of measuring techniques, methods and results of measurements;</a:t>
            </a:r>
            <a:endParaRPr lang="ru-RU" sz="1050" dirty="0"/>
          </a:p>
          <a:p>
            <a:pPr marL="172800" lvl="1" indent="-172800" fontAlgn="auto">
              <a:spcAft>
                <a:spcPts val="0"/>
              </a:spcAft>
              <a:buFont typeface="Arial" pitchFamily="34" charset="0"/>
              <a:buChar char="•"/>
              <a:defRPr/>
            </a:pPr>
            <a:r>
              <a:rPr lang="en-GB" sz="1050" dirty="0"/>
              <a:t>The statement of types of measuring apparatuses;</a:t>
            </a:r>
            <a:endParaRPr lang="ru-RU" sz="1050" dirty="0"/>
          </a:p>
          <a:p>
            <a:pPr marL="172800" lvl="1" indent="-172800" fontAlgn="auto">
              <a:spcAft>
                <a:spcPts val="0"/>
              </a:spcAft>
              <a:buFont typeface="Arial" pitchFamily="34" charset="0"/>
              <a:buChar char="•"/>
              <a:defRPr/>
            </a:pPr>
            <a:r>
              <a:rPr lang="en-GB" sz="1050" dirty="0"/>
              <a:t>Definition of the general requirements concerning an order of carrying out of calibration and metrological certification of means of measuring techniques, working out of statutory acts, programs etc.;</a:t>
            </a:r>
            <a:endParaRPr lang="ru-RU" sz="1050" dirty="0"/>
          </a:p>
          <a:p>
            <a:pPr marL="172800" lvl="1" indent="-172800" fontAlgn="auto">
              <a:spcAft>
                <a:spcPts val="0"/>
              </a:spcAft>
              <a:buFont typeface="Arial" pitchFamily="34" charset="0"/>
              <a:buChar char="•"/>
              <a:defRPr/>
            </a:pPr>
            <a:r>
              <a:rPr lang="en-GB" sz="1050" dirty="0"/>
              <a:t>Inter-regional and inter-branch coordination </a:t>
            </a:r>
            <a:r>
              <a:rPr lang="ru-RU" sz="1050" dirty="0" smtClean="0"/>
              <a:t/>
            </a:r>
            <a:br>
              <a:rPr lang="ru-RU" sz="1050" dirty="0" smtClean="0"/>
            </a:br>
            <a:r>
              <a:rPr lang="en-GB" sz="1050" dirty="0" smtClean="0"/>
              <a:t>of </a:t>
            </a:r>
            <a:r>
              <a:rPr lang="en-GB" sz="1050" dirty="0"/>
              <a:t>activity on maintenance of unity of measurements; </a:t>
            </a:r>
            <a:endParaRPr lang="ru-RU" sz="1050" dirty="0"/>
          </a:p>
          <a:p>
            <a:pPr marL="172800" lvl="1" indent="-172800" fontAlgn="auto">
              <a:spcAft>
                <a:spcPts val="0"/>
              </a:spcAft>
              <a:buFont typeface="Arial" pitchFamily="34" charset="0"/>
              <a:buChar char="•"/>
              <a:defRPr/>
            </a:pPr>
            <a:r>
              <a:rPr lang="en-GB" sz="1050" dirty="0"/>
              <a:t>Establishment of rules of creation, the statement, storage and application of the state standards of units of sizes;</a:t>
            </a:r>
            <a:endParaRPr lang="ru-RU" sz="1050" dirty="0"/>
          </a:p>
          <a:p>
            <a:pPr marL="172800" lvl="1" indent="-172800" fontAlgn="auto">
              <a:spcAft>
                <a:spcPts val="0"/>
              </a:spcAft>
              <a:buFont typeface="Arial" pitchFamily="34" charset="0"/>
              <a:buChar char="•"/>
              <a:defRPr/>
            </a:pPr>
            <a:r>
              <a:rPr lang="en-GB" sz="1050" dirty="0"/>
              <a:t>Definition of the general metrological requirements to means, methods and results </a:t>
            </a:r>
            <a:r>
              <a:rPr lang="ru-RU" sz="1050" dirty="0" smtClean="0"/>
              <a:t/>
            </a:r>
            <a:br>
              <a:rPr lang="ru-RU" sz="1050" dirty="0" smtClean="0"/>
            </a:br>
            <a:r>
              <a:rPr lang="en-GB" sz="1050" dirty="0" smtClean="0"/>
              <a:t>of </a:t>
            </a:r>
            <a:r>
              <a:rPr lang="en-GB" sz="1050" dirty="0"/>
              <a:t>measurements;</a:t>
            </a:r>
            <a:endParaRPr lang="ru-RU" sz="1050" dirty="0"/>
          </a:p>
          <a:p>
            <a:pPr marL="172800" lvl="1" indent="-172800" fontAlgn="auto">
              <a:spcAft>
                <a:spcPts val="0"/>
              </a:spcAft>
              <a:buFont typeface="Arial" pitchFamily="34" charset="0"/>
              <a:buChar char="•"/>
              <a:defRPr/>
            </a:pPr>
            <a:r>
              <a:rPr lang="en-GB" sz="1050" dirty="0"/>
              <a:t>Realization of the state metrological control </a:t>
            </a:r>
            <a:r>
              <a:rPr lang="ru-RU" sz="1050" dirty="0" smtClean="0"/>
              <a:t/>
            </a:r>
            <a:br>
              <a:rPr lang="ru-RU" sz="1050" dirty="0" smtClean="0"/>
            </a:br>
            <a:r>
              <a:rPr lang="en-GB" sz="1050" dirty="0" smtClean="0"/>
              <a:t>and </a:t>
            </a:r>
            <a:r>
              <a:rPr lang="en-GB" sz="1050" dirty="0"/>
              <a:t>supervision;</a:t>
            </a:r>
            <a:endParaRPr lang="ru-RU" sz="1050" dirty="0"/>
          </a:p>
          <a:p>
            <a:pPr marL="172800" lvl="1" indent="-172800" fontAlgn="auto">
              <a:spcAft>
                <a:spcPts val="0"/>
              </a:spcAft>
              <a:buFont typeface="Arial" pitchFamily="34" charset="0"/>
              <a:buChar char="•"/>
              <a:defRPr/>
            </a:pPr>
            <a:r>
              <a:rPr lang="en-GB" sz="1050" dirty="0"/>
              <a:t>A management of activity of the state metrological service and other metrological services of maintenance of unity of measurements; </a:t>
            </a:r>
            <a:endParaRPr lang="ru-RU" sz="1050" dirty="0"/>
          </a:p>
          <a:p>
            <a:pPr marL="172800" lvl="1" indent="-172800" fontAlgn="auto">
              <a:spcAft>
                <a:spcPts val="0"/>
              </a:spcAft>
              <a:buFont typeface="Arial" pitchFamily="34" charset="0"/>
              <a:buChar char="•"/>
              <a:defRPr/>
            </a:pPr>
            <a:r>
              <a:rPr lang="en-GB" sz="1050" dirty="0"/>
              <a:t>Participation in activity of the international metrological organizations.</a:t>
            </a:r>
            <a:endParaRPr lang="ru-RU" sz="1050" dirty="0"/>
          </a:p>
          <a:p>
            <a:pPr fontAlgn="auto">
              <a:spcAft>
                <a:spcPts val="0"/>
              </a:spcAft>
              <a:defRPr/>
            </a:pPr>
            <a:r>
              <a:rPr lang="ru-RU" sz="1050" dirty="0" smtClean="0"/>
              <a:t/>
            </a:r>
            <a:br>
              <a:rPr lang="ru-RU" sz="1050" dirty="0" smtClean="0"/>
            </a:br>
            <a:r>
              <a:rPr lang="en-GB" sz="1050" dirty="0" smtClean="0"/>
              <a:t>The </a:t>
            </a:r>
            <a:r>
              <a:rPr lang="en-GB" sz="1050" dirty="0"/>
              <a:t>international cooperation of </a:t>
            </a:r>
            <a:r>
              <a:rPr lang="en-GB" sz="1050" dirty="0" err="1"/>
              <a:t>Tajikstandard</a:t>
            </a:r>
            <a:r>
              <a:rPr lang="en-GB" sz="1050" dirty="0"/>
              <a:t> </a:t>
            </a:r>
            <a:r>
              <a:rPr lang="en-GB" sz="1050" dirty="0" smtClean="0"/>
              <a:t>in </a:t>
            </a:r>
            <a:r>
              <a:rPr lang="en-GB" sz="1050" dirty="0"/>
              <a:t>the field of metrology is carried out in frameworks:</a:t>
            </a:r>
            <a:endParaRPr lang="ru-RU" sz="1050" dirty="0"/>
          </a:p>
          <a:p>
            <a:pPr marL="172800" lvl="1" indent="-172800" fontAlgn="auto">
              <a:spcAft>
                <a:spcPts val="0"/>
              </a:spcAft>
              <a:buFont typeface="Arial" pitchFamily="34" charset="0"/>
              <a:buChar char="•"/>
              <a:defRPr/>
            </a:pPr>
            <a:r>
              <a:rPr lang="en-GB" sz="1050" dirty="0"/>
              <a:t>International Organization for Legal Metrology (OIML);</a:t>
            </a:r>
            <a:endParaRPr lang="ru-RU" sz="1050" dirty="0"/>
          </a:p>
          <a:p>
            <a:pPr marL="172800" lvl="1" indent="-172800" fontAlgn="auto">
              <a:spcAft>
                <a:spcPts val="0"/>
              </a:spcAft>
              <a:buFont typeface="Arial" pitchFamily="34" charset="0"/>
              <a:buChar char="•"/>
              <a:defRPr/>
            </a:pPr>
            <a:r>
              <a:rPr lang="en-GB" sz="1050" dirty="0"/>
              <a:t>Interstate Council for Standardization, Metrology and Certification (EASC);</a:t>
            </a:r>
            <a:endParaRPr lang="ru-RU" sz="1050" dirty="0"/>
          </a:p>
          <a:p>
            <a:pPr marL="172800" lvl="1" indent="-172800" fontAlgn="auto">
              <a:spcAft>
                <a:spcPts val="0"/>
              </a:spcAft>
              <a:buFont typeface="Arial" pitchFamily="34" charset="0"/>
              <a:buChar char="•"/>
              <a:defRPr/>
            </a:pPr>
            <a:r>
              <a:rPr lang="en-GB" sz="1050" dirty="0"/>
              <a:t>Inter-Regional Association for Standardization (IAS).</a:t>
            </a:r>
            <a:endParaRPr lang="ru-RU" sz="1050" dirty="0"/>
          </a:p>
        </p:txBody>
      </p:sp>
      <p:pic>
        <p:nvPicPr>
          <p:cNvPr id="107525" name="Рисунок 1"/>
          <p:cNvPicPr>
            <a:picLocks noChangeAspect="1"/>
          </p:cNvPicPr>
          <p:nvPr/>
        </p:nvPicPr>
        <p:blipFill>
          <a:blip r:embed="rId4" cstate="print"/>
          <a:srcRect/>
          <a:stretch>
            <a:fillRect/>
          </a:stretch>
        </p:blipFill>
        <p:spPr bwMode="auto">
          <a:xfrm>
            <a:off x="188913" y="776288"/>
            <a:ext cx="2597150" cy="1881187"/>
          </a:xfrm>
          <a:prstGeom prst="rect">
            <a:avLst/>
          </a:prstGeom>
          <a:noFill/>
          <a:ln w="9525">
            <a:noFill/>
            <a:miter lim="800000"/>
            <a:headEnd/>
            <a:tailEnd/>
          </a:ln>
        </p:spPr>
      </p:pic>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smtClean="0">
                <a:solidFill>
                  <a:srgbClr val="FF0000"/>
                </a:solidFill>
              </a:rPr>
              <a:t>Turkey</a:t>
            </a: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b="1" i="1" dirty="0" smtClean="0"/>
              <a:t>:</a:t>
            </a:r>
            <a:r>
              <a:rPr lang="en-GB" sz="1050" i="1" dirty="0" smtClean="0"/>
              <a:t> 783.5 thousand km</a:t>
            </a:r>
            <a:r>
              <a:rPr lang="en-GB" sz="1050" i="1" baseline="30000" dirty="0" smtClean="0"/>
              <a:t>2</a:t>
            </a:r>
            <a:endParaRPr lang="ru-RU" sz="1050" dirty="0"/>
          </a:p>
          <a:p>
            <a:pPr fontAlgn="auto">
              <a:spcAft>
                <a:spcPts val="0"/>
              </a:spcAft>
              <a:defRPr/>
            </a:pPr>
            <a:r>
              <a:rPr lang="en-GB" sz="1050" b="1" i="1" dirty="0"/>
              <a:t>Population</a:t>
            </a:r>
            <a:r>
              <a:rPr lang="en-GB" sz="1050" b="1" i="1" dirty="0" smtClean="0"/>
              <a:t>:</a:t>
            </a:r>
            <a:r>
              <a:rPr lang="en-GB" sz="1050" i="1" dirty="0" smtClean="0"/>
              <a:t> 76 million</a:t>
            </a:r>
            <a:endParaRPr lang="ru-RU" sz="1050" dirty="0"/>
          </a:p>
          <a:p>
            <a:pPr fontAlgn="auto">
              <a:spcAft>
                <a:spcPts val="0"/>
              </a:spcAft>
              <a:defRPr/>
            </a:pPr>
            <a:r>
              <a:rPr lang="en-GB" sz="1050" b="1" i="1" dirty="0"/>
              <a:t>Capital:</a:t>
            </a:r>
            <a:r>
              <a:rPr lang="en-GB" sz="1050" i="1" dirty="0"/>
              <a:t> </a:t>
            </a:r>
            <a:r>
              <a:rPr lang="en-GB" sz="1050" i="1" dirty="0" smtClean="0"/>
              <a:t>Ankara</a:t>
            </a:r>
            <a:endParaRPr lang="ru-RU" sz="1050" dirty="0"/>
          </a:p>
          <a:p>
            <a:pPr fontAlgn="auto">
              <a:spcAft>
                <a:spcPts val="0"/>
              </a:spcAft>
              <a:defRPr/>
            </a:pPr>
            <a:r>
              <a:rPr lang="en-US" sz="1050" b="1" i="1" dirty="0" smtClean="0"/>
              <a:t>Time zone</a:t>
            </a:r>
            <a:r>
              <a:rPr lang="ru-RU" sz="1050" b="1" i="1" dirty="0" smtClean="0"/>
              <a:t>: </a:t>
            </a:r>
            <a:r>
              <a:rPr lang="ru-RU" sz="1050" i="1" dirty="0" smtClean="0"/>
              <a:t>UTC+</a:t>
            </a:r>
            <a:r>
              <a:rPr lang="en-US" sz="1050" i="1" dirty="0" smtClean="0"/>
              <a:t>3</a:t>
            </a:r>
            <a:endParaRPr lang="ru-RU" sz="1050" dirty="0" smtClean="0"/>
          </a:p>
          <a:p>
            <a:pPr fontAlgn="auto">
              <a:spcAft>
                <a:spcPts val="0"/>
              </a:spcAft>
              <a:defRPr/>
            </a:pPr>
            <a:r>
              <a:rPr lang="en-US" sz="1050" b="1" i="1" dirty="0"/>
              <a:t>National currency</a:t>
            </a:r>
            <a:r>
              <a:rPr lang="ru-RU" sz="1050" b="1" i="1" dirty="0"/>
              <a:t>: </a:t>
            </a:r>
            <a:r>
              <a:rPr lang="en-US" sz="1050" i="1" dirty="0" smtClean="0"/>
              <a:t>Turkish lira</a:t>
            </a:r>
            <a:endParaRPr lang="ru-RU" sz="1050" dirty="0"/>
          </a:p>
        </p:txBody>
      </p:sp>
      <p:sp>
        <p:nvSpPr>
          <p:cNvPr id="8" name="Объект 2"/>
          <p:cNvSpPr txBox="1">
            <a:spLocks/>
          </p:cNvSpPr>
          <p:nvPr/>
        </p:nvSpPr>
        <p:spPr>
          <a:xfrm>
            <a:off x="332656" y="2576736"/>
            <a:ext cx="6172200" cy="6624736"/>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defRPr/>
            </a:pPr>
            <a:r>
              <a:rPr lang="en-US" sz="1050" dirty="0" smtClean="0"/>
              <a:t>TÜBITAK </a:t>
            </a:r>
            <a:r>
              <a:rPr lang="en-US" sz="1050" dirty="0" err="1" smtClean="0"/>
              <a:t>Ulusal</a:t>
            </a:r>
            <a:r>
              <a:rPr lang="en-US" sz="1050" dirty="0" smtClean="0"/>
              <a:t> </a:t>
            </a:r>
            <a:r>
              <a:rPr lang="en-US" sz="1050" dirty="0" err="1" smtClean="0"/>
              <a:t>Metroloji</a:t>
            </a:r>
            <a:r>
              <a:rPr lang="en-US" sz="1050" dirty="0" smtClean="0"/>
              <a:t> </a:t>
            </a:r>
            <a:r>
              <a:rPr lang="en-US" sz="1050" dirty="0" err="1" smtClean="0"/>
              <a:t>Enstitüsü</a:t>
            </a:r>
            <a:r>
              <a:rPr lang="en-US" sz="1050" dirty="0" smtClean="0"/>
              <a:t> (TÜBITAK UME), as the National Metrology Institute of Turkey, is responsible for the establishment and maintenance of national measurement standards as well as research and development activities in scientific metrology in Turkey</a:t>
            </a:r>
            <a:endParaRPr lang="ru-RU" sz="1050" dirty="0" smtClean="0"/>
          </a:p>
          <a:p>
            <a:pPr algn="just" fontAlgn="auto">
              <a:spcAft>
                <a:spcPts val="0"/>
              </a:spcAft>
              <a:defRPr/>
            </a:pPr>
            <a:r>
              <a:rPr lang="en-US" sz="1050" dirty="0" smtClean="0"/>
              <a:t> </a:t>
            </a:r>
            <a:endParaRPr lang="ru-RU" sz="1050" dirty="0" smtClean="0"/>
          </a:p>
          <a:p>
            <a:pPr algn="just" fontAlgn="auto">
              <a:spcAft>
                <a:spcPts val="0"/>
              </a:spcAft>
              <a:defRPr/>
            </a:pPr>
            <a:r>
              <a:rPr lang="en-US" sz="1050" dirty="0" smtClean="0"/>
              <a:t>TÜBITAK National Metrology Institute (TÜBITAK UME) is a research and development institute that operates under the umbrella of the Scientific and Technological Research Council of Turkey (TÜBİTAK), which is an affiliated institution of the Ministry of Science, Industry and Technology.</a:t>
            </a:r>
            <a:endParaRPr lang="ru-RU" sz="1050" dirty="0" smtClean="0"/>
          </a:p>
          <a:p>
            <a:pPr algn="just" fontAlgn="auto">
              <a:spcAft>
                <a:spcPts val="0"/>
              </a:spcAft>
              <a:defRPr/>
            </a:pPr>
            <a:r>
              <a:rPr lang="en-US" sz="1050" dirty="0" smtClean="0"/>
              <a:t>The institute aims to ensure the reliability of all measurements conducted in Turkey, to make provisions for the integration of these measurements into the international system and to develop existing and new measurement technologies, thereby establishing the national measurement system required for ensuring the accuracy of measurements used in commercial and industrial settings and which contributes to equity in national and international trade, increases in the quality of Turkish industrial products and enhances Turkey’s scientific and technological development.</a:t>
            </a:r>
          </a:p>
          <a:p>
            <a:pPr algn="just" fontAlgn="auto">
              <a:spcAft>
                <a:spcPts val="0"/>
              </a:spcAft>
              <a:defRPr/>
            </a:pPr>
            <a:endParaRPr lang="en-US" sz="1050" dirty="0" smtClean="0"/>
          </a:p>
          <a:p>
            <a:pPr algn="just" fontAlgn="auto">
              <a:spcAft>
                <a:spcPts val="0"/>
              </a:spcAft>
              <a:defRPr/>
            </a:pPr>
            <a:r>
              <a:rPr lang="en-US" sz="1050" dirty="0" smtClean="0"/>
              <a:t>The main activities of TÜBİTAK UME can be summarized as follows:</a:t>
            </a:r>
            <a:endParaRPr lang="ru-RU" sz="1050" dirty="0" smtClean="0"/>
          </a:p>
          <a:p>
            <a:pPr algn="just" fontAlgn="auto">
              <a:spcAft>
                <a:spcPts val="0"/>
              </a:spcAft>
              <a:buFont typeface="Arial" pitchFamily="34" charset="0"/>
              <a:buChar char="•"/>
              <a:defRPr/>
            </a:pPr>
            <a:r>
              <a:rPr lang="en-US" sz="1050" dirty="0" smtClean="0"/>
              <a:t>    To establish and maintain national measurements standards in accordance with the SI Units.</a:t>
            </a:r>
          </a:p>
          <a:p>
            <a:pPr algn="just" fontAlgn="auto">
              <a:spcAft>
                <a:spcPts val="0"/>
              </a:spcAft>
              <a:buFont typeface="Arial" pitchFamily="34" charset="0"/>
              <a:buChar char="•"/>
              <a:defRPr/>
            </a:pPr>
            <a:r>
              <a:rPr lang="en-US" sz="1050" dirty="0" smtClean="0"/>
              <a:t>   To ensure the traceability of national measurement standards to international standards and to disseminate traceability nationally through the provision of calibration services</a:t>
            </a:r>
          </a:p>
          <a:p>
            <a:pPr algn="just" fontAlgn="auto">
              <a:spcAft>
                <a:spcPts val="0"/>
              </a:spcAft>
              <a:buFont typeface="Arial" pitchFamily="34" charset="0"/>
              <a:buChar char="•"/>
              <a:defRPr/>
            </a:pPr>
            <a:r>
              <a:rPr lang="en-US" sz="1050" dirty="0" smtClean="0"/>
              <a:t>   To support the other elements of the national measurement system through the provision of training, consultancy services, publications and other mechanisms and the organization of measurement inter-comparisons and proficiency testing schemes.</a:t>
            </a:r>
          </a:p>
          <a:p>
            <a:pPr algn="just" fontAlgn="auto">
              <a:spcAft>
                <a:spcPts val="0"/>
              </a:spcAft>
              <a:buFont typeface="Arial" pitchFamily="34" charset="0"/>
              <a:buChar char="•"/>
              <a:defRPr/>
            </a:pPr>
            <a:r>
              <a:rPr lang="en-US" sz="1050" dirty="0" smtClean="0"/>
              <a:t>   To produce and distribute certified reference materials to ensure the traceability of chemical measurements in Turkey</a:t>
            </a:r>
          </a:p>
          <a:p>
            <a:pPr algn="just" fontAlgn="auto">
              <a:spcAft>
                <a:spcPts val="0"/>
              </a:spcAft>
              <a:buFont typeface="Arial" pitchFamily="34" charset="0"/>
              <a:buChar char="•"/>
              <a:defRPr/>
            </a:pPr>
            <a:r>
              <a:rPr lang="en-US" sz="1050" dirty="0" smtClean="0"/>
              <a:t>   To contribute to research and development in the areas of measurement techniques, calibration and measurement technologies at the international level.</a:t>
            </a:r>
          </a:p>
          <a:p>
            <a:pPr algn="just" fontAlgn="auto">
              <a:spcAft>
                <a:spcPts val="0"/>
              </a:spcAft>
              <a:buFont typeface="Arial" pitchFamily="34" charset="0"/>
              <a:buChar char="•"/>
              <a:defRPr/>
            </a:pPr>
            <a:r>
              <a:rPr lang="en-US" sz="1050" dirty="0" smtClean="0"/>
              <a:t>   To represent Turkey at an international level in the field of metrology and to cooperate with international organizations and other national metrology institutes in order to fulfill the requirements of the </a:t>
            </a:r>
            <a:r>
              <a:rPr lang="en-US" sz="1050" dirty="0" err="1" smtClean="0"/>
              <a:t>Metre</a:t>
            </a:r>
            <a:r>
              <a:rPr lang="en-US" sz="1050" dirty="0" smtClean="0"/>
              <a:t> Convention and the CIPM Mutual Recognition Arrangement (CIPM MRA)</a:t>
            </a:r>
          </a:p>
          <a:p>
            <a:pPr algn="just" fontAlgn="auto">
              <a:spcAft>
                <a:spcPts val="0"/>
              </a:spcAft>
              <a:buFont typeface="Arial" pitchFamily="34" charset="0"/>
              <a:buChar char="•"/>
              <a:defRPr/>
            </a:pPr>
            <a:endParaRPr lang="en-US" sz="1050" dirty="0" smtClean="0"/>
          </a:p>
          <a:p>
            <a:pPr algn="just" fontAlgn="auto">
              <a:spcAft>
                <a:spcPts val="0"/>
              </a:spcAft>
              <a:defRPr/>
            </a:pPr>
            <a:r>
              <a:rPr lang="en-US" sz="1050" dirty="0" smtClean="0"/>
              <a:t>Under the terms of the CIPM Mutual Recognition Arrangement, TÜBİTAK UME has designated the Turkish Atomic Energy Agency (TAEK) to carry out the responsibility for establishing measurement standards and scientific metrology activities in the area of Ionizing Radiation. Similarly, the Marmara Research Center, Materials Institute - Underwater Acoustics Laboratory (MRC MI-UAL) has been designated in the area of underwater acoustics.</a:t>
            </a:r>
            <a:endParaRPr lang="ru-RU" sz="1050" dirty="0" smtClean="0"/>
          </a:p>
          <a:p>
            <a:pPr fontAlgn="auto">
              <a:spcAft>
                <a:spcPts val="0"/>
              </a:spcAft>
              <a:defRPr/>
            </a:pPr>
            <a:endParaRPr lang="en-US" sz="1050" dirty="0" smtClean="0"/>
          </a:p>
          <a:p>
            <a:pPr algn="just" fontAlgn="auto">
              <a:spcAft>
                <a:spcPts val="0"/>
              </a:spcAft>
              <a:defRPr/>
            </a:pPr>
            <a:r>
              <a:rPr lang="en-US" sz="1050" b="1" dirty="0" smtClean="0"/>
              <a:t>Director of TÜBITAK UME:</a:t>
            </a:r>
            <a:r>
              <a:rPr lang="en-US" sz="1050" dirty="0" smtClean="0"/>
              <a:t> Dr. Mustafa </a:t>
            </a:r>
            <a:r>
              <a:rPr lang="en-US" sz="1050" dirty="0" err="1" smtClean="0"/>
              <a:t>Çetintaş</a:t>
            </a:r>
            <a:endParaRPr lang="ru-RU" sz="1050" dirty="0" smtClean="0"/>
          </a:p>
          <a:p>
            <a:pPr algn="just" fontAlgn="auto">
              <a:spcAft>
                <a:spcPts val="0"/>
              </a:spcAft>
              <a:defRPr/>
            </a:pPr>
            <a:r>
              <a:rPr lang="en-US" sz="1050" b="1" dirty="0" smtClean="0"/>
              <a:t>Address:</a:t>
            </a:r>
            <a:r>
              <a:rPr lang="en-US" sz="1050" dirty="0" smtClean="0"/>
              <a:t> TÜBİTAK </a:t>
            </a:r>
            <a:r>
              <a:rPr lang="en-US" sz="1050" dirty="0" err="1" smtClean="0"/>
              <a:t>Gebze</a:t>
            </a:r>
            <a:r>
              <a:rPr lang="en-US" sz="1050" dirty="0" smtClean="0"/>
              <a:t> </a:t>
            </a:r>
            <a:r>
              <a:rPr lang="en-US" sz="1050" dirty="0" err="1" smtClean="0"/>
              <a:t>Yerleskesi</a:t>
            </a:r>
            <a:endParaRPr lang="ru-RU" sz="1050" dirty="0" smtClean="0"/>
          </a:p>
          <a:p>
            <a:pPr algn="just" fontAlgn="auto">
              <a:spcAft>
                <a:spcPts val="0"/>
              </a:spcAft>
              <a:defRPr/>
            </a:pPr>
            <a:r>
              <a:rPr lang="en-US" sz="1050" dirty="0" err="1" smtClean="0"/>
              <a:t>Baris</a:t>
            </a:r>
            <a:r>
              <a:rPr lang="en-US" sz="1050" dirty="0" smtClean="0"/>
              <a:t> </a:t>
            </a:r>
            <a:r>
              <a:rPr lang="en-US" sz="1050" dirty="0" err="1" smtClean="0"/>
              <a:t>Mah</a:t>
            </a:r>
            <a:r>
              <a:rPr lang="en-US" sz="1050" dirty="0" smtClean="0"/>
              <a:t>., Dr. </a:t>
            </a:r>
            <a:r>
              <a:rPr lang="en-US" sz="1050" dirty="0" err="1" smtClean="0"/>
              <a:t>Zeki</a:t>
            </a:r>
            <a:r>
              <a:rPr lang="en-US" sz="1050" dirty="0" smtClean="0"/>
              <a:t> </a:t>
            </a:r>
            <a:r>
              <a:rPr lang="en-US" sz="1050" dirty="0" err="1" smtClean="0"/>
              <a:t>Acar</a:t>
            </a:r>
            <a:r>
              <a:rPr lang="en-US" sz="1050" dirty="0" smtClean="0"/>
              <a:t> Cad. No. 1</a:t>
            </a:r>
            <a:endParaRPr lang="ru-RU" sz="1050" dirty="0" smtClean="0"/>
          </a:p>
          <a:p>
            <a:pPr algn="just" fontAlgn="auto">
              <a:spcAft>
                <a:spcPts val="0"/>
              </a:spcAft>
              <a:defRPr/>
            </a:pPr>
            <a:r>
              <a:rPr lang="en-US" sz="1050" dirty="0" smtClean="0"/>
              <a:t>41470 </a:t>
            </a:r>
            <a:r>
              <a:rPr lang="en-US" sz="1050" dirty="0" err="1" smtClean="0"/>
              <a:t>Gebze</a:t>
            </a:r>
            <a:r>
              <a:rPr lang="en-US" sz="1050" dirty="0" smtClean="0"/>
              <a:t> </a:t>
            </a:r>
            <a:r>
              <a:rPr lang="en-US" sz="1050" dirty="0" err="1" smtClean="0"/>
              <a:t>Kocaeli</a:t>
            </a:r>
            <a:r>
              <a:rPr lang="en-US" sz="1050" dirty="0" smtClean="0"/>
              <a:t>, Turkey</a:t>
            </a:r>
            <a:endParaRPr lang="ru-RU" sz="1050" dirty="0" smtClean="0"/>
          </a:p>
          <a:p>
            <a:pPr algn="just" fontAlgn="auto">
              <a:spcAft>
                <a:spcPts val="0"/>
              </a:spcAft>
              <a:defRPr/>
            </a:pPr>
            <a:r>
              <a:rPr lang="en-US" sz="1050" b="1" dirty="0" smtClean="0"/>
              <a:t>Telephone:</a:t>
            </a:r>
            <a:r>
              <a:rPr lang="en-US" sz="1050" dirty="0" smtClean="0"/>
              <a:t> 	+90 262 679 5000</a:t>
            </a:r>
            <a:endParaRPr lang="ru-RU" sz="1050" dirty="0" smtClean="0"/>
          </a:p>
          <a:p>
            <a:pPr algn="just" fontAlgn="auto">
              <a:spcAft>
                <a:spcPts val="0"/>
              </a:spcAft>
              <a:defRPr/>
            </a:pPr>
            <a:r>
              <a:rPr lang="en-US" sz="1050" b="1" dirty="0" smtClean="0"/>
              <a:t>Fax:</a:t>
            </a:r>
            <a:r>
              <a:rPr lang="en-US" sz="1050" dirty="0" smtClean="0"/>
              <a:t> 	+90 262 679 5001</a:t>
            </a:r>
            <a:endParaRPr lang="ru-RU" sz="1050" dirty="0" smtClean="0"/>
          </a:p>
          <a:p>
            <a:pPr algn="just" fontAlgn="auto">
              <a:spcAft>
                <a:spcPts val="0"/>
              </a:spcAft>
              <a:defRPr/>
            </a:pPr>
            <a:r>
              <a:rPr lang="en-US" sz="1050" b="1" dirty="0" smtClean="0"/>
              <a:t>E-mail: </a:t>
            </a:r>
            <a:r>
              <a:rPr lang="en-US" sz="1050" u="sng" dirty="0" smtClean="0">
                <a:hlinkClick r:id="rId2"/>
              </a:rPr>
              <a:t>ume@tubitak.gov.tr</a:t>
            </a:r>
            <a:endParaRPr lang="ru-RU" sz="1050" dirty="0" smtClean="0"/>
          </a:p>
          <a:p>
            <a:pPr algn="just" fontAlgn="auto">
              <a:spcAft>
                <a:spcPts val="0"/>
              </a:spcAft>
              <a:defRPr/>
            </a:pPr>
            <a:r>
              <a:rPr lang="en-US" sz="1050" b="1" dirty="0" smtClean="0"/>
              <a:t>Website:</a:t>
            </a:r>
            <a:r>
              <a:rPr lang="en-US" sz="1050" dirty="0" smtClean="0"/>
              <a:t> www.ume.tubitak.gov.tr</a:t>
            </a:r>
            <a:endParaRPr lang="ru-RU" sz="1050" dirty="0" smtClean="0"/>
          </a:p>
          <a:p>
            <a:pPr algn="just" fontAlgn="auto">
              <a:spcAft>
                <a:spcPts val="0"/>
              </a:spcAft>
              <a:defRPr/>
            </a:pPr>
            <a:r>
              <a:rPr lang="en-US" sz="1050" dirty="0" smtClean="0"/>
              <a:t>The General Directorate for Metrology and Standardization (GDMS) under the Ministry of Science, Industry and Technology (MSIT) is the authority for legal metrology in Turkey. </a:t>
            </a:r>
            <a:endParaRPr lang="ru-RU" sz="1050" dirty="0" smtClean="0"/>
          </a:p>
          <a:p>
            <a:pPr fontAlgn="auto">
              <a:spcAft>
                <a:spcPts val="0"/>
              </a:spcAft>
              <a:defRPr/>
            </a:pPr>
            <a:endParaRPr lang="ru-RU" sz="1050" dirty="0"/>
          </a:p>
        </p:txBody>
      </p:sp>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2"/>
          <p:cNvSpPr txBox="1">
            <a:spLocks/>
          </p:cNvSpPr>
          <p:nvPr/>
        </p:nvSpPr>
        <p:spPr>
          <a:xfrm>
            <a:off x="332656" y="1136576"/>
            <a:ext cx="6172200" cy="3672408"/>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defRPr/>
            </a:pPr>
            <a:r>
              <a:rPr lang="en-US" sz="1050" dirty="0" smtClean="0"/>
              <a:t>The General Directorate for Metrology and Standardization’s duties were specified in the Decree Law on the Organization and Duties of the Ministry of Science, Industry and Technology published in the Official Gazette no. 27598 dated 08/06/2011. The general framework for legal metrology activities is provided by the Law No. 3516 on Measures and Standards that went into effect on 21/01/1989.</a:t>
            </a:r>
            <a:endParaRPr lang="ru-RU" sz="1050" dirty="0" smtClean="0"/>
          </a:p>
          <a:p>
            <a:pPr algn="just" fontAlgn="auto">
              <a:spcAft>
                <a:spcPts val="0"/>
              </a:spcAft>
              <a:defRPr/>
            </a:pPr>
            <a:r>
              <a:rPr lang="en-US" sz="1050" dirty="0" smtClean="0"/>
              <a:t>GDMS operates 7 regional metrology laboratories and 81 provincial verification bureaus. It is responsible for setting policy in the areas of legal metrology and standardization, specifying and applying mandatory standards and technical regulations in legal metrology and pre-packaging, conducting market surveillance and controls, designating and maintaining oversight of conformity assessment bodies and notified bodies in accordance with EU directives, control of measurement instruments used in trade,  and the operation and supervision of public and private legal metrology laboratories. The practice of legal metrology in Turkey has undergone significant change in recent years as technical regulations have been harmonized with the EU within the scope of the ongoing membership negotiations with Turkey. Within this context, the GDMS has been responsible for the implementation of the Non-Automatic Weighing Instruments and Measurement Instruments Directives (NAWI and MID) of the EU.</a:t>
            </a:r>
            <a:endParaRPr lang="ru-RU" sz="1050" dirty="0" smtClean="0"/>
          </a:p>
          <a:p>
            <a:pPr algn="just" fontAlgn="auto">
              <a:spcAft>
                <a:spcPts val="0"/>
              </a:spcAft>
              <a:defRPr/>
            </a:pPr>
            <a:endParaRPr lang="en-US" sz="1050" b="1" dirty="0" smtClean="0"/>
          </a:p>
          <a:p>
            <a:pPr algn="just" fontAlgn="auto">
              <a:spcAft>
                <a:spcPts val="0"/>
              </a:spcAft>
              <a:defRPr/>
            </a:pPr>
            <a:r>
              <a:rPr lang="en-US" sz="1050" b="1" dirty="0" smtClean="0"/>
              <a:t>General Director of GDMS:</a:t>
            </a:r>
            <a:r>
              <a:rPr lang="en-US" sz="1050" dirty="0" smtClean="0"/>
              <a:t> Mr. </a:t>
            </a:r>
            <a:r>
              <a:rPr lang="en-US" sz="1050" dirty="0" err="1" smtClean="0"/>
              <a:t>Mehmet</a:t>
            </a:r>
            <a:r>
              <a:rPr lang="en-US" sz="1050" dirty="0" smtClean="0"/>
              <a:t> </a:t>
            </a:r>
            <a:r>
              <a:rPr lang="en-US" sz="1050" dirty="0" err="1" smtClean="0"/>
              <a:t>Karaoğlu</a:t>
            </a:r>
            <a:endParaRPr lang="ru-RU" sz="1050" dirty="0" smtClean="0"/>
          </a:p>
          <a:p>
            <a:pPr algn="just" fontAlgn="auto">
              <a:spcAft>
                <a:spcPts val="0"/>
              </a:spcAft>
              <a:defRPr/>
            </a:pPr>
            <a:r>
              <a:rPr lang="en-US" sz="1050" b="1" dirty="0" smtClean="0"/>
              <a:t>Address:</a:t>
            </a:r>
            <a:r>
              <a:rPr lang="en-US" sz="1050" dirty="0" smtClean="0"/>
              <a:t> Ministry of Science, Industry and Technology</a:t>
            </a:r>
            <a:endParaRPr lang="ru-RU" sz="1050" dirty="0" smtClean="0"/>
          </a:p>
          <a:p>
            <a:pPr algn="just" fontAlgn="auto">
              <a:spcAft>
                <a:spcPts val="0"/>
              </a:spcAft>
              <a:defRPr/>
            </a:pPr>
            <a:r>
              <a:rPr lang="en-US" sz="1050" dirty="0" smtClean="0"/>
              <a:t>Mustafa </a:t>
            </a:r>
            <a:r>
              <a:rPr lang="en-US" sz="1050" dirty="0" err="1" smtClean="0"/>
              <a:t>Kemal</a:t>
            </a:r>
            <a:r>
              <a:rPr lang="en-US" sz="1050" dirty="0" smtClean="0"/>
              <a:t> </a:t>
            </a:r>
            <a:r>
              <a:rPr lang="en-US" sz="1050" dirty="0" err="1" smtClean="0"/>
              <a:t>Mah</a:t>
            </a:r>
            <a:r>
              <a:rPr lang="en-US" sz="1050" dirty="0" smtClean="0"/>
              <a:t>., </a:t>
            </a:r>
            <a:r>
              <a:rPr lang="en-US" sz="1050" dirty="0" err="1" smtClean="0"/>
              <a:t>Dumlupınar</a:t>
            </a:r>
            <a:r>
              <a:rPr lang="en-US" sz="1050" dirty="0" smtClean="0"/>
              <a:t> </a:t>
            </a:r>
            <a:r>
              <a:rPr lang="en-US" sz="1050" dirty="0" err="1" smtClean="0"/>
              <a:t>Bulvarı</a:t>
            </a:r>
            <a:endParaRPr lang="ru-RU" sz="1050" dirty="0" smtClean="0"/>
          </a:p>
          <a:p>
            <a:pPr algn="just" fontAlgn="auto">
              <a:spcAft>
                <a:spcPts val="0"/>
              </a:spcAft>
              <a:defRPr/>
            </a:pPr>
            <a:r>
              <a:rPr lang="en-US" sz="1050" dirty="0" smtClean="0"/>
              <a:t>2151. </a:t>
            </a:r>
            <a:r>
              <a:rPr lang="en-US" sz="1050" dirty="0" err="1" smtClean="0"/>
              <a:t>Cadde</a:t>
            </a:r>
            <a:r>
              <a:rPr lang="en-US" sz="1050" dirty="0" smtClean="0"/>
              <a:t> No. 154</a:t>
            </a:r>
            <a:endParaRPr lang="ru-RU" sz="1050" dirty="0" smtClean="0"/>
          </a:p>
          <a:p>
            <a:pPr algn="just" fontAlgn="auto">
              <a:spcAft>
                <a:spcPts val="0"/>
              </a:spcAft>
              <a:defRPr/>
            </a:pPr>
            <a:r>
              <a:rPr lang="en-US" sz="1050" dirty="0" smtClean="0"/>
              <a:t>06510 </a:t>
            </a:r>
            <a:r>
              <a:rPr lang="en-US" sz="1050" dirty="0" err="1" smtClean="0"/>
              <a:t>Cankaya</a:t>
            </a:r>
            <a:r>
              <a:rPr lang="en-US" sz="1050" dirty="0" smtClean="0"/>
              <a:t> Ankara, Turkey</a:t>
            </a:r>
            <a:endParaRPr lang="ru-RU" sz="1050" dirty="0" smtClean="0"/>
          </a:p>
          <a:p>
            <a:pPr algn="just" fontAlgn="auto">
              <a:spcAft>
                <a:spcPts val="0"/>
              </a:spcAft>
              <a:defRPr/>
            </a:pPr>
            <a:r>
              <a:rPr lang="en-US" sz="1050" b="1" dirty="0" smtClean="0"/>
              <a:t>Telephone:</a:t>
            </a:r>
            <a:r>
              <a:rPr lang="en-US" sz="1050" dirty="0" smtClean="0"/>
              <a:t> 	+90 312 231 7280</a:t>
            </a:r>
            <a:endParaRPr lang="ru-RU" sz="1050" dirty="0" smtClean="0"/>
          </a:p>
          <a:p>
            <a:pPr algn="just" fontAlgn="auto">
              <a:spcAft>
                <a:spcPts val="0"/>
              </a:spcAft>
              <a:defRPr/>
            </a:pPr>
            <a:r>
              <a:rPr lang="en-US" sz="1050" b="1" dirty="0" smtClean="0"/>
              <a:t>Fax:</a:t>
            </a:r>
            <a:r>
              <a:rPr lang="en-US" sz="1050" dirty="0" smtClean="0"/>
              <a:t> 	+90 312 231 1694</a:t>
            </a:r>
            <a:endParaRPr lang="ru-RU" sz="1050" dirty="0" smtClean="0"/>
          </a:p>
          <a:p>
            <a:pPr algn="just" fontAlgn="auto">
              <a:spcAft>
                <a:spcPts val="0"/>
              </a:spcAft>
              <a:defRPr/>
            </a:pPr>
            <a:r>
              <a:rPr lang="en-US" sz="1050" b="1" dirty="0" smtClean="0"/>
              <a:t>E-mail: </a:t>
            </a:r>
            <a:r>
              <a:rPr lang="en-US" sz="1050" dirty="0" smtClean="0"/>
              <a:t>mehmet.karaoglu@sanayi.gov.tr</a:t>
            </a:r>
            <a:endParaRPr lang="ru-RU" sz="1050" dirty="0" smtClean="0"/>
          </a:p>
          <a:p>
            <a:pPr algn="just" fontAlgn="auto">
              <a:spcAft>
                <a:spcPts val="0"/>
              </a:spcAft>
              <a:defRPr/>
            </a:pPr>
            <a:endParaRPr lang="ru-RU" sz="1050" dirty="0" smtClean="0">
              <a:solidFill>
                <a:srgbClr val="FF0000"/>
              </a:solidFill>
            </a:endParaRPr>
          </a:p>
          <a:p>
            <a:pPr fontAlgn="auto">
              <a:spcAft>
                <a:spcPts val="0"/>
              </a:spcAft>
              <a:defRPr/>
            </a:pPr>
            <a:endParaRPr lang="ru-RU" sz="1050" dirty="0"/>
          </a:p>
        </p:txBody>
      </p:sp>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pic>
        <p:nvPicPr>
          <p:cNvPr id="4" name="Рисунок 6" descr="shar.jpg"/>
          <p:cNvPicPr>
            <a:picLocks noChangeAspect="1"/>
          </p:cNvPicPr>
          <p:nvPr/>
        </p:nvPicPr>
        <p:blipFill>
          <a:blip r:embed="rId2" cstate="print"/>
          <a:srcRect/>
          <a:stretch>
            <a:fillRect/>
          </a:stretch>
        </p:blipFill>
        <p:spPr bwMode="auto">
          <a:xfrm>
            <a:off x="1484313" y="5600700"/>
            <a:ext cx="3781425" cy="3722688"/>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2997201" y="106456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UKRAINE</a:t>
            </a:r>
            <a:endParaRPr lang="ru-RU" b="1" dirty="0">
              <a:solidFill>
                <a:srgbClr val="FF0000"/>
              </a:solidFill>
            </a:endParaRPr>
          </a:p>
        </p:txBody>
      </p:sp>
      <p:sp>
        <p:nvSpPr>
          <p:cNvPr id="7" name="Объект 2"/>
          <p:cNvSpPr txBox="1">
            <a:spLocks/>
          </p:cNvSpPr>
          <p:nvPr/>
        </p:nvSpPr>
        <p:spPr>
          <a:xfrm>
            <a:off x="3013199" y="1269231"/>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603.7 thousand km</a:t>
            </a:r>
            <a:r>
              <a:rPr lang="en-GB" sz="1050" i="1" baseline="30000" dirty="0"/>
              <a:t>2</a:t>
            </a:r>
            <a:endParaRPr lang="ru-RU" sz="1050" dirty="0"/>
          </a:p>
          <a:p>
            <a:pPr fontAlgn="auto">
              <a:spcAft>
                <a:spcPts val="0"/>
              </a:spcAft>
              <a:defRPr/>
            </a:pPr>
            <a:r>
              <a:rPr lang="en-GB" sz="1050" b="1" i="1" dirty="0"/>
              <a:t>Population:</a:t>
            </a:r>
            <a:r>
              <a:rPr lang="en-GB" sz="1050" i="1" dirty="0"/>
              <a:t> 45.8 million</a:t>
            </a:r>
            <a:endParaRPr lang="ru-RU" sz="1050" dirty="0"/>
          </a:p>
          <a:p>
            <a:pPr fontAlgn="auto">
              <a:spcAft>
                <a:spcPts val="0"/>
              </a:spcAft>
              <a:defRPr/>
            </a:pPr>
            <a:r>
              <a:rPr lang="en-GB" sz="1050" b="1" i="1" dirty="0"/>
              <a:t>Capital:</a:t>
            </a:r>
            <a:r>
              <a:rPr lang="en-GB" sz="1050" i="1" dirty="0"/>
              <a:t> Kyiv</a:t>
            </a:r>
            <a:endParaRPr lang="ru-RU" sz="1050" dirty="0"/>
          </a:p>
          <a:p>
            <a:pPr fontAlgn="auto">
              <a:spcAft>
                <a:spcPts val="0"/>
              </a:spcAft>
              <a:defRPr/>
            </a:pPr>
            <a:r>
              <a:rPr lang="en-US" sz="1050" b="1" i="1" dirty="0" smtClean="0"/>
              <a:t>Time zone</a:t>
            </a:r>
            <a:r>
              <a:rPr lang="ru-RU" sz="1050" b="1" i="1" dirty="0" smtClean="0"/>
              <a:t>: </a:t>
            </a:r>
            <a:r>
              <a:rPr lang="ru-RU" sz="1050" i="1" dirty="0" smtClean="0"/>
              <a:t>UTC+2</a:t>
            </a:r>
            <a:endParaRPr lang="ru-RU" sz="1050" dirty="0" smtClean="0"/>
          </a:p>
          <a:p>
            <a:pPr fontAlgn="auto">
              <a:spcAft>
                <a:spcPts val="0"/>
              </a:spcAft>
              <a:defRPr/>
            </a:pPr>
            <a:r>
              <a:rPr lang="en-US" sz="1050" b="1" i="1" dirty="0"/>
              <a:t>National currency</a:t>
            </a:r>
            <a:r>
              <a:rPr lang="ru-RU" sz="1050" b="1" i="1" dirty="0"/>
              <a:t>: </a:t>
            </a:r>
            <a:r>
              <a:rPr lang="en-US" sz="1050" i="1" dirty="0" err="1" smtClean="0"/>
              <a:t>hryvna</a:t>
            </a:r>
            <a:endParaRPr lang="ru-RU" sz="1050" dirty="0"/>
          </a:p>
        </p:txBody>
      </p:sp>
      <p:sp>
        <p:nvSpPr>
          <p:cNvPr id="8" name="Объект 2"/>
          <p:cNvSpPr txBox="1">
            <a:spLocks/>
          </p:cNvSpPr>
          <p:nvPr/>
        </p:nvSpPr>
        <p:spPr>
          <a:xfrm>
            <a:off x="332656" y="2360712"/>
            <a:ext cx="6172200" cy="7128792"/>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1050" dirty="0" err="1"/>
              <a:t>The</a:t>
            </a:r>
            <a:r>
              <a:rPr lang="ru-RU" sz="1050" dirty="0"/>
              <a:t> </a:t>
            </a:r>
            <a:r>
              <a:rPr lang="ru-RU" sz="1050" dirty="0" err="1"/>
              <a:t>legal</a:t>
            </a:r>
            <a:r>
              <a:rPr lang="ru-RU" sz="1050" dirty="0"/>
              <a:t> </a:t>
            </a:r>
            <a:r>
              <a:rPr lang="ru-RU" sz="1050" dirty="0" err="1"/>
              <a:t>basis</a:t>
            </a:r>
            <a:r>
              <a:rPr lang="ru-RU" sz="1050" dirty="0"/>
              <a:t> </a:t>
            </a:r>
            <a:r>
              <a:rPr lang="ru-RU" sz="1050" dirty="0" err="1"/>
              <a:t>of</a:t>
            </a:r>
            <a:r>
              <a:rPr lang="ru-RU" sz="1050" dirty="0"/>
              <a:t> </a:t>
            </a:r>
            <a:r>
              <a:rPr lang="ru-RU" sz="1050" dirty="0" err="1"/>
              <a:t>the</a:t>
            </a:r>
            <a:r>
              <a:rPr lang="ru-RU" sz="1050" dirty="0"/>
              <a:t> </a:t>
            </a:r>
            <a:r>
              <a:rPr lang="ru-RU" sz="1050" dirty="0" err="1"/>
              <a:t>metrology</a:t>
            </a:r>
            <a:r>
              <a:rPr lang="ru-RU" sz="1050" dirty="0"/>
              <a:t> </a:t>
            </a:r>
            <a:r>
              <a:rPr lang="ru-RU" sz="1050" dirty="0" err="1"/>
              <a:t>system</a:t>
            </a:r>
            <a:r>
              <a:rPr lang="ru-RU" sz="1050" dirty="0"/>
              <a:t> </a:t>
            </a:r>
            <a:r>
              <a:rPr lang="ru-RU" sz="1050" dirty="0" err="1"/>
              <a:t>of</a:t>
            </a:r>
            <a:r>
              <a:rPr lang="ru-RU" sz="1050" dirty="0"/>
              <a:t> </a:t>
            </a:r>
            <a:r>
              <a:rPr lang="ru-RU" sz="1050" dirty="0" err="1"/>
              <a:t>Ukraine</a:t>
            </a:r>
            <a:r>
              <a:rPr lang="ru-RU" sz="1050" dirty="0"/>
              <a:t> </a:t>
            </a:r>
            <a:r>
              <a:rPr lang="ru-RU" sz="1050" dirty="0" err="1"/>
              <a:t>is</a:t>
            </a:r>
            <a:r>
              <a:rPr lang="ru-RU" sz="1050" dirty="0"/>
              <a:t> </a:t>
            </a:r>
            <a:r>
              <a:rPr lang="ru-RU" sz="1050" dirty="0" err="1"/>
              <a:t>the</a:t>
            </a:r>
            <a:r>
              <a:rPr lang="ru-RU" sz="1050" dirty="0"/>
              <a:t> </a:t>
            </a:r>
            <a:r>
              <a:rPr lang="ru-RU" sz="1050" dirty="0" err="1"/>
              <a:t>Law</a:t>
            </a:r>
            <a:r>
              <a:rPr lang="ru-RU" sz="1050" dirty="0"/>
              <a:t> “</a:t>
            </a:r>
            <a:r>
              <a:rPr lang="ru-RU" sz="1050" dirty="0" err="1"/>
              <a:t>On</a:t>
            </a:r>
            <a:r>
              <a:rPr lang="ru-RU" sz="1050" dirty="0"/>
              <a:t> </a:t>
            </a:r>
            <a:r>
              <a:rPr lang="ru-RU" sz="1050" dirty="0" err="1"/>
              <a:t>metrology</a:t>
            </a:r>
            <a:r>
              <a:rPr lang="ru-RU" sz="1050" dirty="0"/>
              <a:t> </a:t>
            </a:r>
            <a:r>
              <a:rPr lang="ru-RU" sz="1050" dirty="0" err="1"/>
              <a:t>and</a:t>
            </a:r>
            <a:r>
              <a:rPr lang="ru-RU" sz="1050" dirty="0"/>
              <a:t> </a:t>
            </a:r>
            <a:r>
              <a:rPr lang="ru-RU" sz="1050" dirty="0" err="1"/>
              <a:t>metrological</a:t>
            </a:r>
            <a:r>
              <a:rPr lang="ru-RU" sz="1050" dirty="0"/>
              <a:t> </a:t>
            </a:r>
            <a:r>
              <a:rPr lang="ru-RU" sz="1050" dirty="0" err="1"/>
              <a:t>activity</a:t>
            </a:r>
            <a:r>
              <a:rPr lang="ru-RU" sz="1050" dirty="0"/>
              <a:t>”.</a:t>
            </a:r>
          </a:p>
          <a:p>
            <a:r>
              <a:rPr lang="en-US" sz="1050" dirty="0"/>
              <a:t>The metrology system of Ukraine includes:</a:t>
            </a:r>
            <a:endParaRPr lang="ru-RU" sz="1050" b="1" dirty="0"/>
          </a:p>
          <a:p>
            <a:pPr marL="171450" lvl="0" indent="-171450">
              <a:buFont typeface="Arial" panose="020B0604020202020204" pitchFamily="34" charset="0"/>
              <a:buChar char="•"/>
            </a:pPr>
            <a:r>
              <a:rPr lang="en-US" sz="1050" dirty="0"/>
              <a:t>National Metrology Service</a:t>
            </a:r>
            <a:r>
              <a:rPr lang="ru-RU" sz="1050" dirty="0" smtClean="0"/>
              <a:t>;</a:t>
            </a:r>
            <a:endParaRPr lang="en-US" sz="1050" b="1" dirty="0"/>
          </a:p>
          <a:p>
            <a:pPr marL="171450" lvl="0" indent="-171450">
              <a:buFont typeface="Arial" panose="020B0604020202020204" pitchFamily="34" charset="0"/>
              <a:buChar char="•"/>
            </a:pPr>
            <a:r>
              <a:rPr lang="en-US" sz="1050" dirty="0" smtClean="0"/>
              <a:t>legal </a:t>
            </a:r>
            <a:r>
              <a:rPr lang="en-US" sz="1050" dirty="0"/>
              <a:t>and regulatory framework, including legislative acts, technical regulations and other legal and regulatory acts that govern the relations in the field of metrology and metrological </a:t>
            </a:r>
            <a:r>
              <a:rPr lang="en-US" sz="1050" dirty="0" smtClean="0"/>
              <a:t>activity;</a:t>
            </a:r>
            <a:endParaRPr lang="en-US" sz="1050" b="1" dirty="0"/>
          </a:p>
          <a:p>
            <a:pPr marL="171450" lvl="0" indent="-171450">
              <a:buFont typeface="Arial" panose="020B0604020202020204" pitchFamily="34" charset="0"/>
              <a:buChar char="•"/>
            </a:pPr>
            <a:r>
              <a:rPr lang="en-US" sz="1050" dirty="0" smtClean="0"/>
              <a:t>National </a:t>
            </a:r>
            <a:r>
              <a:rPr lang="en-US" sz="1050" dirty="0"/>
              <a:t>Standards Base and the system of transferring the sizes of the units of </a:t>
            </a:r>
            <a:r>
              <a:rPr lang="en-US" sz="1050" dirty="0" smtClean="0"/>
              <a:t>measurement;</a:t>
            </a:r>
            <a:endParaRPr lang="en-US" sz="1050" b="1" dirty="0"/>
          </a:p>
          <a:p>
            <a:pPr marL="171450" lvl="0" indent="-171450">
              <a:buFont typeface="Arial" panose="020B0604020202020204" pitchFamily="34" charset="0"/>
              <a:buChar char="•"/>
            </a:pPr>
            <a:r>
              <a:rPr lang="en-US" sz="1050" dirty="0" smtClean="0"/>
              <a:t>system </a:t>
            </a:r>
            <a:r>
              <a:rPr lang="en-US" sz="1050" dirty="0"/>
              <a:t>of voluntary accreditation of calibration laboratories, as well as the system of accreditation of testing laboratories and conformity assessment </a:t>
            </a:r>
            <a:r>
              <a:rPr lang="en-US" sz="1050" dirty="0" smtClean="0"/>
              <a:t>bodies;</a:t>
            </a:r>
            <a:endParaRPr lang="en-US" sz="1050" b="1" dirty="0"/>
          </a:p>
          <a:p>
            <a:pPr marL="171450" lvl="0" indent="-171450">
              <a:buFont typeface="Arial" panose="020B0604020202020204" pitchFamily="34" charset="0"/>
              <a:buChar char="•"/>
            </a:pPr>
            <a:r>
              <a:rPr lang="en-US" sz="1050" dirty="0" smtClean="0"/>
              <a:t>educational </a:t>
            </a:r>
            <a:r>
              <a:rPr lang="en-US" sz="1050" dirty="0"/>
              <a:t>institutions, scientific and research institutions and organizations that disseminate knowledge and experience in the field of metrology and metrological activity.</a:t>
            </a:r>
            <a:endParaRPr lang="ru-RU" sz="1050" b="1" dirty="0"/>
          </a:p>
          <a:p>
            <a:r>
              <a:rPr lang="en-US" sz="1050" b="1" dirty="0"/>
              <a:t>The National Metrology Service includes:</a:t>
            </a:r>
            <a:endParaRPr lang="ru-RU" sz="1050" b="1" dirty="0"/>
          </a:p>
          <a:p>
            <a:pPr marL="171450" lvl="0" indent="-171450">
              <a:buFont typeface="Arial" panose="020B0604020202020204" pitchFamily="34" charset="0"/>
              <a:buChar char="•"/>
            </a:pPr>
            <a:r>
              <a:rPr lang="en-US" sz="1050" dirty="0"/>
              <a:t>central executive body that ensures </a:t>
            </a:r>
            <a:r>
              <a:rPr lang="en-US" sz="1050" dirty="0" smtClean="0"/>
              <a:t>the formation </a:t>
            </a:r>
            <a:r>
              <a:rPr lang="en-US" sz="1050" dirty="0"/>
              <a:t>of the state policy in the field of metrology and metrological </a:t>
            </a:r>
            <a:r>
              <a:rPr lang="en-US" sz="1050" dirty="0" smtClean="0"/>
              <a:t>activity;</a:t>
            </a:r>
            <a:endParaRPr lang="en-US" sz="1050" dirty="0"/>
          </a:p>
          <a:p>
            <a:pPr marL="171450" lvl="0" indent="-171450">
              <a:buFont typeface="Arial" panose="020B0604020202020204" pitchFamily="34" charset="0"/>
              <a:buChar char="•"/>
            </a:pPr>
            <a:r>
              <a:rPr lang="en-US" sz="1050" dirty="0" smtClean="0"/>
              <a:t>central </a:t>
            </a:r>
            <a:r>
              <a:rPr lang="en-US" sz="1050" dirty="0"/>
              <a:t>executive body that realizes the state policy in the field of metrology and metrological </a:t>
            </a:r>
            <a:r>
              <a:rPr lang="en-US" sz="1050" dirty="0" smtClean="0"/>
              <a:t>activity;</a:t>
            </a:r>
            <a:endParaRPr lang="en-US" sz="1050" dirty="0"/>
          </a:p>
          <a:p>
            <a:pPr marL="171450" lvl="0" indent="-171450">
              <a:buFont typeface="Arial" panose="020B0604020202020204" pitchFamily="34" charset="0"/>
              <a:buChar char="•"/>
            </a:pPr>
            <a:r>
              <a:rPr lang="en-US" sz="1050" dirty="0" smtClean="0"/>
              <a:t>central </a:t>
            </a:r>
            <a:r>
              <a:rPr lang="en-US" sz="1050" dirty="0"/>
              <a:t>executive body that realizes the state policy in the field of metrological </a:t>
            </a:r>
            <a:r>
              <a:rPr lang="en-US" sz="1050" dirty="0" smtClean="0"/>
              <a:t>supervision;</a:t>
            </a:r>
            <a:endParaRPr lang="en-US" sz="1050" dirty="0"/>
          </a:p>
          <a:p>
            <a:pPr marL="171450" lvl="0" indent="-171450">
              <a:buFont typeface="Arial" panose="020B0604020202020204" pitchFamily="34" charset="0"/>
              <a:buChar char="•"/>
            </a:pPr>
            <a:r>
              <a:rPr lang="en-US" sz="1050" dirty="0" smtClean="0"/>
              <a:t>scientific </a:t>
            </a:r>
            <a:r>
              <a:rPr lang="en-US" sz="1050" dirty="0"/>
              <a:t>metrology </a:t>
            </a:r>
            <a:r>
              <a:rPr lang="en-US" sz="1050" dirty="0" err="1"/>
              <a:t>centres</a:t>
            </a:r>
            <a:r>
              <a:rPr lang="ru-RU" sz="1050" dirty="0" smtClean="0"/>
              <a:t>;</a:t>
            </a:r>
            <a:endParaRPr lang="en-US" sz="1050" dirty="0" smtClean="0"/>
          </a:p>
          <a:p>
            <a:pPr marL="171450" lvl="0" indent="-171450">
              <a:buFont typeface="Arial" panose="020B0604020202020204" pitchFamily="34" charset="0"/>
              <a:buChar char="•"/>
            </a:pPr>
            <a:r>
              <a:rPr lang="en-US" sz="1050" dirty="0" smtClean="0"/>
              <a:t>state </a:t>
            </a:r>
            <a:r>
              <a:rPr lang="en-US" sz="1050" dirty="0"/>
              <a:t>enterprises in the field of the Ministry of Economic Development and Trade of </a:t>
            </a:r>
            <a:r>
              <a:rPr lang="en-US" sz="1050" dirty="0" smtClean="0"/>
              <a:t>Ukraine – metrology centers;</a:t>
            </a:r>
            <a:endParaRPr lang="en-US" sz="1050" dirty="0"/>
          </a:p>
          <a:p>
            <a:pPr marL="171450" lvl="0" indent="-171450">
              <a:buFont typeface="Arial" panose="020B0604020202020204" pitchFamily="34" charset="0"/>
              <a:buChar char="•"/>
            </a:pPr>
            <a:r>
              <a:rPr lang="en-US" sz="1050" dirty="0" smtClean="0"/>
              <a:t>State </a:t>
            </a:r>
            <a:r>
              <a:rPr lang="en-US" sz="1050" dirty="0"/>
              <a:t>Service of Universal Time and Reference </a:t>
            </a:r>
            <a:r>
              <a:rPr lang="en-US" sz="1050" dirty="0" smtClean="0"/>
              <a:t>Frequencies;</a:t>
            </a:r>
            <a:endParaRPr lang="en-US" sz="1050" dirty="0"/>
          </a:p>
          <a:p>
            <a:pPr marL="171450" lvl="0" indent="-171450">
              <a:buFont typeface="Arial" panose="020B0604020202020204" pitchFamily="34" charset="0"/>
              <a:buChar char="•"/>
            </a:pPr>
            <a:r>
              <a:rPr lang="en-US" sz="1050" dirty="0" smtClean="0"/>
              <a:t>State </a:t>
            </a:r>
            <a:r>
              <a:rPr lang="en-US" sz="1050" dirty="0"/>
              <a:t>Service of Reference Materials of Composition and Properties of Substances and </a:t>
            </a:r>
            <a:r>
              <a:rPr lang="en-US" sz="1050" dirty="0" smtClean="0"/>
              <a:t>Materials;</a:t>
            </a:r>
            <a:endParaRPr lang="en-US" sz="1050" dirty="0"/>
          </a:p>
          <a:p>
            <a:pPr marL="171450" lvl="0" indent="-171450">
              <a:buFont typeface="Arial" panose="020B0604020202020204" pitchFamily="34" charset="0"/>
              <a:buChar char="•"/>
            </a:pPr>
            <a:r>
              <a:rPr lang="en-US" sz="1050" dirty="0" smtClean="0"/>
              <a:t>State </a:t>
            </a:r>
            <a:r>
              <a:rPr lang="en-US" sz="1050" dirty="0"/>
              <a:t>Service of Reference Data on Physical Constants and Properties of Substances and </a:t>
            </a:r>
            <a:r>
              <a:rPr lang="en-US" sz="1050" dirty="0" smtClean="0"/>
              <a:t>Materials;</a:t>
            </a:r>
            <a:endParaRPr lang="en-US" sz="1050" dirty="0"/>
          </a:p>
          <a:p>
            <a:pPr marL="171450" lvl="0" indent="-171450">
              <a:buFont typeface="Arial" panose="020B0604020202020204" pitchFamily="34" charset="0"/>
              <a:buChar char="•"/>
            </a:pPr>
            <a:r>
              <a:rPr lang="en-US" sz="1050" dirty="0" smtClean="0"/>
              <a:t>metrology </a:t>
            </a:r>
            <a:r>
              <a:rPr lang="en-US" sz="1050" dirty="0"/>
              <a:t>services of the central executive bodies, other state bodies, enterprises and </a:t>
            </a:r>
            <a:r>
              <a:rPr lang="en-US" sz="1050" dirty="0" smtClean="0"/>
              <a:t>organizations;</a:t>
            </a:r>
            <a:endParaRPr lang="en-US" sz="1050" dirty="0"/>
          </a:p>
          <a:p>
            <a:pPr marL="171450" lvl="0" indent="-171450">
              <a:buFont typeface="Arial" panose="020B0604020202020204" pitchFamily="34" charset="0"/>
              <a:buChar char="•"/>
            </a:pPr>
            <a:r>
              <a:rPr lang="en-US" sz="1050" dirty="0" smtClean="0"/>
              <a:t>bodies </a:t>
            </a:r>
            <a:r>
              <a:rPr lang="en-US" sz="1050" dirty="0"/>
              <a:t>of conformity assessment of measuring instruments and verification laboratories.</a:t>
            </a:r>
            <a:endParaRPr lang="ru-RU" sz="1050" dirty="0"/>
          </a:p>
          <a:p>
            <a:r>
              <a:rPr lang="en-US" sz="1050" dirty="0"/>
              <a:t>All the activities on ensuring the functioning and development of metrology system are coordinated by </a:t>
            </a:r>
            <a:r>
              <a:rPr lang="en-US" sz="1050" b="1" dirty="0"/>
              <a:t>the Ministry of Economic Development and Trade of Ukraine.</a:t>
            </a:r>
            <a:endParaRPr lang="ru-RU" sz="1050" dirty="0"/>
          </a:p>
          <a:p>
            <a:pPr fontAlgn="auto">
              <a:spcBef>
                <a:spcPts val="0"/>
              </a:spcBef>
              <a:spcAft>
                <a:spcPts val="0"/>
              </a:spcAft>
              <a:defRPr/>
            </a:pPr>
            <a:endParaRPr lang="en-GB" sz="1050" b="1" dirty="0" smtClean="0"/>
          </a:p>
          <a:p>
            <a:pPr fontAlgn="auto">
              <a:spcBef>
                <a:spcPts val="0"/>
              </a:spcBef>
              <a:spcAft>
                <a:spcPts val="0"/>
              </a:spcAft>
              <a:defRPr/>
            </a:pPr>
            <a:r>
              <a:rPr lang="en-GB" sz="1050" b="1" dirty="0" smtClean="0"/>
              <a:t>Minister </a:t>
            </a:r>
            <a:r>
              <a:rPr lang="en-GB" sz="1050" b="1" dirty="0"/>
              <a:t>of Economic Development and Trade </a:t>
            </a:r>
            <a:r>
              <a:rPr lang="ru-RU" sz="1050" b="1" dirty="0" smtClean="0"/>
              <a:t/>
            </a:r>
            <a:br>
              <a:rPr lang="ru-RU" sz="1050" b="1" dirty="0" smtClean="0"/>
            </a:br>
            <a:r>
              <a:rPr lang="en-GB" sz="1050" b="1" dirty="0" smtClean="0"/>
              <a:t>of </a:t>
            </a:r>
            <a:r>
              <a:rPr lang="en-GB" sz="1050" b="1" dirty="0"/>
              <a:t>Ukraine</a:t>
            </a:r>
            <a:r>
              <a:rPr lang="en-US" sz="1050" b="1" dirty="0"/>
              <a:t>:  </a:t>
            </a:r>
            <a:r>
              <a:rPr lang="en-US" sz="1050" b="1" dirty="0" smtClean="0"/>
              <a:t>        Mr</a:t>
            </a:r>
            <a:r>
              <a:rPr lang="en-US" sz="1050" b="1" dirty="0"/>
              <a:t>. </a:t>
            </a:r>
            <a:r>
              <a:rPr lang="en-US" sz="1050" b="1" dirty="0" err="1"/>
              <a:t>Mr</a:t>
            </a:r>
            <a:r>
              <a:rPr lang="ru-RU" sz="1050" b="1" dirty="0"/>
              <a:t>. </a:t>
            </a:r>
            <a:r>
              <a:rPr lang="en-US" sz="1050" b="1" dirty="0" err="1"/>
              <a:t>Stepan</a:t>
            </a:r>
            <a:r>
              <a:rPr lang="en-US" sz="1050" b="1" dirty="0"/>
              <a:t> </a:t>
            </a:r>
            <a:r>
              <a:rPr lang="en-US" sz="1050" b="1" dirty="0" err="1"/>
              <a:t>Kubiv</a:t>
            </a:r>
            <a:endParaRPr lang="ru-RU" sz="1050" dirty="0"/>
          </a:p>
          <a:p>
            <a:pPr fontAlgn="auto">
              <a:spcBef>
                <a:spcPts val="0"/>
              </a:spcBef>
              <a:spcAft>
                <a:spcPts val="0"/>
              </a:spcAft>
              <a:defRPr/>
            </a:pPr>
            <a:r>
              <a:rPr lang="en-GB" sz="1050" b="1" dirty="0"/>
              <a:t>Address:	</a:t>
            </a:r>
            <a:r>
              <a:rPr lang="en-GB" sz="1050" dirty="0" smtClean="0"/>
              <a:t>12/2 </a:t>
            </a:r>
            <a:r>
              <a:rPr lang="en-GB" sz="1050" dirty="0" err="1"/>
              <a:t>Grushevskogo</a:t>
            </a:r>
            <a:r>
              <a:rPr lang="en-GB" sz="1050" dirty="0"/>
              <a:t> Str., Kyiv, </a:t>
            </a:r>
            <a:r>
              <a:rPr lang="ru-RU" sz="1050" dirty="0" smtClean="0"/>
              <a:t>	</a:t>
            </a:r>
            <a:r>
              <a:rPr lang="en-GB" sz="1050" dirty="0" smtClean="0"/>
              <a:t>01008</a:t>
            </a:r>
            <a:r>
              <a:rPr lang="en-GB" sz="1050" dirty="0"/>
              <a:t>, Ukraine</a:t>
            </a:r>
            <a:endParaRPr lang="ru-RU" sz="1050" dirty="0"/>
          </a:p>
          <a:p>
            <a:pPr fontAlgn="auto">
              <a:spcBef>
                <a:spcPts val="0"/>
              </a:spcBef>
              <a:spcAft>
                <a:spcPts val="0"/>
              </a:spcAft>
              <a:defRPr/>
            </a:pPr>
            <a:r>
              <a:rPr lang="en-GB" sz="1050" b="1" dirty="0"/>
              <a:t>Telephone:	</a:t>
            </a:r>
            <a:r>
              <a:rPr lang="en-US" sz="1050" dirty="0"/>
              <a:t>+38 044 528 92 27</a:t>
            </a:r>
            <a:endParaRPr lang="ru-RU" sz="1050" dirty="0"/>
          </a:p>
          <a:p>
            <a:pPr fontAlgn="auto">
              <a:spcBef>
                <a:spcPts val="0"/>
              </a:spcBef>
              <a:spcAft>
                <a:spcPts val="0"/>
              </a:spcAft>
              <a:defRPr/>
            </a:pPr>
            <a:r>
              <a:rPr lang="en-GB" sz="1050" b="1" dirty="0"/>
              <a:t>Fax:	</a:t>
            </a:r>
            <a:r>
              <a:rPr lang="en-US" sz="1050" dirty="0" smtClean="0"/>
              <a:t>+</a:t>
            </a:r>
            <a:r>
              <a:rPr lang="en-US" sz="1050" dirty="0"/>
              <a:t>38 044 528 90 14</a:t>
            </a:r>
            <a:endParaRPr lang="ru-RU" sz="1050" dirty="0"/>
          </a:p>
          <a:p>
            <a:pPr fontAlgn="auto">
              <a:spcBef>
                <a:spcPts val="0"/>
              </a:spcBef>
              <a:spcAft>
                <a:spcPts val="0"/>
              </a:spcAft>
              <a:defRPr/>
            </a:pPr>
            <a:r>
              <a:rPr lang="en-US" sz="1050" b="1" dirty="0"/>
              <a:t>E-mail:	</a:t>
            </a:r>
            <a:r>
              <a:rPr lang="en-US" sz="1050" dirty="0" err="1"/>
              <a:t>dtr</a:t>
            </a:r>
            <a:r>
              <a:rPr lang="ru-RU" sz="1050" dirty="0"/>
              <a:t>@</a:t>
            </a:r>
            <a:r>
              <a:rPr lang="en-US" sz="1050" dirty="0"/>
              <a:t>me</a:t>
            </a:r>
            <a:r>
              <a:rPr lang="ru-RU" sz="1050" dirty="0"/>
              <a:t>.</a:t>
            </a:r>
            <a:r>
              <a:rPr lang="en-US" sz="1050" dirty="0" err="1"/>
              <a:t>gov</a:t>
            </a:r>
            <a:r>
              <a:rPr lang="ru-RU" sz="1050" dirty="0"/>
              <a:t>.</a:t>
            </a:r>
            <a:r>
              <a:rPr lang="en-US" sz="1050" dirty="0" err="1"/>
              <a:t>ua</a:t>
            </a:r>
            <a:r>
              <a:rPr lang="ru-RU" sz="1050" dirty="0"/>
              <a:t>, </a:t>
            </a:r>
            <a:r>
              <a:rPr lang="en-US" sz="1050" dirty="0" err="1"/>
              <a:t>tnv</a:t>
            </a:r>
            <a:r>
              <a:rPr lang="ru-RU" sz="1050" dirty="0"/>
              <a:t>@</a:t>
            </a:r>
            <a:r>
              <a:rPr lang="en-US" sz="1050" dirty="0"/>
              <a:t>me</a:t>
            </a:r>
            <a:r>
              <a:rPr lang="ru-RU" sz="1050" dirty="0"/>
              <a:t>.</a:t>
            </a:r>
            <a:r>
              <a:rPr lang="en-US" sz="1050" dirty="0" err="1"/>
              <a:t>gov</a:t>
            </a:r>
            <a:r>
              <a:rPr lang="ru-RU" sz="1050" dirty="0"/>
              <a:t>.</a:t>
            </a:r>
            <a:r>
              <a:rPr lang="en-US" sz="1050" dirty="0" err="1"/>
              <a:t>ua</a:t>
            </a:r>
            <a:endParaRPr lang="ru-RU" sz="1050" dirty="0"/>
          </a:p>
          <a:p>
            <a:pPr fontAlgn="auto">
              <a:spcBef>
                <a:spcPts val="0"/>
              </a:spcBef>
              <a:spcAft>
                <a:spcPts val="0"/>
              </a:spcAft>
              <a:defRPr/>
            </a:pPr>
            <a:r>
              <a:rPr lang="en-US" sz="1050" b="1" dirty="0"/>
              <a:t>Web:</a:t>
            </a:r>
            <a:r>
              <a:rPr lang="en-US" sz="1050" i="1" dirty="0"/>
              <a:t>	</a:t>
            </a:r>
            <a:r>
              <a:rPr lang="en-US" sz="1050" dirty="0" smtClean="0"/>
              <a:t>www.me.gov.ua</a:t>
            </a:r>
            <a:endParaRPr lang="ru-RU" sz="1050" dirty="0"/>
          </a:p>
          <a:p>
            <a:r>
              <a:rPr lang="en-US" sz="1050" dirty="0"/>
              <a:t>One of the activities of the Ministry of Economic Development and Trade of Ukraine is to provide the development and realization of the state policy in the field of technical regulation (standardization, metrology, certification, conformity assessment (confirmation), accreditation of conformity assessment bodies, quality management), including:</a:t>
            </a:r>
            <a:endParaRPr lang="ru-RU" sz="1050" dirty="0"/>
          </a:p>
          <a:p>
            <a:pPr marL="171450" lvl="0" indent="-171450">
              <a:buFont typeface="Arial" panose="020B0604020202020204" pitchFamily="34" charset="0"/>
              <a:buChar char="•"/>
            </a:pPr>
            <a:r>
              <a:rPr lang="en-US" sz="1050" dirty="0"/>
              <a:t>provision of statutory regulation in the field of metrology and metrological </a:t>
            </a:r>
            <a:r>
              <a:rPr lang="en-US" sz="1050" dirty="0" smtClean="0"/>
              <a:t>activity;</a:t>
            </a:r>
            <a:endParaRPr lang="en-US" sz="1050" dirty="0"/>
          </a:p>
          <a:p>
            <a:pPr marL="171450" lvl="0" indent="-171450">
              <a:buFont typeface="Arial" panose="020B0604020202020204" pitchFamily="34" charset="0"/>
              <a:buChar char="•"/>
            </a:pPr>
            <a:r>
              <a:rPr lang="en-US" sz="1050" dirty="0" smtClean="0"/>
              <a:t>organization </a:t>
            </a:r>
            <a:r>
              <a:rPr lang="en-US" sz="1050" dirty="0"/>
              <a:t>of conducting the fundamental researches in the field of </a:t>
            </a:r>
            <a:r>
              <a:rPr lang="en-US" sz="1050" dirty="0" smtClean="0"/>
              <a:t>metrology;</a:t>
            </a:r>
            <a:endParaRPr lang="en-US" sz="1050" dirty="0"/>
          </a:p>
          <a:p>
            <a:pPr marL="171450" lvl="0" indent="-171450">
              <a:buFont typeface="Arial" panose="020B0604020202020204" pitchFamily="34" charset="0"/>
              <a:buChar char="•"/>
            </a:pPr>
            <a:r>
              <a:rPr lang="en-US" sz="1050" dirty="0" smtClean="0"/>
              <a:t>provision </a:t>
            </a:r>
            <a:r>
              <a:rPr lang="en-US" sz="1050" dirty="0"/>
              <a:t>of maintenance and improvement of the National Standards </a:t>
            </a:r>
            <a:r>
              <a:rPr lang="en-US" sz="1050" dirty="0" smtClean="0"/>
              <a:t>Base;</a:t>
            </a:r>
            <a:endParaRPr lang="en-US" sz="1050" dirty="0"/>
          </a:p>
          <a:p>
            <a:pPr marL="171450" lvl="0" indent="-171450">
              <a:buFont typeface="Arial" panose="020B0604020202020204" pitchFamily="34" charset="0"/>
              <a:buChar char="•"/>
            </a:pPr>
            <a:r>
              <a:rPr lang="en-US" sz="1050" dirty="0" smtClean="0"/>
              <a:t>development </a:t>
            </a:r>
            <a:r>
              <a:rPr lang="en-US" sz="1050" dirty="0"/>
              <a:t>or participation in the development of the state scientific and scientific-technical programs related to ensuring the uniformity of </a:t>
            </a:r>
            <a:r>
              <a:rPr lang="en-US" sz="1050" dirty="0" smtClean="0"/>
              <a:t>measurements;</a:t>
            </a:r>
            <a:endParaRPr lang="en-US" sz="1050" dirty="0"/>
          </a:p>
          <a:p>
            <a:pPr marL="171450" lvl="0" indent="-171450">
              <a:buFont typeface="Arial" panose="020B0604020202020204" pitchFamily="34" charset="0"/>
              <a:buChar char="•"/>
            </a:pPr>
            <a:r>
              <a:rPr lang="en-US" sz="1050" dirty="0" smtClean="0"/>
              <a:t>representation </a:t>
            </a:r>
            <a:r>
              <a:rPr lang="en-US" sz="1050" dirty="0"/>
              <a:t>and participation of Ukraine in the activities of international, European and other regional metrology </a:t>
            </a:r>
            <a:r>
              <a:rPr lang="en-US" sz="1050" dirty="0" smtClean="0"/>
              <a:t>organizations;</a:t>
            </a:r>
            <a:endParaRPr lang="en-US" sz="1050" dirty="0"/>
          </a:p>
          <a:p>
            <a:pPr marL="171450" lvl="0" indent="-171450">
              <a:buFont typeface="Arial" panose="020B0604020202020204" pitchFamily="34" charset="0"/>
              <a:buChar char="•"/>
            </a:pPr>
            <a:r>
              <a:rPr lang="en-US" sz="1050" dirty="0" smtClean="0"/>
              <a:t>exercising </a:t>
            </a:r>
            <a:r>
              <a:rPr lang="en-US" sz="1050" dirty="0"/>
              <a:t>of other powers established by the laws and imposed on it by the acts of the Cabinet of Ministers of Ukraine.</a:t>
            </a:r>
            <a:endParaRPr lang="ru-RU" sz="1050" dirty="0"/>
          </a:p>
          <a:p>
            <a:pPr fontAlgn="auto">
              <a:spcBef>
                <a:spcPts val="0"/>
              </a:spcBef>
              <a:spcAft>
                <a:spcPts val="0"/>
              </a:spcAft>
              <a:defRPr/>
            </a:pPr>
            <a:r>
              <a:rPr lang="ru-RU" sz="1050" dirty="0" smtClean="0"/>
              <a:t/>
            </a:r>
            <a:br>
              <a:rPr lang="ru-RU" sz="1050" dirty="0" smtClean="0"/>
            </a:br>
            <a:endParaRPr lang="ru-RU" sz="1050" dirty="0"/>
          </a:p>
          <a:p>
            <a:pPr fontAlgn="auto">
              <a:spcBef>
                <a:spcPts val="0"/>
              </a:spcBef>
              <a:spcAft>
                <a:spcPts val="0"/>
              </a:spcAft>
              <a:defRPr/>
            </a:pPr>
            <a:endParaRPr lang="ru-RU" sz="1050" dirty="0"/>
          </a:p>
        </p:txBody>
      </p:sp>
      <p:pic>
        <p:nvPicPr>
          <p:cNvPr id="110598" name="Рисунок 1"/>
          <p:cNvPicPr>
            <a:picLocks noChangeAspect="1"/>
          </p:cNvPicPr>
          <p:nvPr/>
        </p:nvPicPr>
        <p:blipFill>
          <a:blip r:embed="rId2" cstate="print"/>
          <a:srcRect/>
          <a:stretch>
            <a:fillRect/>
          </a:stretch>
        </p:blipFill>
        <p:spPr bwMode="auto">
          <a:xfrm>
            <a:off x="364257" y="848544"/>
            <a:ext cx="2316163" cy="1624013"/>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992560"/>
            <a:ext cx="6172200" cy="8496944"/>
          </a:xfrm>
        </p:spPr>
        <p:txBody>
          <a:bodyPr numCol="2" spcCol="288000" rtlCol="0">
            <a:noAutofit/>
          </a:bodyPr>
          <a:lstStyle/>
          <a:p>
            <a:r>
              <a:rPr lang="en-US" sz="1200" b="1" dirty="0"/>
              <a:t>SCIENTIFIC METROLOGY CENTRES</a:t>
            </a:r>
            <a:endParaRPr lang="ru-RU" sz="1200" dirty="0"/>
          </a:p>
          <a:p>
            <a:pPr fontAlgn="auto">
              <a:spcBef>
                <a:spcPts val="0"/>
              </a:spcBef>
              <a:spcAft>
                <a:spcPts val="0"/>
              </a:spcAft>
              <a:defRPr/>
            </a:pPr>
            <a:r>
              <a:rPr lang="en-GB" sz="1050" b="1" dirty="0" smtClean="0"/>
              <a:t>National </a:t>
            </a:r>
            <a:r>
              <a:rPr lang="en-GB" sz="1050" b="1" dirty="0"/>
              <a:t>Scientific Centre “Institute of Metrology” (NSC “IM”)</a:t>
            </a:r>
            <a:endParaRPr lang="ru-RU" sz="1050" dirty="0"/>
          </a:p>
          <a:p>
            <a:pPr fontAlgn="auto">
              <a:spcBef>
                <a:spcPts val="0"/>
              </a:spcBef>
              <a:spcAft>
                <a:spcPts val="0"/>
              </a:spcAft>
              <a:defRPr/>
            </a:pPr>
            <a:r>
              <a:rPr lang="en-GB" sz="1050" b="1" dirty="0"/>
              <a:t>General Director:</a:t>
            </a:r>
            <a:r>
              <a:rPr lang="ru-RU" sz="1050" b="1" dirty="0"/>
              <a:t> </a:t>
            </a:r>
            <a:r>
              <a:rPr lang="en-GB" sz="1050" b="1" dirty="0"/>
              <a:t> </a:t>
            </a:r>
            <a:r>
              <a:rPr lang="en-GB" sz="1050" b="1" dirty="0" err="1"/>
              <a:t>Prof.</a:t>
            </a:r>
            <a:r>
              <a:rPr lang="en-GB" sz="1050" b="1" dirty="0"/>
              <a:t>, </a:t>
            </a:r>
            <a:r>
              <a:rPr lang="en-GB" sz="1050" b="1" dirty="0" err="1"/>
              <a:t>Dr.</a:t>
            </a:r>
            <a:r>
              <a:rPr lang="en-GB" sz="1050" b="1" dirty="0"/>
              <a:t> </a:t>
            </a:r>
            <a:r>
              <a:rPr lang="en-GB" sz="1050" b="1" dirty="0" smtClean="0"/>
              <a:t> </a:t>
            </a:r>
            <a:r>
              <a:rPr lang="en-GB" sz="1050" b="1" dirty="0"/>
              <a:t>Pavel </a:t>
            </a:r>
            <a:r>
              <a:rPr lang="en-GB" sz="1050" b="1" dirty="0" err="1"/>
              <a:t>Neyezhmakov</a:t>
            </a:r>
            <a:r>
              <a:rPr lang="en-GB" sz="1050" b="1" dirty="0"/>
              <a:t> </a:t>
            </a:r>
            <a:endParaRPr lang="ru-RU" sz="1050" dirty="0"/>
          </a:p>
          <a:p>
            <a:pPr fontAlgn="auto">
              <a:spcBef>
                <a:spcPts val="0"/>
              </a:spcBef>
              <a:spcAft>
                <a:spcPts val="0"/>
              </a:spcAft>
              <a:defRPr/>
            </a:pPr>
            <a:r>
              <a:rPr lang="en-GB" sz="1050" b="1" dirty="0"/>
              <a:t>Address:	</a:t>
            </a:r>
            <a:r>
              <a:rPr lang="en-GB" sz="1050" dirty="0"/>
              <a:t>42 </a:t>
            </a:r>
            <a:r>
              <a:rPr lang="en-GB" sz="1050" dirty="0" err="1"/>
              <a:t>Mironositskaya</a:t>
            </a:r>
            <a:r>
              <a:rPr lang="en-GB" sz="1050" dirty="0"/>
              <a:t> Str., Kharkiv-2, </a:t>
            </a:r>
            <a:r>
              <a:rPr lang="ru-RU" sz="1050" dirty="0"/>
              <a:t>	</a:t>
            </a:r>
            <a:r>
              <a:rPr lang="en-GB" sz="1050" dirty="0"/>
              <a:t>61002, Ukraine</a:t>
            </a:r>
            <a:endParaRPr lang="ru-RU" sz="1050" dirty="0"/>
          </a:p>
          <a:p>
            <a:pPr fontAlgn="auto">
              <a:spcBef>
                <a:spcPts val="0"/>
              </a:spcBef>
              <a:spcAft>
                <a:spcPts val="0"/>
              </a:spcAft>
              <a:defRPr/>
            </a:pPr>
            <a:r>
              <a:rPr lang="en-GB" sz="1050" b="1" dirty="0"/>
              <a:t>Telephone:	</a:t>
            </a:r>
            <a:r>
              <a:rPr lang="en-GB" sz="1050" dirty="0"/>
              <a:t>+38 057 700 34 09</a:t>
            </a:r>
            <a:endParaRPr lang="ru-RU" sz="1050" dirty="0"/>
          </a:p>
          <a:p>
            <a:pPr fontAlgn="auto">
              <a:spcBef>
                <a:spcPts val="0"/>
              </a:spcBef>
              <a:spcAft>
                <a:spcPts val="0"/>
              </a:spcAft>
              <a:defRPr/>
            </a:pPr>
            <a:r>
              <a:rPr lang="en-GB" sz="1050" b="1" dirty="0"/>
              <a:t>Fax:	</a:t>
            </a:r>
            <a:r>
              <a:rPr lang="en-GB" sz="1050" dirty="0"/>
              <a:t>+38 057 700 34 47</a:t>
            </a:r>
            <a:endParaRPr lang="ru-RU" sz="1050" dirty="0"/>
          </a:p>
          <a:p>
            <a:r>
              <a:rPr lang="en-GB" sz="1050" b="1" dirty="0"/>
              <a:t>E-mail:</a:t>
            </a:r>
            <a:r>
              <a:rPr lang="ru-RU" sz="1050" b="1" dirty="0"/>
              <a:t>	</a:t>
            </a:r>
            <a:r>
              <a:rPr lang="en-GB" sz="1050" u="sng" dirty="0">
                <a:hlinkClick r:id="rId2"/>
              </a:rPr>
              <a:t>info@metrology.kharkov.ua</a:t>
            </a:r>
            <a:r>
              <a:rPr lang="ru-RU" sz="1050" dirty="0" smtClean="0"/>
              <a:t/>
            </a:r>
            <a:br>
              <a:rPr lang="ru-RU" sz="1050" dirty="0" smtClean="0"/>
            </a:br>
            <a:endParaRPr lang="en-US" sz="1050" dirty="0" smtClean="0"/>
          </a:p>
          <a:p>
            <a:r>
              <a:rPr lang="en-US" sz="1050" dirty="0" smtClean="0"/>
              <a:t>NSC </a:t>
            </a:r>
            <a:r>
              <a:rPr lang="ru-RU" sz="1050" dirty="0"/>
              <a:t>“</a:t>
            </a:r>
            <a:r>
              <a:rPr lang="en-US" sz="1050" dirty="0"/>
              <a:t>Institute of Metrology”:</a:t>
            </a:r>
            <a:endParaRPr lang="ru-RU" sz="1050" dirty="0"/>
          </a:p>
          <a:p>
            <a:pPr marL="171450" lvl="0" indent="-171450">
              <a:buFont typeface="Arial" panose="020B0604020202020204" pitchFamily="34" charset="0"/>
              <a:buChar char="•"/>
            </a:pPr>
            <a:r>
              <a:rPr lang="en-US" sz="1050" dirty="0"/>
              <a:t>carries out the fundamental scientific and applied scientific researches in the field of </a:t>
            </a:r>
            <a:r>
              <a:rPr lang="en-US" sz="1050" dirty="0" smtClean="0"/>
              <a:t>metrology;</a:t>
            </a:r>
            <a:endParaRPr lang="en-US" sz="1050" dirty="0"/>
          </a:p>
          <a:p>
            <a:pPr marL="171450" lvl="0" indent="-171450">
              <a:buFont typeface="Arial" panose="020B0604020202020204" pitchFamily="34" charset="0"/>
              <a:buChar char="•"/>
            </a:pPr>
            <a:r>
              <a:rPr lang="en-US" sz="1050" dirty="0" smtClean="0"/>
              <a:t>participates </a:t>
            </a:r>
            <a:r>
              <a:rPr lang="en-US" sz="1050" dirty="0"/>
              <a:t>in the development of state programs on metrology, concepts of these programs and the concept of development of metrology system in </a:t>
            </a:r>
            <a:r>
              <a:rPr lang="en-US" sz="1050" dirty="0" smtClean="0"/>
              <a:t>Ukraine;</a:t>
            </a:r>
            <a:endParaRPr lang="en-US" sz="1050" dirty="0"/>
          </a:p>
          <a:p>
            <a:pPr marL="171450" lvl="0" indent="-171450">
              <a:buFont typeface="Arial" panose="020B0604020202020204" pitchFamily="34" charset="0"/>
              <a:buChar char="•"/>
            </a:pPr>
            <a:r>
              <a:rPr lang="en-US" sz="1050" dirty="0" smtClean="0"/>
              <a:t>carries </a:t>
            </a:r>
            <a:r>
              <a:rPr lang="en-US" sz="1050" dirty="0"/>
              <a:t>out the research and development works related to the creation, improvement, maintenance, comparison, use of the national standards, the establishment of the systems of transferring the sizes of the of units of measurements (providing metrological traceability with account for the needs of the national economy and international experience</a:t>
            </a:r>
            <a:r>
              <a:rPr lang="en-US" sz="1050" dirty="0" smtClean="0"/>
              <a:t>);</a:t>
            </a:r>
            <a:endParaRPr lang="en-US" sz="1050" dirty="0"/>
          </a:p>
          <a:p>
            <a:pPr marL="171450" lvl="0" indent="-171450">
              <a:buFont typeface="Arial" panose="020B0604020202020204" pitchFamily="34" charset="0"/>
              <a:buChar char="•"/>
            </a:pPr>
            <a:r>
              <a:rPr lang="en-US" sz="1050" dirty="0" smtClean="0"/>
              <a:t>participates </a:t>
            </a:r>
            <a:r>
              <a:rPr lang="en-US" sz="1050" dirty="0"/>
              <a:t>in the drafting of technical regulations of other legal and regulatory acts, as well as the normative documents in the field of metrology and metrological </a:t>
            </a:r>
            <a:r>
              <a:rPr lang="en-US" sz="1050" dirty="0" smtClean="0"/>
              <a:t>activity;</a:t>
            </a:r>
            <a:endParaRPr lang="en-US" sz="1050" dirty="0"/>
          </a:p>
          <a:p>
            <a:pPr marL="171450" lvl="0" indent="-171450">
              <a:buFont typeface="Arial" panose="020B0604020202020204" pitchFamily="34" charset="0"/>
              <a:buChar char="•"/>
            </a:pPr>
            <a:r>
              <a:rPr lang="en-US" sz="1050" dirty="0" smtClean="0"/>
              <a:t>performs </a:t>
            </a:r>
            <a:r>
              <a:rPr lang="en-US" sz="1050" dirty="0"/>
              <a:t>functions of the Head Center of the Service of Universal Time and Reference </a:t>
            </a:r>
            <a:r>
              <a:rPr lang="en-US" sz="1050" dirty="0" smtClean="0"/>
              <a:t>Frequencies;</a:t>
            </a:r>
            <a:endParaRPr lang="en-US" sz="1050" dirty="0"/>
          </a:p>
          <a:p>
            <a:pPr marL="171450" lvl="0" indent="-171450">
              <a:buFont typeface="Arial" panose="020B0604020202020204" pitchFamily="34" charset="0"/>
              <a:buChar char="•"/>
            </a:pPr>
            <a:r>
              <a:rPr lang="en-US" sz="1050" dirty="0" smtClean="0"/>
              <a:t>performs </a:t>
            </a:r>
            <a:r>
              <a:rPr lang="en-US" sz="1050" dirty="0"/>
              <a:t>functions of the scientific and methodological center of the Service of Reference Materials of Composition and Properties of Substances and </a:t>
            </a:r>
            <a:r>
              <a:rPr lang="en-US" sz="1050" dirty="0" smtClean="0"/>
              <a:t>Materials;</a:t>
            </a:r>
            <a:endParaRPr lang="en-US" sz="1050" dirty="0"/>
          </a:p>
          <a:p>
            <a:pPr marL="171450" lvl="0" indent="-171450">
              <a:buFont typeface="Arial" panose="020B0604020202020204" pitchFamily="34" charset="0"/>
              <a:buChar char="•"/>
            </a:pPr>
            <a:r>
              <a:rPr lang="en-US" sz="1050" dirty="0" smtClean="0"/>
              <a:t>coordinates </a:t>
            </a:r>
            <a:r>
              <a:rPr lang="en-US" sz="1050" dirty="0"/>
              <a:t>the scientific and metrological activity related to the measurements and calculations of time in the territory of </a:t>
            </a:r>
            <a:r>
              <a:rPr lang="en-US" sz="1050" dirty="0" smtClean="0"/>
              <a:t>Ukraine;</a:t>
            </a:r>
            <a:endParaRPr lang="en-US" sz="1050" dirty="0"/>
          </a:p>
          <a:p>
            <a:pPr marL="171450" lvl="0" indent="-171450">
              <a:buFont typeface="Arial" panose="020B0604020202020204" pitchFamily="34" charset="0"/>
              <a:buChar char="•"/>
            </a:pPr>
            <a:r>
              <a:rPr lang="en-US" sz="1050" dirty="0" smtClean="0"/>
              <a:t>provides </a:t>
            </a:r>
            <a:r>
              <a:rPr lang="en-US" sz="1050" dirty="0"/>
              <a:t>intersectional coordination and scientific-methodological support on works on the development and use of reference materials of composition and properties of substances and </a:t>
            </a:r>
            <a:r>
              <a:rPr lang="en-US" sz="1050" dirty="0" smtClean="0"/>
              <a:t>materials;</a:t>
            </a:r>
            <a:endParaRPr lang="en-US" sz="1050" dirty="0"/>
          </a:p>
          <a:p>
            <a:pPr marL="171450" lvl="0" indent="-171450">
              <a:buFont typeface="Arial" panose="020B0604020202020204" pitchFamily="34" charset="0"/>
              <a:buChar char="•"/>
            </a:pPr>
            <a:r>
              <a:rPr lang="en-US" sz="1050" dirty="0" smtClean="0"/>
              <a:t>performs </a:t>
            </a:r>
            <a:r>
              <a:rPr lang="en-US" sz="1050" dirty="0"/>
              <a:t>the works on conformity assessment of legally regulated measuring instruments to the technical regulations in case of its appointment as a conformity assessment </a:t>
            </a:r>
            <a:r>
              <a:rPr lang="en-US" sz="1050" dirty="0" smtClean="0"/>
              <a:t>body;</a:t>
            </a:r>
          </a:p>
          <a:p>
            <a:pPr marL="171450" lvl="0" indent="-171450">
              <a:buFont typeface="Arial" panose="020B0604020202020204" pitchFamily="34" charset="0"/>
              <a:buChar char="•"/>
            </a:pPr>
            <a:endParaRPr lang="en-US" sz="1050" dirty="0"/>
          </a:p>
          <a:p>
            <a:pPr marL="171450" lvl="0" indent="-171450">
              <a:buFont typeface="Arial" panose="020B0604020202020204" pitchFamily="34" charset="0"/>
              <a:buChar char="•"/>
            </a:pPr>
            <a:endParaRPr lang="en-US" sz="1050" dirty="0" smtClean="0"/>
          </a:p>
          <a:p>
            <a:pPr marL="171450" lvl="0" indent="-171450">
              <a:buFont typeface="Arial" panose="020B0604020202020204" pitchFamily="34" charset="0"/>
              <a:buChar char="•"/>
            </a:pPr>
            <a:endParaRPr lang="en-US" sz="1050" dirty="0"/>
          </a:p>
          <a:p>
            <a:pPr marL="171450" lvl="0" indent="-171450">
              <a:buFont typeface="Arial" panose="020B0604020202020204" pitchFamily="34" charset="0"/>
              <a:buChar char="•"/>
            </a:pPr>
            <a:r>
              <a:rPr lang="en-US" sz="1050" dirty="0" smtClean="0"/>
              <a:t>carries </a:t>
            </a:r>
            <a:r>
              <a:rPr lang="en-US" sz="1050" dirty="0"/>
              <a:t>out the verification of legally regulated measuring instruments in operation according to the respective types and subtypes of measurements, which have internationally recognized calibration and measurement capabilities, and/or with the use of national standards, provided the empowerment to carry out the verification of the relevant measuring </a:t>
            </a:r>
            <a:r>
              <a:rPr lang="en-US" sz="1050" dirty="0" smtClean="0"/>
              <a:t>instruments;</a:t>
            </a:r>
            <a:endParaRPr lang="en-US" sz="1050" dirty="0"/>
          </a:p>
          <a:p>
            <a:pPr marL="171450" lvl="0" indent="-171450">
              <a:buFont typeface="Arial" panose="020B0604020202020204" pitchFamily="34" charset="0"/>
              <a:buChar char="•"/>
            </a:pPr>
            <a:r>
              <a:rPr lang="en-US" sz="1050" dirty="0" smtClean="0"/>
              <a:t>maintains </a:t>
            </a:r>
            <a:r>
              <a:rPr lang="en-US" sz="1050" dirty="0"/>
              <a:t>and uses the national standards of the units of physical quantities in the types and subtypes of measurements assigned to </a:t>
            </a:r>
            <a:r>
              <a:rPr lang="en-US" sz="1050" dirty="0" smtClean="0"/>
              <a:t>it;</a:t>
            </a:r>
            <a:endParaRPr lang="en-US" sz="1050" dirty="0"/>
          </a:p>
          <a:p>
            <a:pPr marL="171450" lvl="0" indent="-171450">
              <a:buFont typeface="Arial" panose="020B0604020202020204" pitchFamily="34" charset="0"/>
              <a:buChar char="•"/>
            </a:pPr>
            <a:r>
              <a:rPr lang="en-US" sz="1050" dirty="0" smtClean="0"/>
              <a:t>carries </a:t>
            </a:r>
            <a:r>
              <a:rPr lang="en-US" sz="1050" dirty="0"/>
              <a:t>out the calibrations of measuring instruments used in and/or out of the field of legally regulated </a:t>
            </a:r>
            <a:r>
              <a:rPr lang="en-US" sz="1050" dirty="0" smtClean="0"/>
              <a:t>metrology;</a:t>
            </a:r>
            <a:endParaRPr lang="en-US" sz="1050" dirty="0"/>
          </a:p>
          <a:p>
            <a:pPr marL="171450" lvl="0" indent="-171450">
              <a:buFont typeface="Arial" panose="020B0604020202020204" pitchFamily="34" charset="0"/>
              <a:buChar char="•"/>
            </a:pPr>
            <a:r>
              <a:rPr lang="en-US" sz="1050" dirty="0" smtClean="0"/>
              <a:t>carries </a:t>
            </a:r>
            <a:r>
              <a:rPr lang="en-US" sz="1050" dirty="0"/>
              <a:t>out the measurements in the field of legally regulated </a:t>
            </a:r>
            <a:r>
              <a:rPr lang="en-US" sz="1050" dirty="0" smtClean="0"/>
              <a:t>metrology;</a:t>
            </a:r>
            <a:endParaRPr lang="en-US" sz="1050" dirty="0"/>
          </a:p>
          <a:p>
            <a:pPr marL="171450" lvl="0" indent="-171450">
              <a:buFont typeface="Arial" panose="020B0604020202020204" pitchFamily="34" charset="0"/>
              <a:buChar char="•"/>
            </a:pPr>
            <a:r>
              <a:rPr lang="en-US" sz="1050" dirty="0" smtClean="0"/>
              <a:t>develops </a:t>
            </a:r>
            <a:r>
              <a:rPr lang="en-US" sz="1050" dirty="0"/>
              <a:t>measurement, verification and calibration </a:t>
            </a:r>
            <a:r>
              <a:rPr lang="en-US" sz="1050" dirty="0" smtClean="0"/>
              <a:t>techniques;</a:t>
            </a:r>
            <a:endParaRPr lang="en-US" sz="1050" dirty="0"/>
          </a:p>
          <a:p>
            <a:pPr marL="171450" lvl="0" indent="-171450">
              <a:buFont typeface="Arial" panose="020B0604020202020204" pitchFamily="34" charset="0"/>
              <a:buChar char="•"/>
            </a:pPr>
            <a:r>
              <a:rPr lang="en-US" sz="1050" dirty="0" smtClean="0"/>
              <a:t>provides </a:t>
            </a:r>
            <a:r>
              <a:rPr lang="en-US" sz="1050" dirty="0"/>
              <a:t>the management of the information fund of national standards and reference materials appropriate for use in verification of legally regulated measuring </a:t>
            </a:r>
            <a:r>
              <a:rPr lang="en-US" sz="1050" dirty="0" smtClean="0"/>
              <a:t>instruments;</a:t>
            </a:r>
            <a:endParaRPr lang="en-US" sz="1050" dirty="0"/>
          </a:p>
          <a:p>
            <a:pPr marL="171450" lvl="0" indent="-171450">
              <a:buFont typeface="Arial" panose="020B0604020202020204" pitchFamily="34" charset="0"/>
              <a:buChar char="•"/>
            </a:pPr>
            <a:r>
              <a:rPr lang="en-US" sz="1050" dirty="0" smtClean="0"/>
              <a:t>provides </a:t>
            </a:r>
            <a:r>
              <a:rPr lang="en-US" sz="1050" dirty="0"/>
              <a:t>cooperation with the international metrology </a:t>
            </a:r>
            <a:r>
              <a:rPr lang="en-US" sz="1050" dirty="0" smtClean="0"/>
              <a:t>organizations;</a:t>
            </a:r>
            <a:endParaRPr lang="en-US" sz="1050" dirty="0"/>
          </a:p>
          <a:p>
            <a:pPr marL="171450" lvl="0" indent="-171450">
              <a:buFont typeface="Arial" panose="020B0604020202020204" pitchFamily="34" charset="0"/>
              <a:buChar char="•"/>
            </a:pPr>
            <a:r>
              <a:rPr lang="en-US" sz="1050" dirty="0" smtClean="0"/>
              <a:t>ensures </a:t>
            </a:r>
            <a:r>
              <a:rPr lang="en-US" sz="1050" dirty="0"/>
              <a:t>the activity of the national secretariats of international, intergovernmental and regional metrology organizations: CGPM, EASC, COOMET, EURAMET.</a:t>
            </a:r>
            <a:endParaRPr lang="ru-RU" sz="1050" dirty="0"/>
          </a:p>
          <a:p>
            <a:pPr fontAlgn="auto">
              <a:spcBef>
                <a:spcPts val="0"/>
              </a:spcBef>
              <a:spcAft>
                <a:spcPts val="0"/>
              </a:spcAft>
              <a:defRPr/>
            </a:pPr>
            <a:endParaRPr lang="en-US" sz="1050" b="1" dirty="0" smtClean="0"/>
          </a:p>
          <a:p>
            <a:pPr fontAlgn="auto">
              <a:spcBef>
                <a:spcPts val="0"/>
              </a:spcBef>
              <a:spcAft>
                <a:spcPts val="0"/>
              </a:spcAft>
              <a:defRPr/>
            </a:pPr>
            <a:r>
              <a:rPr lang="en-US" sz="1050" b="1" dirty="0" smtClean="0"/>
              <a:t>The </a:t>
            </a:r>
            <a:r>
              <a:rPr lang="en-US" sz="1050" b="1" dirty="0"/>
              <a:t>State Enterprise “All-Ukrainian State Research and Production Center for Standardization, Metrology, Certification and Consumers' Rights Protection” (SE “</a:t>
            </a:r>
            <a:r>
              <a:rPr lang="en-US" sz="1050" b="1" dirty="0" err="1"/>
              <a:t>Ukrmetrteststandard</a:t>
            </a:r>
            <a:r>
              <a:rPr lang="en-US" sz="1050" b="1" dirty="0" smtClean="0"/>
              <a:t>”)</a:t>
            </a:r>
            <a:endParaRPr lang="en-US" sz="1050" dirty="0"/>
          </a:p>
          <a:p>
            <a:pPr fontAlgn="auto">
              <a:spcBef>
                <a:spcPts val="0"/>
              </a:spcBef>
              <a:spcAft>
                <a:spcPts val="0"/>
              </a:spcAft>
              <a:defRPr/>
            </a:pPr>
            <a:endParaRPr lang="ru-RU" sz="1050" dirty="0"/>
          </a:p>
          <a:p>
            <a:pPr fontAlgn="auto">
              <a:spcBef>
                <a:spcPts val="0"/>
              </a:spcBef>
              <a:spcAft>
                <a:spcPts val="0"/>
              </a:spcAft>
              <a:defRPr/>
            </a:pPr>
            <a:r>
              <a:rPr lang="en-GB" sz="1050" b="1" dirty="0"/>
              <a:t>General Director:</a:t>
            </a:r>
            <a:r>
              <a:rPr lang="ru-RU" sz="1050" b="1" dirty="0"/>
              <a:t> </a:t>
            </a:r>
            <a:r>
              <a:rPr lang="en-GB" sz="1050" b="1" dirty="0"/>
              <a:t>Mr. Dmitry </a:t>
            </a:r>
            <a:r>
              <a:rPr lang="en-GB" sz="1050" b="1" dirty="0" err="1"/>
              <a:t>Sabatovich</a:t>
            </a:r>
            <a:endParaRPr lang="ru-RU" sz="1050" dirty="0"/>
          </a:p>
          <a:p>
            <a:pPr fontAlgn="auto">
              <a:spcBef>
                <a:spcPts val="0"/>
              </a:spcBef>
              <a:spcAft>
                <a:spcPts val="0"/>
              </a:spcAft>
              <a:defRPr/>
            </a:pPr>
            <a:r>
              <a:rPr lang="en-GB" sz="1050" b="1" dirty="0"/>
              <a:t>Address:	</a:t>
            </a:r>
            <a:r>
              <a:rPr lang="en-GB" sz="1050" dirty="0"/>
              <a:t>4 </a:t>
            </a:r>
            <a:r>
              <a:rPr lang="en-GB" sz="1050" dirty="0" err="1"/>
              <a:t>Metrologichna</a:t>
            </a:r>
            <a:r>
              <a:rPr lang="en-GB" sz="1050" dirty="0"/>
              <a:t> Str., Kyiv, 03680,</a:t>
            </a:r>
            <a:r>
              <a:rPr lang="ru-RU" sz="1050" dirty="0"/>
              <a:t>	</a:t>
            </a:r>
            <a:r>
              <a:rPr lang="en-GB" sz="1050" dirty="0"/>
              <a:t>Ukraine</a:t>
            </a:r>
            <a:endParaRPr lang="ru-RU" sz="1050" dirty="0"/>
          </a:p>
          <a:p>
            <a:pPr fontAlgn="auto">
              <a:spcBef>
                <a:spcPts val="0"/>
              </a:spcBef>
              <a:spcAft>
                <a:spcPts val="0"/>
              </a:spcAft>
              <a:defRPr/>
            </a:pPr>
            <a:r>
              <a:rPr lang="en-GB" sz="1050" b="1" dirty="0"/>
              <a:t>Telephone:	</a:t>
            </a:r>
            <a:r>
              <a:rPr lang="en-GB" sz="1050" dirty="0"/>
              <a:t>+38 044 526 52 29</a:t>
            </a:r>
            <a:endParaRPr lang="ru-RU" sz="1050" dirty="0"/>
          </a:p>
          <a:p>
            <a:pPr fontAlgn="auto">
              <a:spcBef>
                <a:spcPts val="0"/>
              </a:spcBef>
              <a:spcAft>
                <a:spcPts val="0"/>
              </a:spcAft>
              <a:defRPr/>
            </a:pPr>
            <a:r>
              <a:rPr lang="en-GB" sz="1050" b="1" dirty="0"/>
              <a:t>Fax:	</a:t>
            </a:r>
            <a:r>
              <a:rPr lang="en-GB" sz="1050" dirty="0"/>
              <a:t>+38 044 526 42 60</a:t>
            </a:r>
            <a:endParaRPr lang="ru-RU" sz="1050" dirty="0"/>
          </a:p>
          <a:p>
            <a:pPr fontAlgn="auto">
              <a:spcBef>
                <a:spcPts val="0"/>
              </a:spcBef>
              <a:spcAft>
                <a:spcPts val="0"/>
              </a:spcAft>
              <a:defRPr/>
            </a:pPr>
            <a:r>
              <a:rPr lang="en-GB" sz="1050" b="1" dirty="0"/>
              <a:t>E-mail:	</a:t>
            </a:r>
            <a:r>
              <a:rPr lang="en-GB" sz="1050" u="sng" dirty="0">
                <a:hlinkClick r:id="rId3"/>
              </a:rPr>
              <a:t>ukrcsm@ukrcsm.kiev.ua</a:t>
            </a:r>
            <a:endParaRPr lang="en-GB" sz="1050" b="1" dirty="0">
              <a:solidFill>
                <a:srgbClr val="FF0000"/>
              </a:solidFill>
            </a:endParaRPr>
          </a:p>
          <a:p>
            <a:endParaRPr lang="en-US" sz="1050" dirty="0" smtClean="0"/>
          </a:p>
          <a:p>
            <a:r>
              <a:rPr lang="ru-RU" sz="1050" dirty="0" smtClean="0"/>
              <a:t>SE </a:t>
            </a:r>
            <a:r>
              <a:rPr lang="ru-RU" sz="1050" dirty="0"/>
              <a:t>“</a:t>
            </a:r>
            <a:r>
              <a:rPr lang="ru-RU" sz="1050" dirty="0" err="1"/>
              <a:t>Ukrmetrteststandard</a:t>
            </a:r>
            <a:r>
              <a:rPr lang="ru-RU" sz="1050" dirty="0"/>
              <a:t>”</a:t>
            </a:r>
            <a:r>
              <a:rPr lang="en-US" sz="1050" dirty="0"/>
              <a:t>:</a:t>
            </a:r>
            <a:endParaRPr lang="ru-RU" sz="1050" dirty="0"/>
          </a:p>
          <a:p>
            <a:pPr marL="171450" lvl="0" indent="-171450">
              <a:buFont typeface="Arial" panose="020B0604020202020204" pitchFamily="34" charset="0"/>
              <a:buChar char="•"/>
            </a:pPr>
            <a:r>
              <a:rPr lang="en-US" sz="1050" dirty="0"/>
              <a:t>is the Head Centre of Metrology Service of </a:t>
            </a:r>
            <a:r>
              <a:rPr lang="en-US" sz="1050" dirty="0" smtClean="0"/>
              <a:t>Ukraine;</a:t>
            </a:r>
            <a:endParaRPr lang="en-US" sz="1050" dirty="0"/>
          </a:p>
          <a:p>
            <a:pPr marL="171450" lvl="0" indent="-171450">
              <a:buFont typeface="Arial" panose="020B0604020202020204" pitchFamily="34" charset="0"/>
              <a:buChar char="•"/>
            </a:pPr>
            <a:r>
              <a:rPr lang="en-US" sz="1050" dirty="0" smtClean="0"/>
              <a:t>is </a:t>
            </a:r>
            <a:r>
              <a:rPr lang="en-US" sz="1050" dirty="0"/>
              <a:t>the scientific and methodological center of the Service of Reference Data on Physical Constants and Properties of Substances and </a:t>
            </a:r>
            <a:r>
              <a:rPr lang="en-US" sz="1050" dirty="0" smtClean="0"/>
              <a:t>Materials;</a:t>
            </a:r>
            <a:endParaRPr lang="en-US" sz="1050" dirty="0"/>
          </a:p>
          <a:p>
            <a:pPr fontAlgn="auto">
              <a:spcBef>
                <a:spcPts val="0"/>
              </a:spcBef>
              <a:spcAft>
                <a:spcPts val="0"/>
              </a:spcAft>
              <a:defRPr/>
            </a:pPr>
            <a:endParaRPr lang="en-GB" sz="1050" b="1" dirty="0" smtClean="0">
              <a:solidFill>
                <a:srgbClr val="FF0000"/>
              </a:solidFill>
            </a:endParaRPr>
          </a:p>
          <a:p>
            <a:pPr fontAlgn="auto">
              <a:spcBef>
                <a:spcPts val="0"/>
              </a:spcBef>
              <a:spcAft>
                <a:spcPts val="0"/>
              </a:spcAft>
              <a:defRPr/>
            </a:pPr>
            <a:endParaRPr lang="en-GB" sz="1050" b="1" dirty="0">
              <a:solidFill>
                <a:srgbClr val="FF0000"/>
              </a:solidFill>
            </a:endParaRPr>
          </a:p>
          <a:p>
            <a:pPr fontAlgn="auto">
              <a:spcBef>
                <a:spcPts val="0"/>
              </a:spcBef>
              <a:spcAft>
                <a:spcPts val="0"/>
              </a:spcAft>
              <a:defRPr/>
            </a:pPr>
            <a:r>
              <a:rPr lang="ru-RU" sz="1050" u="sng" dirty="0" smtClean="0"/>
              <a:t/>
            </a:r>
            <a:br>
              <a:rPr lang="ru-RU" sz="1050" u="sng" dirty="0" smtClean="0"/>
            </a:br>
            <a:endParaRPr lang="ru-RU" sz="1050" dirty="0"/>
          </a:p>
          <a:p>
            <a:pPr fontAlgn="auto">
              <a:spcBef>
                <a:spcPts val="0"/>
              </a:spcBef>
              <a:spcAft>
                <a:spcPts val="0"/>
              </a:spcAft>
              <a:defRPr/>
            </a:pPr>
            <a:endParaRPr lang="ru-RU" sz="105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8136904"/>
          </a:xfrm>
        </p:spPr>
        <p:txBody>
          <a:bodyPr numCol="2" spcCol="288000" rtlCol="0">
            <a:noAutofit/>
          </a:bodyPr>
          <a:lstStyle/>
          <a:p>
            <a:pPr marL="171450" lvl="0" indent="-171450">
              <a:buFont typeface="Arial" panose="020B0604020202020204" pitchFamily="34" charset="0"/>
              <a:buChar char="•"/>
            </a:pPr>
            <a:r>
              <a:rPr lang="en-US" sz="1050" dirty="0" smtClean="0"/>
              <a:t>provides </a:t>
            </a:r>
            <a:r>
              <a:rPr lang="en-US" sz="1050" dirty="0"/>
              <a:t>the management of the register of approved types of measuring instruments of </a:t>
            </a:r>
            <a:r>
              <a:rPr lang="en-US" sz="1050" dirty="0" smtClean="0"/>
              <a:t>Ukraine:</a:t>
            </a:r>
          </a:p>
          <a:p>
            <a:pPr marL="171450" lvl="0" indent="-171450">
              <a:buFont typeface="Arial" panose="020B0604020202020204" pitchFamily="34" charset="0"/>
              <a:buChar char="•"/>
            </a:pPr>
            <a:r>
              <a:rPr lang="en-US" sz="1050" dirty="0" smtClean="0"/>
              <a:t>participates </a:t>
            </a:r>
            <a:r>
              <a:rPr lang="en-US" sz="1050" dirty="0"/>
              <a:t>in the development of state programs on metrology, concepts of these programs and the concept of development of metrology system in </a:t>
            </a:r>
            <a:r>
              <a:rPr lang="en-US" sz="1050" dirty="0" smtClean="0"/>
              <a:t>Ukraine;</a:t>
            </a:r>
            <a:endParaRPr lang="en-US" sz="1050" dirty="0"/>
          </a:p>
          <a:p>
            <a:pPr marL="171450" lvl="0" indent="-171450">
              <a:buFont typeface="Arial" panose="020B0604020202020204" pitchFamily="34" charset="0"/>
              <a:buChar char="•"/>
            </a:pPr>
            <a:r>
              <a:rPr lang="en-US" sz="1050" dirty="0" smtClean="0"/>
              <a:t>carries </a:t>
            </a:r>
            <a:r>
              <a:rPr lang="en-US" sz="1050" dirty="0"/>
              <a:t>out the research and development works related to the creation, improvement, maintenance, comparison, use of the national standards, the establishment of the systems of transferring the sizes of the of units of measurements (providing metrological traceability with account for the needs of the national economy and international experience</a:t>
            </a:r>
            <a:r>
              <a:rPr lang="en-US" sz="1050" dirty="0" smtClean="0"/>
              <a:t>);</a:t>
            </a:r>
            <a:endParaRPr lang="en-US" sz="1050" dirty="0"/>
          </a:p>
          <a:p>
            <a:pPr marL="171450" lvl="0" indent="-171450">
              <a:buFont typeface="Arial" panose="020B0604020202020204" pitchFamily="34" charset="0"/>
              <a:buChar char="•"/>
            </a:pPr>
            <a:r>
              <a:rPr lang="en-US" sz="1050" dirty="0" smtClean="0"/>
              <a:t>participates </a:t>
            </a:r>
            <a:r>
              <a:rPr lang="en-US" sz="1050" dirty="0"/>
              <a:t>in the drafting of technical regulations of other legal and regulatory acts, as well as the normative documents in the field of metrology and metrological </a:t>
            </a:r>
            <a:r>
              <a:rPr lang="en-US" sz="1050" dirty="0" smtClean="0"/>
              <a:t>activity;</a:t>
            </a:r>
            <a:endParaRPr lang="en-US" sz="1050" dirty="0"/>
          </a:p>
          <a:p>
            <a:pPr marL="171450" lvl="0" indent="-171450">
              <a:buFont typeface="Arial" panose="020B0604020202020204" pitchFamily="34" charset="0"/>
              <a:buChar char="•"/>
            </a:pPr>
            <a:r>
              <a:rPr lang="en-US" sz="1050" dirty="0" smtClean="0"/>
              <a:t>performs </a:t>
            </a:r>
            <a:r>
              <a:rPr lang="en-US" sz="1050" dirty="0"/>
              <a:t>the works on conformity assessment of legally regulated measuring instruments to the technical regulations as a conformity assessment </a:t>
            </a:r>
            <a:r>
              <a:rPr lang="en-US" sz="1050" dirty="0" smtClean="0"/>
              <a:t>body;</a:t>
            </a:r>
            <a:endParaRPr lang="en-US" sz="1050" dirty="0"/>
          </a:p>
          <a:p>
            <a:pPr marL="171450" lvl="0" indent="-171450">
              <a:buFont typeface="Arial" panose="020B0604020202020204" pitchFamily="34" charset="0"/>
              <a:buChar char="•"/>
            </a:pPr>
            <a:r>
              <a:rPr lang="en-US" sz="1050" dirty="0" smtClean="0"/>
              <a:t>carries </a:t>
            </a:r>
            <a:r>
              <a:rPr lang="en-US" sz="1050" dirty="0"/>
              <a:t>out the verification of legally regulated measuring instruments in </a:t>
            </a:r>
            <a:r>
              <a:rPr lang="en-US" sz="1050" dirty="0" smtClean="0"/>
              <a:t>operation;</a:t>
            </a:r>
            <a:endParaRPr lang="en-US" sz="1050" dirty="0"/>
          </a:p>
          <a:p>
            <a:pPr marL="171450" lvl="0" indent="-171450">
              <a:buFont typeface="Arial" panose="020B0604020202020204" pitchFamily="34" charset="0"/>
              <a:buChar char="•"/>
            </a:pPr>
            <a:r>
              <a:rPr lang="en-US" sz="1050" dirty="0" smtClean="0"/>
              <a:t>maintains </a:t>
            </a:r>
            <a:r>
              <a:rPr lang="en-US" sz="1050" dirty="0"/>
              <a:t>and uses the national standards of the units of physical quantities in the types and subtypes of measurements assigned to </a:t>
            </a:r>
            <a:r>
              <a:rPr lang="en-US" sz="1050" dirty="0" smtClean="0"/>
              <a:t>it;</a:t>
            </a:r>
            <a:endParaRPr lang="en-US" sz="1050" dirty="0"/>
          </a:p>
          <a:p>
            <a:pPr marL="171450" lvl="0" indent="-171450">
              <a:buFont typeface="Arial" panose="020B0604020202020204" pitchFamily="34" charset="0"/>
              <a:buChar char="•"/>
            </a:pPr>
            <a:r>
              <a:rPr lang="en-US" sz="1050" dirty="0" smtClean="0"/>
              <a:t>carries </a:t>
            </a:r>
            <a:r>
              <a:rPr lang="en-US" sz="1050" dirty="0"/>
              <a:t>out the calibrations of measuring instruments used in and/or out of the field of legally regulated </a:t>
            </a:r>
            <a:r>
              <a:rPr lang="en-US" sz="1050" dirty="0" smtClean="0"/>
              <a:t>metrology;</a:t>
            </a:r>
            <a:endParaRPr lang="en-US" sz="1050" dirty="0"/>
          </a:p>
          <a:p>
            <a:pPr marL="171450" lvl="0" indent="-171450">
              <a:buFont typeface="Arial" panose="020B0604020202020204" pitchFamily="34" charset="0"/>
              <a:buChar char="•"/>
            </a:pPr>
            <a:r>
              <a:rPr lang="en-US" sz="1050" dirty="0" smtClean="0"/>
              <a:t>carries </a:t>
            </a:r>
            <a:r>
              <a:rPr lang="en-US" sz="1050" dirty="0"/>
              <a:t>out the measurements in the field of legally regulated </a:t>
            </a:r>
            <a:r>
              <a:rPr lang="en-US" sz="1050" dirty="0" smtClean="0"/>
              <a:t>metrology;</a:t>
            </a:r>
            <a:endParaRPr lang="en-US" sz="1050" dirty="0"/>
          </a:p>
          <a:p>
            <a:pPr marL="171450" lvl="0" indent="-171450">
              <a:buFont typeface="Arial" panose="020B0604020202020204" pitchFamily="34" charset="0"/>
              <a:buChar char="•"/>
            </a:pPr>
            <a:r>
              <a:rPr lang="en-US" sz="1050" dirty="0" smtClean="0"/>
              <a:t>develops </a:t>
            </a:r>
            <a:r>
              <a:rPr lang="en-US" sz="1050" dirty="0"/>
              <a:t>measurement, verification and calibration </a:t>
            </a:r>
            <a:r>
              <a:rPr lang="en-US" sz="1050" dirty="0" smtClean="0"/>
              <a:t>techniques;</a:t>
            </a:r>
            <a:endParaRPr lang="en-US" sz="1050" dirty="0"/>
          </a:p>
          <a:p>
            <a:pPr marL="171450" lvl="0" indent="-171450">
              <a:buFont typeface="Arial" panose="020B0604020202020204" pitchFamily="34" charset="0"/>
              <a:buChar char="•"/>
            </a:pPr>
            <a:r>
              <a:rPr lang="en-US" sz="1050" dirty="0" smtClean="0"/>
              <a:t>provides </a:t>
            </a:r>
            <a:r>
              <a:rPr lang="en-US" sz="1050" dirty="0"/>
              <a:t>the management of the information fund of national standards and reference materials appropriate for use in verification of legally regulated measuring </a:t>
            </a:r>
            <a:r>
              <a:rPr lang="en-US" sz="1050" dirty="0" smtClean="0"/>
              <a:t>instruments;</a:t>
            </a:r>
            <a:endParaRPr lang="en-US" sz="1050" dirty="0"/>
          </a:p>
          <a:p>
            <a:pPr marL="171450" lvl="0" indent="-171450">
              <a:buFont typeface="Arial" panose="020B0604020202020204" pitchFamily="34" charset="0"/>
              <a:buChar char="•"/>
            </a:pPr>
            <a:r>
              <a:rPr lang="en-US" sz="1050" dirty="0" smtClean="0"/>
              <a:t>provides </a:t>
            </a:r>
            <a:r>
              <a:rPr lang="en-US" sz="1050" dirty="0"/>
              <a:t>cooperation with the international metrology </a:t>
            </a:r>
            <a:r>
              <a:rPr lang="en-US" sz="1050" dirty="0" smtClean="0"/>
              <a:t>organizations;</a:t>
            </a:r>
            <a:endParaRPr lang="en-US" sz="1050" dirty="0"/>
          </a:p>
          <a:p>
            <a:pPr marL="171450" lvl="0" indent="-171450">
              <a:buFont typeface="Arial" panose="020B0604020202020204" pitchFamily="34" charset="0"/>
              <a:buChar char="•"/>
            </a:pPr>
            <a:r>
              <a:rPr lang="en-US" sz="1050" dirty="0" smtClean="0"/>
              <a:t>ensures </a:t>
            </a:r>
            <a:r>
              <a:rPr lang="en-US" sz="1050" dirty="0"/>
              <a:t>the activity of the national secretariat of International Organizations of Legal Metrology OIML.</a:t>
            </a:r>
            <a:endParaRPr lang="ru-RU" sz="1050" dirty="0"/>
          </a:p>
          <a:p>
            <a:pPr fontAlgn="auto">
              <a:spcAft>
                <a:spcPts val="0"/>
              </a:spcAft>
              <a:defRPr/>
            </a:pPr>
            <a:endParaRPr lang="en-GB" sz="1050" b="1" dirty="0" smtClean="0">
              <a:solidFill>
                <a:srgbClr val="FF0000"/>
              </a:solidFill>
            </a:endParaRPr>
          </a:p>
          <a:p>
            <a:pPr fontAlgn="auto">
              <a:spcAft>
                <a:spcPts val="0"/>
              </a:spcAft>
              <a:defRPr/>
            </a:pPr>
            <a:endParaRPr lang="en-GB" sz="1050" b="1" dirty="0">
              <a:solidFill>
                <a:srgbClr val="FF0000"/>
              </a:solidFill>
            </a:endParaRPr>
          </a:p>
          <a:p>
            <a:pPr fontAlgn="auto">
              <a:spcAft>
                <a:spcPts val="0"/>
              </a:spcAft>
              <a:defRPr/>
            </a:pPr>
            <a:endParaRPr lang="en-GB" sz="1050" b="1" dirty="0" smtClean="0">
              <a:solidFill>
                <a:srgbClr val="FF0000"/>
              </a:solidFill>
            </a:endParaRPr>
          </a:p>
          <a:p>
            <a:pPr fontAlgn="auto">
              <a:spcAft>
                <a:spcPts val="0"/>
              </a:spcAft>
              <a:defRPr/>
            </a:pPr>
            <a:endParaRPr lang="en-GB" sz="1050" b="1" dirty="0" smtClean="0">
              <a:solidFill>
                <a:srgbClr val="FF0000"/>
              </a:solidFill>
            </a:endParaRPr>
          </a:p>
          <a:p>
            <a:r>
              <a:rPr lang="en-US" sz="1050" b="1" dirty="0"/>
              <a:t>The State Enterprise “Scientific-Research Institute for Metrology of Measurement and Control Systems” (DP NDI “</a:t>
            </a:r>
            <a:r>
              <a:rPr lang="en-US" sz="1050" b="1" dirty="0" err="1"/>
              <a:t>Systema</a:t>
            </a:r>
            <a:r>
              <a:rPr lang="en-US" sz="1050" b="1" dirty="0" smtClean="0"/>
              <a:t>”)</a:t>
            </a:r>
            <a:endParaRPr lang="ru-RU" sz="1050" dirty="0">
              <a:solidFill>
                <a:srgbClr val="FF0000"/>
              </a:solidFill>
            </a:endParaRPr>
          </a:p>
          <a:p>
            <a:pPr fontAlgn="auto">
              <a:spcBef>
                <a:spcPts val="0"/>
              </a:spcBef>
              <a:spcAft>
                <a:spcPts val="0"/>
              </a:spcAft>
              <a:defRPr/>
            </a:pPr>
            <a:r>
              <a:rPr lang="en-GB" sz="1050" b="1" dirty="0"/>
              <a:t>Director:</a:t>
            </a:r>
            <a:r>
              <a:rPr lang="en-GB" sz="1050" i="1" dirty="0"/>
              <a:t>	</a:t>
            </a:r>
            <a:r>
              <a:rPr lang="en-GB" sz="1050" b="1" dirty="0" err="1"/>
              <a:t>Dr.</a:t>
            </a:r>
            <a:r>
              <a:rPr lang="en-GB" sz="1050" b="1" dirty="0"/>
              <a:t> </a:t>
            </a:r>
            <a:r>
              <a:rPr lang="en-GB" sz="1050" b="1" dirty="0" err="1"/>
              <a:t>Vasiliy</a:t>
            </a:r>
            <a:r>
              <a:rPr lang="en-GB" sz="1050" b="1" dirty="0"/>
              <a:t> </a:t>
            </a:r>
            <a:r>
              <a:rPr lang="en-GB" sz="1050" b="1" dirty="0" err="1"/>
              <a:t>Parakuda</a:t>
            </a:r>
            <a:endParaRPr lang="ru-RU" sz="1050" dirty="0"/>
          </a:p>
          <a:p>
            <a:pPr fontAlgn="auto">
              <a:spcBef>
                <a:spcPts val="0"/>
              </a:spcBef>
              <a:spcAft>
                <a:spcPts val="0"/>
              </a:spcAft>
              <a:defRPr/>
            </a:pPr>
            <a:r>
              <a:rPr lang="en-GB" sz="1050" b="1" dirty="0"/>
              <a:t>Address:	</a:t>
            </a:r>
            <a:r>
              <a:rPr lang="en-GB" sz="1050" dirty="0"/>
              <a:t>6 </a:t>
            </a:r>
            <a:r>
              <a:rPr lang="en-GB" sz="1050" dirty="0" err="1"/>
              <a:t>Kryvonosa</a:t>
            </a:r>
            <a:r>
              <a:rPr lang="en-GB" sz="1050" dirty="0"/>
              <a:t> Str., </a:t>
            </a:r>
            <a:r>
              <a:rPr lang="en-GB" sz="1050" dirty="0" err="1"/>
              <a:t>Lviv</a:t>
            </a:r>
            <a:r>
              <a:rPr lang="en-GB" sz="1050" dirty="0"/>
              <a:t>, 79008, </a:t>
            </a:r>
            <a:r>
              <a:rPr lang="ru-RU" sz="1050" dirty="0"/>
              <a:t>	</a:t>
            </a:r>
            <a:r>
              <a:rPr lang="en-GB" sz="1050" dirty="0"/>
              <a:t>Ukraine</a:t>
            </a:r>
            <a:endParaRPr lang="ru-RU" sz="1050" dirty="0"/>
          </a:p>
          <a:p>
            <a:pPr fontAlgn="auto">
              <a:spcBef>
                <a:spcPts val="0"/>
              </a:spcBef>
              <a:spcAft>
                <a:spcPts val="0"/>
              </a:spcAft>
              <a:defRPr/>
            </a:pPr>
            <a:r>
              <a:rPr lang="en-GB" sz="1050" b="1" dirty="0"/>
              <a:t>Telephone:	</a:t>
            </a:r>
            <a:r>
              <a:rPr lang="en-GB" sz="1050" dirty="0"/>
              <a:t>+38 0322 72 89 39</a:t>
            </a:r>
            <a:endParaRPr lang="ru-RU" sz="1050" dirty="0"/>
          </a:p>
          <a:p>
            <a:pPr fontAlgn="auto">
              <a:spcBef>
                <a:spcPts val="0"/>
              </a:spcBef>
              <a:spcAft>
                <a:spcPts val="0"/>
              </a:spcAft>
              <a:defRPr/>
            </a:pPr>
            <a:r>
              <a:rPr lang="en-GB" sz="1050" b="1" dirty="0"/>
              <a:t>Fax:	</a:t>
            </a:r>
            <a:r>
              <a:rPr lang="en-GB" sz="1050" dirty="0"/>
              <a:t>+38 0322 35 84 49</a:t>
            </a:r>
            <a:endParaRPr lang="ru-RU" sz="1050" dirty="0"/>
          </a:p>
          <a:p>
            <a:r>
              <a:rPr lang="en-GB" sz="1050" b="1" dirty="0"/>
              <a:t>E-mail:	</a:t>
            </a:r>
            <a:r>
              <a:rPr lang="en-GB" sz="1050" u="sng" dirty="0">
                <a:hlinkClick r:id="rId2"/>
              </a:rPr>
              <a:t>office@dndi-systema.lviv.ua</a:t>
            </a:r>
            <a:r>
              <a:rPr lang="ru-RU" sz="1050" u="sng" dirty="0"/>
              <a:t/>
            </a:r>
            <a:br>
              <a:rPr lang="ru-RU" sz="1050" u="sng" dirty="0"/>
            </a:br>
            <a:r>
              <a:rPr lang="ru-RU" sz="1050" dirty="0"/>
              <a:t>DP NDI “</a:t>
            </a:r>
            <a:r>
              <a:rPr lang="ru-RU" sz="1050" dirty="0" err="1"/>
              <a:t>Systema</a:t>
            </a:r>
            <a:r>
              <a:rPr lang="ru-RU" sz="1050" dirty="0"/>
              <a:t>”</a:t>
            </a:r>
            <a:r>
              <a:rPr lang="uk-UA" sz="1050" dirty="0"/>
              <a:t>:</a:t>
            </a:r>
            <a:endParaRPr lang="ru-RU" sz="1050" dirty="0"/>
          </a:p>
          <a:p>
            <a:pPr marL="171450" lvl="0" indent="-171450">
              <a:buFont typeface="Arial" panose="020B0604020202020204" pitchFamily="34" charset="0"/>
              <a:buChar char="•"/>
            </a:pPr>
            <a:r>
              <a:rPr lang="en-US" sz="1050" dirty="0"/>
              <a:t>carries out fundamental and applied research in the field of acoustic, </a:t>
            </a:r>
            <a:r>
              <a:rPr lang="en-US" sz="1050" dirty="0" err="1"/>
              <a:t>hydroacoustic</a:t>
            </a:r>
            <a:r>
              <a:rPr lang="en-US" sz="1050" dirty="0"/>
              <a:t> and ultrasonic measurements related to the creation, enhancement, storage and application of national standards, the establishment of the size of the transmission systems of measurement </a:t>
            </a:r>
            <a:r>
              <a:rPr lang="en-US" sz="1050" dirty="0" smtClean="0"/>
              <a:t>units;</a:t>
            </a:r>
            <a:endParaRPr lang="en-US" sz="1050" dirty="0"/>
          </a:p>
          <a:p>
            <a:pPr marL="171450" lvl="0" indent="-171450">
              <a:buFont typeface="Arial" panose="020B0604020202020204" pitchFamily="34" charset="0"/>
              <a:buChar char="•"/>
            </a:pPr>
            <a:r>
              <a:rPr lang="en-US" sz="1050" dirty="0" smtClean="0"/>
              <a:t>coordinates </a:t>
            </a:r>
            <a:r>
              <a:rPr lang="en-US" sz="1050" dirty="0"/>
              <a:t>and carries out scientific-methodical support of works on maintenance of unity of measurements in the field of acoustic </a:t>
            </a:r>
            <a:r>
              <a:rPr lang="en-US" sz="1050" dirty="0" smtClean="0"/>
              <a:t>measurements;</a:t>
            </a:r>
            <a:endParaRPr lang="en-US" sz="1050" dirty="0"/>
          </a:p>
          <a:p>
            <a:pPr marL="171450" lvl="0" indent="-171450">
              <a:buFont typeface="Arial" panose="020B0604020202020204" pitchFamily="34" charset="0"/>
              <a:buChar char="•"/>
            </a:pPr>
            <a:r>
              <a:rPr lang="en-US" sz="1050" dirty="0" smtClean="0"/>
              <a:t>coordinates </a:t>
            </a:r>
            <a:r>
              <a:rPr lang="en-US" sz="1050" dirty="0"/>
              <a:t>the scientific and metrological activities relating to metrological support of measurement and control </a:t>
            </a:r>
            <a:r>
              <a:rPr lang="en-US" sz="1050" dirty="0" smtClean="0"/>
              <a:t>systems;</a:t>
            </a:r>
            <a:endParaRPr lang="en-US" sz="1050" dirty="0"/>
          </a:p>
          <a:p>
            <a:pPr marL="171450" lvl="0" indent="-171450">
              <a:buFont typeface="Arial" panose="020B0604020202020204" pitchFamily="34" charset="0"/>
              <a:buChar char="•"/>
            </a:pPr>
            <a:r>
              <a:rPr lang="en-US" sz="1050" dirty="0" smtClean="0"/>
              <a:t>serves </a:t>
            </a:r>
            <a:r>
              <a:rPr lang="en-US" sz="1050" dirty="0"/>
              <a:t>as the secretariat of the National Technical Committee for Standardization in the field of quality </a:t>
            </a:r>
            <a:r>
              <a:rPr lang="en-US" sz="1050" dirty="0" smtClean="0"/>
              <a:t>management;</a:t>
            </a:r>
            <a:endParaRPr lang="en-US" sz="1050" dirty="0"/>
          </a:p>
          <a:p>
            <a:pPr marL="171450" lvl="0" indent="-171450">
              <a:buFont typeface="Arial" panose="020B0604020202020204" pitchFamily="34" charset="0"/>
              <a:buChar char="•"/>
            </a:pPr>
            <a:r>
              <a:rPr lang="en-US" sz="1050" dirty="0" smtClean="0"/>
              <a:t>participates </a:t>
            </a:r>
            <a:r>
              <a:rPr lang="en-US" sz="1050" dirty="0"/>
              <a:t>in the drafting of technical regulations of other legal acts and normative documents in the field of metrology and metrological </a:t>
            </a:r>
            <a:r>
              <a:rPr lang="en-US" sz="1050" dirty="0" smtClean="0"/>
              <a:t>activity;</a:t>
            </a:r>
            <a:endParaRPr lang="en-US" sz="1050" dirty="0"/>
          </a:p>
          <a:p>
            <a:pPr marL="171450" lvl="0" indent="-171450">
              <a:buFont typeface="Arial" panose="020B0604020202020204" pitchFamily="34" charset="0"/>
              <a:buChar char="•"/>
            </a:pPr>
            <a:r>
              <a:rPr lang="en-US" sz="1050" dirty="0" smtClean="0"/>
              <a:t>performs </a:t>
            </a:r>
            <a:r>
              <a:rPr lang="en-US" sz="1050" dirty="0"/>
              <a:t>conformity assessment legally regulated funds  measuring technique with the technical regulations in the appointment of its conformity assessment </a:t>
            </a:r>
            <a:r>
              <a:rPr lang="en-US" sz="1050" dirty="0" smtClean="0"/>
              <a:t>body;</a:t>
            </a:r>
            <a:endParaRPr lang="en-US" sz="1050" dirty="0"/>
          </a:p>
          <a:p>
            <a:pPr marL="171450" lvl="0" indent="-171450">
              <a:buFont typeface="Arial" panose="020B0604020202020204" pitchFamily="34" charset="0"/>
              <a:buChar char="•"/>
            </a:pPr>
            <a:r>
              <a:rPr lang="en-US" sz="1050" dirty="0" smtClean="0"/>
              <a:t>carries </a:t>
            </a:r>
            <a:r>
              <a:rPr lang="en-US" sz="1050" dirty="0"/>
              <a:t>out research and development work related to the creation, storage, operation and improvement of national standards of </a:t>
            </a:r>
            <a:r>
              <a:rPr lang="en-US" sz="1050" dirty="0" smtClean="0"/>
              <a:t>Ukraine;</a:t>
            </a:r>
            <a:endParaRPr lang="en-US" sz="1050" dirty="0"/>
          </a:p>
          <a:p>
            <a:pPr marL="171450" lvl="0" indent="-171450">
              <a:buFont typeface="Arial" panose="020B0604020202020204" pitchFamily="34" charset="0"/>
              <a:buChar char="•"/>
            </a:pPr>
            <a:r>
              <a:rPr lang="en-US" sz="1050" dirty="0" smtClean="0"/>
              <a:t>carries </a:t>
            </a:r>
            <a:r>
              <a:rPr lang="en-US" sz="1050" dirty="0"/>
              <a:t>out verification of legally controlled measuring devices, in service and the respective types of measurements subspecies the use of national standards, provided authorize to conduct verification of the relevant </a:t>
            </a:r>
            <a:r>
              <a:rPr lang="en-US" sz="1050" dirty="0" smtClean="0"/>
              <a:t>assets;</a:t>
            </a:r>
            <a:endParaRPr lang="en-US" sz="1050" dirty="0"/>
          </a:p>
          <a:p>
            <a:pPr marL="171450" lvl="0" indent="-171450">
              <a:buFont typeface="Arial" panose="020B0604020202020204" pitchFamily="34" charset="0"/>
              <a:buChar char="•"/>
            </a:pPr>
            <a:r>
              <a:rPr lang="en-US" sz="1050" dirty="0" smtClean="0"/>
              <a:t>carries </a:t>
            </a:r>
            <a:r>
              <a:rPr lang="en-US" sz="1050" dirty="0"/>
              <a:t>out calibration of measuring instruments used in the field and/or outside the scope of legally regulated </a:t>
            </a:r>
            <a:r>
              <a:rPr lang="en-US" sz="1050" dirty="0" smtClean="0"/>
              <a:t>metrology;</a:t>
            </a:r>
            <a:endParaRPr lang="en-US" sz="1050" dirty="0"/>
          </a:p>
          <a:p>
            <a:pPr marL="171450" lvl="0" indent="-171450">
              <a:buFont typeface="Arial" panose="020B0604020202020204" pitchFamily="34" charset="0"/>
              <a:buChar char="•"/>
            </a:pPr>
            <a:r>
              <a:rPr lang="en-US" sz="1050" dirty="0" smtClean="0"/>
              <a:t>cooperates </a:t>
            </a:r>
            <a:r>
              <a:rPr lang="en-US" sz="1050" dirty="0"/>
              <a:t>with international organizations on metrology.</a:t>
            </a:r>
            <a:endParaRPr lang="ru-RU" sz="1050" dirty="0"/>
          </a:p>
          <a:p>
            <a:pPr marL="171450" lvl="0" indent="-171450">
              <a:buFont typeface="Arial" panose="020B0604020202020204" pitchFamily="34" charset="0"/>
              <a:buChar char="•"/>
            </a:pPr>
            <a:endParaRPr lang="en-GB" sz="1050" b="1" dirty="0" smtClean="0">
              <a:solidFill>
                <a:srgbClr val="FF0000"/>
              </a:solidFill>
            </a:endParaRPr>
          </a:p>
        </p:txBody>
      </p:sp>
    </p:spTree>
    <p:extLst>
      <p:ext uri="{BB962C8B-B14F-4D97-AF65-F5344CB8AC3E}">
        <p14:creationId xmlns:p14="http://schemas.microsoft.com/office/powerpoint/2010/main" val="4867242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3888432"/>
          </a:xfrm>
        </p:spPr>
        <p:txBody>
          <a:bodyPr numCol="2" spcCol="288000" rtlCol="0">
            <a:noAutofit/>
          </a:bodyPr>
          <a:lstStyle/>
          <a:p>
            <a:pPr marL="171450" lvl="0" indent="-171450">
              <a:buFont typeface="Arial" panose="020B0604020202020204" pitchFamily="34" charset="0"/>
              <a:buChar char="•"/>
            </a:pPr>
            <a:endParaRPr lang="en-GB" sz="1050" b="1" dirty="0" smtClean="0">
              <a:solidFill>
                <a:srgbClr val="FF0000"/>
              </a:solidFill>
            </a:endParaRPr>
          </a:p>
          <a:p>
            <a:pPr fontAlgn="auto">
              <a:spcAft>
                <a:spcPts val="0"/>
              </a:spcAft>
              <a:defRPr/>
            </a:pPr>
            <a:r>
              <a:rPr lang="en-US" sz="1050" b="1" dirty="0"/>
              <a:t>The State Enterprise “Ivano-Frankivsk Scientific and Production Center for Standardization, Metrology and Certification” (SE “</a:t>
            </a:r>
            <a:r>
              <a:rPr lang="en-US" sz="1050" b="1" dirty="0" err="1"/>
              <a:t>Ivano-Frankivskstandartmetrology</a:t>
            </a:r>
            <a:r>
              <a:rPr lang="en-US" sz="1050" b="1" dirty="0" smtClean="0"/>
              <a:t>”)</a:t>
            </a:r>
          </a:p>
          <a:p>
            <a:pPr fontAlgn="auto">
              <a:spcAft>
                <a:spcPts val="0"/>
              </a:spcAft>
              <a:defRPr/>
            </a:pPr>
            <a:r>
              <a:rPr lang="en-GB" sz="1050" b="1" dirty="0" smtClean="0"/>
              <a:t>General Director:    </a:t>
            </a:r>
            <a:r>
              <a:rPr lang="en-GB" sz="1050" b="1" dirty="0" err="1" smtClean="0"/>
              <a:t>Dr</a:t>
            </a:r>
            <a:r>
              <a:rPr lang="en-GB" sz="1050" b="1" dirty="0" err="1"/>
              <a:t>.</a:t>
            </a:r>
            <a:r>
              <a:rPr lang="en-GB" sz="1050" b="1" dirty="0"/>
              <a:t> </a:t>
            </a:r>
            <a:r>
              <a:rPr lang="en-GB" sz="1050" b="1" dirty="0" smtClean="0"/>
              <a:t>Ivan </a:t>
            </a:r>
            <a:r>
              <a:rPr lang="en-GB" sz="1050" b="1" dirty="0" err="1" smtClean="0"/>
              <a:t>Saevych</a:t>
            </a:r>
            <a:endParaRPr lang="ru-RU" sz="1050" dirty="0"/>
          </a:p>
          <a:p>
            <a:pPr fontAlgn="auto">
              <a:spcAft>
                <a:spcPts val="0"/>
              </a:spcAft>
              <a:defRPr/>
            </a:pPr>
            <a:r>
              <a:rPr lang="en-GB" sz="1050" b="1" dirty="0"/>
              <a:t>Address:</a:t>
            </a:r>
            <a:r>
              <a:rPr lang="en-GB" sz="1050" dirty="0"/>
              <a:t>	</a:t>
            </a:r>
            <a:r>
              <a:rPr lang="en-GB" sz="1050" dirty="0" smtClean="0"/>
              <a:t>127</a:t>
            </a:r>
            <a:r>
              <a:rPr lang="en-GB" sz="1050" dirty="0"/>
              <a:t>, </a:t>
            </a:r>
            <a:r>
              <a:rPr lang="en-GB" sz="1050" dirty="0" err="1"/>
              <a:t>Vovchynetska</a:t>
            </a:r>
            <a:r>
              <a:rPr lang="en-GB" sz="1050" dirty="0"/>
              <a:t> Str., </a:t>
            </a:r>
            <a:r>
              <a:rPr lang="ru-RU" sz="1050" dirty="0" smtClean="0"/>
              <a:t/>
            </a:r>
            <a:br>
              <a:rPr lang="ru-RU" sz="1050" dirty="0" smtClean="0"/>
            </a:br>
            <a:r>
              <a:rPr lang="ru-RU" sz="1050" dirty="0" smtClean="0"/>
              <a:t>	</a:t>
            </a:r>
            <a:r>
              <a:rPr lang="en-GB" sz="1050" dirty="0" err="1" smtClean="0"/>
              <a:t>Ivano-Frankivsk</a:t>
            </a:r>
            <a:r>
              <a:rPr lang="en-GB" sz="1050" dirty="0"/>
              <a:t>, 76007, Ukraine</a:t>
            </a:r>
            <a:endParaRPr lang="ru-RU" sz="1050" dirty="0"/>
          </a:p>
          <a:p>
            <a:pPr fontAlgn="auto">
              <a:spcAft>
                <a:spcPts val="0"/>
              </a:spcAft>
              <a:defRPr/>
            </a:pPr>
            <a:r>
              <a:rPr lang="en-GB" sz="1050" b="1" dirty="0"/>
              <a:t>Telephone:</a:t>
            </a:r>
            <a:r>
              <a:rPr lang="en-GB" sz="1050" dirty="0"/>
              <a:t>	</a:t>
            </a:r>
            <a:r>
              <a:rPr lang="en-GB" sz="1050" dirty="0" smtClean="0"/>
              <a:t>+</a:t>
            </a:r>
            <a:r>
              <a:rPr lang="en-GB" sz="1050" dirty="0"/>
              <a:t>38 03422 6 68 84</a:t>
            </a:r>
            <a:endParaRPr lang="ru-RU" sz="1050" dirty="0"/>
          </a:p>
          <a:p>
            <a:pPr fontAlgn="auto">
              <a:spcAft>
                <a:spcPts val="0"/>
              </a:spcAft>
              <a:defRPr/>
            </a:pPr>
            <a:r>
              <a:rPr lang="en-GB" sz="1050" b="1" dirty="0"/>
              <a:t>Fax:</a:t>
            </a:r>
            <a:r>
              <a:rPr lang="en-GB" sz="1050" dirty="0"/>
              <a:t>	</a:t>
            </a:r>
            <a:r>
              <a:rPr lang="en-GB" sz="1050" dirty="0" smtClean="0"/>
              <a:t>+</a:t>
            </a:r>
            <a:r>
              <a:rPr lang="en-GB" sz="1050" dirty="0"/>
              <a:t>38 03422 3 02 00</a:t>
            </a:r>
            <a:endParaRPr lang="ru-RU" sz="1050" dirty="0"/>
          </a:p>
          <a:p>
            <a:pPr fontAlgn="auto">
              <a:spcAft>
                <a:spcPts val="0"/>
              </a:spcAft>
              <a:defRPr/>
            </a:pPr>
            <a:r>
              <a:rPr lang="en-GB" sz="1050" b="1" dirty="0"/>
              <a:t>E-mail:</a:t>
            </a:r>
            <a:r>
              <a:rPr lang="en-GB" sz="1050" dirty="0"/>
              <a:t>	</a:t>
            </a:r>
            <a:r>
              <a:rPr lang="en-GB" sz="1050" dirty="0" smtClean="0">
                <a:hlinkClick r:id="rId2"/>
              </a:rPr>
              <a:t>dcsms@if.ukrtel.net</a:t>
            </a:r>
            <a:r>
              <a:rPr lang="ru-RU" sz="1050" dirty="0" smtClean="0"/>
              <a:t/>
            </a:r>
            <a:br>
              <a:rPr lang="ru-RU" sz="1050" dirty="0" smtClean="0"/>
            </a:br>
            <a:r>
              <a:rPr lang="en-GB" sz="1050" b="1" dirty="0"/>
              <a:t>Website:</a:t>
            </a:r>
            <a:r>
              <a:rPr lang="en-GB" sz="1050" dirty="0"/>
              <a:t> 	http://www.ifdcsms.com.ua</a:t>
            </a:r>
            <a:endParaRPr lang="ru-RU" sz="1050" dirty="0"/>
          </a:p>
          <a:p>
            <a:r>
              <a:rPr lang="ru-RU" sz="1050" dirty="0"/>
              <a:t>SE “</a:t>
            </a:r>
            <a:r>
              <a:rPr lang="ru-RU" sz="1050" dirty="0" err="1"/>
              <a:t>Ivano-Frankivskstandartmetrology</a:t>
            </a:r>
            <a:r>
              <a:rPr lang="ru-RU" sz="1050" dirty="0"/>
              <a:t>”:</a:t>
            </a:r>
          </a:p>
          <a:p>
            <a:pPr marL="171450" lvl="0" indent="-171450">
              <a:buFont typeface="Arial" panose="020B0604020202020204" pitchFamily="34" charset="0"/>
              <a:buChar char="•"/>
            </a:pPr>
            <a:r>
              <a:rPr lang="en-US" sz="1050" dirty="0"/>
              <a:t>carries out the fundamental scientific researches in the field of metrology, as well as the works related to the development and implementation of the state programs on metrology and conception of development of the metrological system of Ukraine in the field of measurements of gas volume and volume flow </a:t>
            </a:r>
            <a:r>
              <a:rPr lang="en-US" sz="1050" dirty="0" smtClean="0"/>
              <a:t>rate;</a:t>
            </a:r>
            <a:endParaRPr lang="en-US" sz="1050" dirty="0"/>
          </a:p>
          <a:p>
            <a:pPr marL="171450" lvl="0" indent="-171450">
              <a:buFont typeface="Arial" panose="020B0604020202020204" pitchFamily="34" charset="0"/>
              <a:buChar char="•"/>
            </a:pPr>
            <a:r>
              <a:rPr lang="en-US" sz="1050" dirty="0" smtClean="0"/>
              <a:t>carries </a:t>
            </a:r>
            <a:r>
              <a:rPr lang="en-US" sz="1050" dirty="0"/>
              <a:t>out the applied scientific researches and scientific research works related to the creation, improvement, maintenance, comparison, and use of the national primary and secondary standards, the establishment of the systems of transferring the sizes of the of units of </a:t>
            </a:r>
            <a:r>
              <a:rPr lang="en-US" sz="1050" dirty="0" smtClean="0"/>
              <a:t>measurements;</a:t>
            </a:r>
            <a:endParaRPr lang="en-US" sz="1050" dirty="0"/>
          </a:p>
          <a:p>
            <a:pPr marL="171450" lvl="0" indent="-171450">
              <a:buFont typeface="Arial" panose="020B0604020202020204" pitchFamily="34" charset="0"/>
              <a:buChar char="•"/>
            </a:pPr>
            <a:r>
              <a:rPr lang="en-US" sz="1050" dirty="0" smtClean="0"/>
              <a:t>coordinates </a:t>
            </a:r>
            <a:r>
              <a:rPr lang="en-US" sz="1050" dirty="0"/>
              <a:t>and carries out the scientific-methodological support of works on maintenance of uniformity of measurements in the field of measurements of gas volume and volume flow </a:t>
            </a:r>
            <a:r>
              <a:rPr lang="en-US" sz="1050" dirty="0" smtClean="0"/>
              <a:t>rate;</a:t>
            </a:r>
            <a:endParaRPr lang="en-US" sz="1050" dirty="0"/>
          </a:p>
          <a:p>
            <a:pPr marL="171450" lvl="0" indent="-171450">
              <a:buFont typeface="Arial" panose="020B0604020202020204" pitchFamily="34" charset="0"/>
              <a:buChar char="•"/>
            </a:pPr>
            <a:r>
              <a:rPr lang="en-US" sz="1050" dirty="0" smtClean="0"/>
              <a:t>carries </a:t>
            </a:r>
            <a:r>
              <a:rPr lang="en-US" sz="1050" dirty="0"/>
              <a:t>out the conformity assessment of the measuring </a:t>
            </a:r>
            <a:r>
              <a:rPr lang="en-US" sz="1050" dirty="0" smtClean="0"/>
              <a:t>instruments;</a:t>
            </a:r>
            <a:endParaRPr lang="en-US" sz="1050" dirty="0"/>
          </a:p>
          <a:p>
            <a:pPr marL="171450" lvl="0" indent="-171450">
              <a:buFont typeface="Arial" panose="020B0604020202020204" pitchFamily="34" charset="0"/>
              <a:buChar char="•"/>
            </a:pPr>
            <a:r>
              <a:rPr lang="en-US" sz="1050" dirty="0" smtClean="0"/>
              <a:t>carries </a:t>
            </a:r>
            <a:r>
              <a:rPr lang="en-US" sz="1050" dirty="0"/>
              <a:t>out the calibrations and verifications of the measuring </a:t>
            </a:r>
            <a:r>
              <a:rPr lang="en-US" sz="1050" dirty="0" smtClean="0"/>
              <a:t>instruments;</a:t>
            </a:r>
            <a:endParaRPr lang="en-US" sz="1050" dirty="0"/>
          </a:p>
          <a:p>
            <a:pPr marL="171450" lvl="0" indent="-171450">
              <a:buFont typeface="Arial" panose="020B0604020202020204" pitchFamily="34" charset="0"/>
              <a:buChar char="•"/>
            </a:pPr>
            <a:r>
              <a:rPr lang="en-US" sz="1050" dirty="0" smtClean="0"/>
              <a:t>carries </a:t>
            </a:r>
            <a:r>
              <a:rPr lang="en-US" sz="1050" dirty="0"/>
              <a:t>out the measurements in the field of legally regulated </a:t>
            </a:r>
            <a:r>
              <a:rPr lang="en-US" sz="1050" dirty="0" smtClean="0"/>
              <a:t>metrology;</a:t>
            </a:r>
            <a:endParaRPr lang="en-US" sz="1050" dirty="0"/>
          </a:p>
          <a:p>
            <a:pPr marL="171450" lvl="0" indent="-171450">
              <a:buFont typeface="Arial" panose="020B0604020202020204" pitchFamily="34" charset="0"/>
              <a:buChar char="•"/>
            </a:pPr>
            <a:r>
              <a:rPr lang="en-US" sz="1050" dirty="0" smtClean="0"/>
              <a:t>provides </a:t>
            </a:r>
            <a:r>
              <a:rPr lang="en-US" sz="1050" dirty="0"/>
              <a:t>the management of the information fund in the field of measurements of gas volume and volume flow </a:t>
            </a:r>
            <a:r>
              <a:rPr lang="en-US" sz="1050" dirty="0" smtClean="0"/>
              <a:t>rate;</a:t>
            </a:r>
            <a:endParaRPr lang="en-US" sz="1050" dirty="0"/>
          </a:p>
          <a:p>
            <a:pPr marL="171450" lvl="0" indent="-171450">
              <a:buFont typeface="Arial" panose="020B0604020202020204" pitchFamily="34" charset="0"/>
              <a:buChar char="•"/>
            </a:pPr>
            <a:r>
              <a:rPr lang="en-US" sz="1050" dirty="0" smtClean="0"/>
              <a:t>participates </a:t>
            </a:r>
            <a:r>
              <a:rPr lang="en-US" sz="1050" dirty="0"/>
              <a:t>in the international cooperation on the measurements of gas volume and volume flow rate.</a:t>
            </a:r>
            <a:endParaRPr lang="ru-RU" sz="1050" dirty="0"/>
          </a:p>
        </p:txBody>
      </p:sp>
      <p:pic>
        <p:nvPicPr>
          <p:cNvPr id="4" name="Рисунок 6" descr="shar.jpg"/>
          <p:cNvPicPr>
            <a:picLocks noChangeAspect="1"/>
          </p:cNvPicPr>
          <p:nvPr/>
        </p:nvPicPr>
        <p:blipFill>
          <a:blip r:embed="rId3" cstate="print"/>
          <a:srcRect/>
          <a:stretch>
            <a:fillRect/>
          </a:stretch>
        </p:blipFill>
        <p:spPr bwMode="auto">
          <a:xfrm>
            <a:off x="1484313" y="5600700"/>
            <a:ext cx="3781425" cy="3722688"/>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UZBEKISTAN</a:t>
            </a: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447.4 thousand km</a:t>
            </a:r>
            <a:r>
              <a:rPr lang="en-GB" sz="1050" i="1" baseline="30000" dirty="0"/>
              <a:t>2</a:t>
            </a:r>
            <a:endParaRPr lang="ru-RU" sz="1050" dirty="0"/>
          </a:p>
          <a:p>
            <a:pPr fontAlgn="auto">
              <a:spcAft>
                <a:spcPts val="0"/>
              </a:spcAft>
              <a:defRPr/>
            </a:pPr>
            <a:r>
              <a:rPr lang="en-GB" sz="1050" b="1" i="1" dirty="0"/>
              <a:t>Population:</a:t>
            </a:r>
            <a:r>
              <a:rPr lang="en-GB" sz="1050" i="1" dirty="0"/>
              <a:t> </a:t>
            </a:r>
            <a:r>
              <a:rPr lang="en-GB" sz="1050" i="1" dirty="0" smtClean="0"/>
              <a:t>33.0 </a:t>
            </a:r>
            <a:r>
              <a:rPr lang="en-GB" sz="1050" i="1" dirty="0"/>
              <a:t>million</a:t>
            </a:r>
            <a:endParaRPr lang="ru-RU" sz="1050" dirty="0"/>
          </a:p>
          <a:p>
            <a:pPr fontAlgn="auto">
              <a:spcAft>
                <a:spcPts val="0"/>
              </a:spcAft>
              <a:defRPr/>
            </a:pPr>
            <a:r>
              <a:rPr lang="en-GB" sz="1050" b="1" i="1" dirty="0"/>
              <a:t>Capital:</a:t>
            </a:r>
            <a:r>
              <a:rPr lang="en-GB" sz="1050" i="1" dirty="0"/>
              <a:t> Tashkent</a:t>
            </a:r>
            <a:endParaRPr lang="ru-RU" sz="1050" dirty="0"/>
          </a:p>
          <a:p>
            <a:pPr fontAlgn="auto">
              <a:spcAft>
                <a:spcPts val="0"/>
              </a:spcAft>
              <a:defRPr/>
            </a:pPr>
            <a:r>
              <a:rPr lang="en-US" sz="1050" b="1" i="1" dirty="0" smtClean="0"/>
              <a:t>Time zone</a:t>
            </a:r>
            <a:r>
              <a:rPr lang="ru-RU" sz="1050" b="1" i="1" dirty="0" smtClean="0"/>
              <a:t>: </a:t>
            </a:r>
            <a:r>
              <a:rPr lang="ru-RU" sz="1050" i="1" dirty="0" smtClean="0"/>
              <a:t>UTC+5</a:t>
            </a:r>
            <a:endParaRPr lang="ru-RU" sz="1050" dirty="0" smtClean="0"/>
          </a:p>
          <a:p>
            <a:pPr fontAlgn="auto">
              <a:spcAft>
                <a:spcPts val="0"/>
              </a:spcAft>
              <a:defRPr/>
            </a:pPr>
            <a:r>
              <a:rPr lang="en-US" sz="1050" b="1" i="1" dirty="0"/>
              <a:t>National currency</a:t>
            </a:r>
            <a:r>
              <a:rPr lang="ru-RU" sz="1050" b="1" i="1" dirty="0"/>
              <a:t>: </a:t>
            </a:r>
            <a:r>
              <a:rPr lang="en-US" sz="1050" i="1" dirty="0" smtClean="0"/>
              <a:t>sum</a:t>
            </a:r>
            <a:endParaRPr lang="ru-RU" sz="1050" dirty="0"/>
          </a:p>
        </p:txBody>
      </p:sp>
      <p:sp>
        <p:nvSpPr>
          <p:cNvPr id="8" name="Объект 2"/>
          <p:cNvSpPr txBox="1">
            <a:spLocks/>
          </p:cNvSpPr>
          <p:nvPr/>
        </p:nvSpPr>
        <p:spPr>
          <a:xfrm>
            <a:off x="332656" y="2576736"/>
            <a:ext cx="6172200" cy="6912768"/>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50" dirty="0"/>
              <a:t>The legislative basis of the System for ensuring the uniformity of measurements of the Republic of Uzbekistan is the Law of the Republic of Uzbekistan "On Metrology" adopted in 1993, as well as the regulatory legal acts of the Republic of Uzbekistan.</a:t>
            </a:r>
            <a:endParaRPr lang="ru-RU" sz="1050" dirty="0"/>
          </a:p>
          <a:p>
            <a:r>
              <a:rPr lang="en-US" sz="1050" dirty="0"/>
              <a:t>The metrological service of the Republic of Uzbekistan consists of the state metrological service and metrological services of legal entities.</a:t>
            </a:r>
            <a:endParaRPr lang="ru-RU" sz="1050" dirty="0"/>
          </a:p>
          <a:p>
            <a:r>
              <a:rPr lang="en-US" sz="1050" dirty="0"/>
              <a:t>The state metrological service, headed by the Uzbek Agency for Standardization, Metrology and Certification (</a:t>
            </a:r>
            <a:r>
              <a:rPr lang="en-US" sz="1050" dirty="0" err="1"/>
              <a:t>Uzstandard</a:t>
            </a:r>
            <a:r>
              <a:rPr lang="en-US" sz="1050" dirty="0"/>
              <a:t> agency), includes the bodies of the state metrological service in the Republic of </a:t>
            </a:r>
            <a:r>
              <a:rPr lang="en-US" sz="1050" dirty="0" err="1"/>
              <a:t>Karakalpakstan</a:t>
            </a:r>
            <a:r>
              <a:rPr lang="en-US" sz="1050" dirty="0"/>
              <a:t>, regions and Tashkent city.</a:t>
            </a:r>
            <a:endParaRPr lang="ru-RU" sz="1050" dirty="0"/>
          </a:p>
          <a:p>
            <a:pPr fontAlgn="auto">
              <a:spcBef>
                <a:spcPts val="0"/>
              </a:spcBef>
              <a:spcAft>
                <a:spcPts val="0"/>
              </a:spcAft>
              <a:defRPr/>
            </a:pPr>
            <a:r>
              <a:rPr lang="en-GB" sz="1050" b="1" dirty="0" smtClean="0">
                <a:solidFill>
                  <a:srgbClr val="FF0000"/>
                </a:solidFill>
              </a:rPr>
              <a:t>Uzbek </a:t>
            </a:r>
            <a:r>
              <a:rPr lang="en-GB" sz="1050" b="1" dirty="0">
                <a:solidFill>
                  <a:srgbClr val="FF0000"/>
                </a:solidFill>
              </a:rPr>
              <a:t>Agency for </a:t>
            </a:r>
            <a:r>
              <a:rPr lang="en-GB" sz="1050" b="1" dirty="0" smtClean="0">
                <a:solidFill>
                  <a:srgbClr val="FF0000"/>
                </a:solidFill>
              </a:rPr>
              <a:t>Standardization</a:t>
            </a:r>
            <a:r>
              <a:rPr lang="en-GB" sz="1050" b="1" dirty="0">
                <a:solidFill>
                  <a:srgbClr val="FF0000"/>
                </a:solidFill>
              </a:rPr>
              <a:t>, Metrology and Certification (“</a:t>
            </a:r>
            <a:r>
              <a:rPr lang="en-GB" sz="1050" b="1" cap="all" dirty="0" err="1">
                <a:solidFill>
                  <a:srgbClr val="FF0000"/>
                </a:solidFill>
              </a:rPr>
              <a:t>Uzstandard</a:t>
            </a:r>
            <a:r>
              <a:rPr lang="en-GB" sz="1050" b="1" dirty="0">
                <a:solidFill>
                  <a:srgbClr val="FF0000"/>
                </a:solidFill>
              </a:rPr>
              <a:t>” Agency</a:t>
            </a:r>
            <a:r>
              <a:rPr lang="en-GB" sz="1050" b="1" dirty="0" smtClean="0">
                <a:solidFill>
                  <a:srgbClr val="FF0000"/>
                </a:solidFill>
              </a:rPr>
              <a:t>).</a:t>
            </a:r>
            <a:r>
              <a:rPr lang="ru-RU" sz="1050" b="1" dirty="0" smtClean="0">
                <a:solidFill>
                  <a:srgbClr val="FF0000"/>
                </a:solidFill>
              </a:rPr>
              <a:t/>
            </a:r>
            <a:br>
              <a:rPr lang="ru-RU" sz="1050" b="1" dirty="0" smtClean="0">
                <a:solidFill>
                  <a:srgbClr val="FF0000"/>
                </a:solidFill>
              </a:rPr>
            </a:br>
            <a:endParaRPr lang="ru-RU" sz="1050" dirty="0">
              <a:solidFill>
                <a:srgbClr val="FF0000"/>
              </a:solidFill>
            </a:endParaRPr>
          </a:p>
          <a:p>
            <a:pPr fontAlgn="auto">
              <a:spcBef>
                <a:spcPts val="0"/>
              </a:spcBef>
              <a:spcAft>
                <a:spcPts val="0"/>
              </a:spcAft>
              <a:defRPr/>
            </a:pPr>
            <a:r>
              <a:rPr lang="en-GB" sz="1050" b="1" dirty="0"/>
              <a:t>General </a:t>
            </a:r>
            <a:r>
              <a:rPr lang="en-GB" sz="1050" b="1" dirty="0" smtClean="0"/>
              <a:t>Director:</a:t>
            </a:r>
            <a:r>
              <a:rPr lang="ru-RU" sz="1050" b="1" dirty="0" smtClean="0"/>
              <a:t> </a:t>
            </a:r>
            <a:r>
              <a:rPr lang="en-US" sz="1050" b="1" dirty="0" smtClean="0"/>
              <a:t>Mr. </a:t>
            </a:r>
            <a:r>
              <a:rPr lang="en-US" sz="1050" b="1" dirty="0" err="1"/>
              <a:t>Abdukhamid</a:t>
            </a:r>
            <a:r>
              <a:rPr lang="en-US" sz="1050" b="1" dirty="0"/>
              <a:t> </a:t>
            </a:r>
            <a:r>
              <a:rPr lang="en-US" sz="1050" b="1" dirty="0" err="1"/>
              <a:t>Karimov</a:t>
            </a:r>
            <a:endParaRPr lang="ru-RU" sz="1050" b="1" dirty="0"/>
          </a:p>
          <a:p>
            <a:pPr fontAlgn="auto">
              <a:spcBef>
                <a:spcPts val="0"/>
              </a:spcBef>
              <a:spcAft>
                <a:spcPts val="0"/>
              </a:spcAft>
              <a:defRPr/>
            </a:pPr>
            <a:r>
              <a:rPr lang="en-GB" sz="1050" b="1" dirty="0"/>
              <a:t>Address:	</a:t>
            </a:r>
            <a:r>
              <a:rPr lang="en-GB" sz="1050" dirty="0" smtClean="0"/>
              <a:t>333”A</a:t>
            </a:r>
            <a:r>
              <a:rPr lang="en-GB" sz="1050" dirty="0"/>
              <a:t>” </a:t>
            </a:r>
            <a:r>
              <a:rPr lang="en-GB" sz="1050" dirty="0" err="1"/>
              <a:t>Farobiy</a:t>
            </a:r>
            <a:r>
              <a:rPr lang="en-GB" sz="1050" dirty="0"/>
              <a:t> Str., 100049, </a:t>
            </a:r>
            <a:r>
              <a:rPr lang="ru-RU" sz="1050" dirty="0" smtClean="0"/>
              <a:t>	</a:t>
            </a:r>
            <a:r>
              <a:rPr lang="en-US" sz="1050" dirty="0" err="1"/>
              <a:t>Almarae</a:t>
            </a:r>
            <a:r>
              <a:rPr lang="en-US" sz="1050" dirty="0"/>
              <a:t> district, </a:t>
            </a:r>
            <a:endParaRPr lang="en-US" sz="1050" dirty="0" smtClean="0"/>
          </a:p>
          <a:p>
            <a:pPr fontAlgn="auto">
              <a:spcBef>
                <a:spcPts val="0"/>
              </a:spcBef>
              <a:spcAft>
                <a:spcPts val="0"/>
              </a:spcAft>
              <a:defRPr/>
            </a:pPr>
            <a:r>
              <a:rPr lang="en-US" sz="1050" dirty="0"/>
              <a:t> </a:t>
            </a:r>
            <a:r>
              <a:rPr lang="en-US" sz="1050" dirty="0" smtClean="0"/>
              <a:t>                             </a:t>
            </a:r>
            <a:r>
              <a:rPr lang="en-GB" sz="1050" dirty="0" smtClean="0"/>
              <a:t>Republic </a:t>
            </a:r>
            <a:r>
              <a:rPr lang="en-GB" sz="1050" dirty="0"/>
              <a:t>of Uzbekistan</a:t>
            </a:r>
            <a:endParaRPr lang="ru-RU" sz="1050" dirty="0"/>
          </a:p>
          <a:p>
            <a:pPr fontAlgn="auto">
              <a:spcBef>
                <a:spcPts val="0"/>
              </a:spcBef>
              <a:spcAft>
                <a:spcPts val="0"/>
              </a:spcAft>
              <a:defRPr/>
            </a:pPr>
            <a:r>
              <a:rPr lang="en-GB" sz="1050" b="1" dirty="0"/>
              <a:t>Telephone:	</a:t>
            </a:r>
            <a:r>
              <a:rPr lang="en-US" sz="1050" dirty="0"/>
              <a:t>(+998 71) 2020011</a:t>
            </a:r>
            <a:endParaRPr lang="ru-RU" sz="1050" dirty="0"/>
          </a:p>
          <a:p>
            <a:pPr fontAlgn="auto">
              <a:spcBef>
                <a:spcPts val="0"/>
              </a:spcBef>
              <a:spcAft>
                <a:spcPts val="0"/>
              </a:spcAft>
              <a:defRPr/>
            </a:pPr>
            <a:r>
              <a:rPr lang="en-GB" sz="1050" b="1" dirty="0" smtClean="0"/>
              <a:t>E-mail</a:t>
            </a:r>
            <a:r>
              <a:rPr lang="en-GB" sz="1050" b="1" dirty="0"/>
              <a:t>:	</a:t>
            </a:r>
            <a:r>
              <a:rPr lang="en-GB" sz="1050" dirty="0" smtClean="0">
                <a:hlinkClick r:id="rId2"/>
              </a:rPr>
              <a:t>uzst@standart.uz</a:t>
            </a:r>
            <a:endParaRPr lang="en-GB" sz="1050" dirty="0" smtClean="0"/>
          </a:p>
          <a:p>
            <a:pPr fontAlgn="auto">
              <a:spcBef>
                <a:spcPts val="0"/>
              </a:spcBef>
              <a:spcAft>
                <a:spcPts val="0"/>
              </a:spcAft>
              <a:defRPr/>
            </a:pPr>
            <a:r>
              <a:rPr lang="en-US" sz="1050" b="1" dirty="0"/>
              <a:t>Web</a:t>
            </a:r>
            <a:r>
              <a:rPr lang="en-US" sz="1050" b="1" dirty="0" smtClean="0"/>
              <a:t>:                     </a:t>
            </a:r>
            <a:r>
              <a:rPr lang="en-US" sz="1050" dirty="0" smtClean="0"/>
              <a:t>www.standart.uz</a:t>
            </a:r>
            <a:r>
              <a:rPr lang="ru-RU" sz="1050" dirty="0" smtClean="0"/>
              <a:t/>
            </a:r>
            <a:br>
              <a:rPr lang="ru-RU" sz="1050" dirty="0" smtClean="0"/>
            </a:br>
            <a:endParaRPr lang="ru-RU" sz="1050" dirty="0"/>
          </a:p>
          <a:p>
            <a:r>
              <a:rPr lang="en-US" sz="1050" dirty="0"/>
              <a:t>The structure of the agency "</a:t>
            </a:r>
            <a:r>
              <a:rPr lang="en-US" sz="1050" dirty="0" err="1"/>
              <a:t>Uzstandard</a:t>
            </a:r>
            <a:r>
              <a:rPr lang="en-US" sz="1050" dirty="0"/>
              <a:t>" includes:</a:t>
            </a:r>
            <a:endParaRPr lang="ru-RU" sz="1050" dirty="0"/>
          </a:p>
          <a:p>
            <a:r>
              <a:rPr lang="en-US" sz="1050" dirty="0"/>
              <a:t>- Research Institute for Standardization, Metrology and Certification State Institution;</a:t>
            </a:r>
            <a:endParaRPr lang="ru-RU" sz="1050" dirty="0"/>
          </a:p>
          <a:p>
            <a:r>
              <a:rPr lang="en-US" sz="1050" dirty="0"/>
              <a:t>- Uzbek National Institute of Metrology State Enterprise;</a:t>
            </a:r>
            <a:endParaRPr lang="ru-RU" sz="1050" dirty="0"/>
          </a:p>
          <a:p>
            <a:r>
              <a:rPr lang="en-US" sz="1050" dirty="0"/>
              <a:t>- Republican Test and Certification Center State Enterprise;</a:t>
            </a:r>
            <a:endParaRPr lang="ru-RU" sz="1050" dirty="0"/>
          </a:p>
          <a:p>
            <a:r>
              <a:rPr lang="en-US" sz="1050" dirty="0"/>
              <a:t>- Uzbek Accreditation Center for Conformity Assessment Bodies State Enterprise;</a:t>
            </a:r>
            <a:endParaRPr lang="ru-RU" sz="1050" dirty="0"/>
          </a:p>
          <a:p>
            <a:r>
              <a:rPr lang="en-US" sz="1050" dirty="0"/>
              <a:t>- Information and Reference Center State Enterprise;</a:t>
            </a:r>
            <a:endParaRPr lang="ru-RU" sz="1050" dirty="0"/>
          </a:p>
          <a:p>
            <a:r>
              <a:rPr lang="en-US" sz="1050" dirty="0"/>
              <a:t>- Center for Bar-coding and Information Technologies State Enterprise;</a:t>
            </a:r>
            <a:endParaRPr lang="ru-RU" sz="1050" dirty="0"/>
          </a:p>
          <a:p>
            <a:r>
              <a:rPr lang="en-US" sz="1050" dirty="0"/>
              <a:t>- Departments of Standardization and Metrology of the Republic of </a:t>
            </a:r>
            <a:r>
              <a:rPr lang="en-US" sz="1050" dirty="0" err="1"/>
              <a:t>Karakalpakstan</a:t>
            </a:r>
            <a:r>
              <a:rPr lang="en-US" sz="1050" dirty="0"/>
              <a:t>, regions and city of Tashkent;</a:t>
            </a:r>
            <a:endParaRPr lang="ru-RU" sz="1050" dirty="0"/>
          </a:p>
          <a:p>
            <a:r>
              <a:rPr lang="en-US" sz="1050" dirty="0"/>
              <a:t>- Testing and certification centers of the Republic of </a:t>
            </a:r>
            <a:r>
              <a:rPr lang="en-US" sz="1050" dirty="0" err="1"/>
              <a:t>Karakalpakstan</a:t>
            </a:r>
            <a:r>
              <a:rPr lang="en-US" sz="1050" dirty="0"/>
              <a:t> and regions.</a:t>
            </a:r>
            <a:endParaRPr lang="ru-RU" sz="1050" dirty="0"/>
          </a:p>
          <a:p>
            <a:pPr fontAlgn="auto">
              <a:spcBef>
                <a:spcPts val="0"/>
              </a:spcBef>
              <a:spcAft>
                <a:spcPts val="0"/>
              </a:spcAft>
              <a:defRPr/>
            </a:pPr>
            <a:endParaRPr lang="en-GB" sz="1050" dirty="0" smtClean="0"/>
          </a:p>
          <a:p>
            <a:r>
              <a:rPr lang="en-US" sz="1050" dirty="0"/>
              <a:t>The main tasks of the agency "</a:t>
            </a:r>
            <a:r>
              <a:rPr lang="en-US" sz="1050" dirty="0" err="1"/>
              <a:t>Uzstandard</a:t>
            </a:r>
            <a:r>
              <a:rPr lang="en-US" sz="1050" dirty="0"/>
              <a:t>" are:</a:t>
            </a:r>
            <a:endParaRPr lang="ru-RU" sz="1050" dirty="0"/>
          </a:p>
          <a:p>
            <a:r>
              <a:rPr lang="en-US" sz="1050" dirty="0"/>
              <a:t>- ensuring the practical implementation of the Laws of the Republic of Uzbekistan "On Standardization", "On Metrology", "On Certification of Products and Services", "On Conformity Assessment" and other normative legal acts in the field of technical regulation, standardization, metrology, certification and accreditation;</a:t>
            </a:r>
            <a:endParaRPr lang="ru-RU" sz="1050" dirty="0"/>
          </a:p>
          <a:p>
            <a:r>
              <a:rPr lang="en-US" sz="1050" dirty="0"/>
              <a:t>- implementation of a unified state policy in the field of standardization, metrology, certification, accreditation of quality improvement and product competitiveness based on the application of international standards, including the quality management system;</a:t>
            </a:r>
            <a:endParaRPr lang="ru-RU" sz="1050" dirty="0"/>
          </a:p>
          <a:p>
            <a:r>
              <a:rPr lang="en-US" sz="1050" dirty="0"/>
              <a:t>- ensuring the functioning and development of standardization systems, the uniformity of measurements, certification, accreditation and dissemination of scientific and technical information in these areas, as well as their harmonization with international, inter-state and national systems of foreign countries;</a:t>
            </a:r>
            <a:endParaRPr lang="ru-RU" sz="1050" dirty="0"/>
          </a:p>
          <a:p>
            <a:r>
              <a:rPr lang="en-US" sz="1050" dirty="0"/>
              <a:t>- implementation of measures to ensure the rights of consumers to comply with the requirements for safety and quality of products, works, services and protection from negative consequences of inaccurate measurement results</a:t>
            </a:r>
            <a:r>
              <a:rPr lang="en-US" sz="1050" dirty="0" smtClean="0"/>
              <a:t>;</a:t>
            </a:r>
          </a:p>
          <a:p>
            <a:r>
              <a:rPr lang="en-US" sz="1050" dirty="0"/>
              <a:t>- organization of work on training and professional development of personnel in the field of standardization, metrology certification and accreditation.</a:t>
            </a:r>
            <a:endParaRPr lang="ru-RU" sz="1050" dirty="0"/>
          </a:p>
          <a:p>
            <a:r>
              <a:rPr lang="en-US" sz="1050" dirty="0"/>
              <a:t>- creation, functioning and development of a national accreditation system;</a:t>
            </a:r>
            <a:endParaRPr lang="ru-RU" sz="1050" dirty="0"/>
          </a:p>
          <a:p>
            <a:r>
              <a:rPr lang="en-US" sz="1050" dirty="0"/>
              <a:t>- ensuring objectivity and impartiality when deciding on the accreditation of legal entities.</a:t>
            </a:r>
            <a:endParaRPr lang="ru-RU" sz="1050" dirty="0"/>
          </a:p>
          <a:p>
            <a:endParaRPr lang="ru-RU" sz="1050" dirty="0"/>
          </a:p>
        </p:txBody>
      </p:sp>
      <p:pic>
        <p:nvPicPr>
          <p:cNvPr id="113670" name="Рисунок 1"/>
          <p:cNvPicPr>
            <a:picLocks noChangeAspect="1"/>
          </p:cNvPicPr>
          <p:nvPr/>
        </p:nvPicPr>
        <p:blipFill>
          <a:blip r:embed="rId3" cstate="print"/>
          <a:srcRect/>
          <a:stretch>
            <a:fillRect/>
          </a:stretch>
        </p:blipFill>
        <p:spPr bwMode="auto">
          <a:xfrm>
            <a:off x="476250" y="866775"/>
            <a:ext cx="2060575" cy="1709738"/>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3816424"/>
          </a:xfrm>
        </p:spPr>
        <p:txBody>
          <a:bodyPr numCol="2" spcCol="288000" rtlCol="0">
            <a:noAutofit/>
          </a:bodyPr>
          <a:lstStyle/>
          <a:p>
            <a:pPr fontAlgn="auto">
              <a:spcBef>
                <a:spcPts val="0"/>
              </a:spcBef>
              <a:spcAft>
                <a:spcPts val="0"/>
              </a:spcAft>
              <a:defRPr/>
            </a:pPr>
            <a:r>
              <a:rPr lang="en-US" sz="1050" b="1" dirty="0" smtClean="0"/>
              <a:t>“Uzbek </a:t>
            </a:r>
            <a:r>
              <a:rPr lang="en-US" sz="1050" b="1" dirty="0"/>
              <a:t>National Institute of </a:t>
            </a:r>
            <a:r>
              <a:rPr lang="en-US" sz="1050" b="1" dirty="0" smtClean="0"/>
              <a:t>Metrology” </a:t>
            </a:r>
            <a:r>
              <a:rPr lang="en-US" sz="1050" b="1" dirty="0"/>
              <a:t>State </a:t>
            </a:r>
            <a:r>
              <a:rPr lang="en-US" sz="1050" b="1" dirty="0" smtClean="0"/>
              <a:t>Enterprise (</a:t>
            </a:r>
            <a:r>
              <a:rPr lang="en-US" sz="1050" b="1" dirty="0" err="1" smtClean="0"/>
              <a:t>UzNIM</a:t>
            </a:r>
            <a:r>
              <a:rPr lang="en-US" sz="1050" b="1" dirty="0" smtClean="0"/>
              <a:t>)</a:t>
            </a:r>
            <a:endParaRPr lang="en-GB" sz="1050" dirty="0" smtClean="0"/>
          </a:p>
          <a:p>
            <a:pPr fontAlgn="auto">
              <a:spcBef>
                <a:spcPts val="0"/>
              </a:spcBef>
              <a:spcAft>
                <a:spcPts val="0"/>
              </a:spcAft>
              <a:defRPr/>
            </a:pPr>
            <a:endParaRPr lang="en-GB" sz="1050" dirty="0"/>
          </a:p>
          <a:p>
            <a:pPr fontAlgn="auto">
              <a:spcBef>
                <a:spcPts val="0"/>
              </a:spcBef>
              <a:spcAft>
                <a:spcPts val="0"/>
              </a:spcAft>
              <a:defRPr/>
            </a:pPr>
            <a:r>
              <a:rPr lang="en-GB" sz="1050" b="1" dirty="0" smtClean="0"/>
              <a:t>Director</a:t>
            </a:r>
            <a:r>
              <a:rPr lang="en-GB" sz="1050" b="1" dirty="0"/>
              <a:t>:	</a:t>
            </a:r>
            <a:r>
              <a:rPr lang="en-GB" sz="1050" b="1" dirty="0" smtClean="0"/>
              <a:t>Mr. </a:t>
            </a:r>
            <a:r>
              <a:rPr lang="en-US" sz="1050" b="1" dirty="0" err="1" smtClean="0"/>
              <a:t>Akbarjon</a:t>
            </a:r>
            <a:r>
              <a:rPr lang="en-US" sz="1050" b="1" dirty="0" smtClean="0"/>
              <a:t> </a:t>
            </a:r>
            <a:r>
              <a:rPr lang="en-US" sz="1050" b="1" dirty="0" err="1"/>
              <a:t>Daminov</a:t>
            </a:r>
            <a:endParaRPr lang="ru-RU" sz="1050" b="1" dirty="0"/>
          </a:p>
          <a:p>
            <a:pPr fontAlgn="auto">
              <a:spcBef>
                <a:spcPts val="0"/>
              </a:spcBef>
              <a:spcAft>
                <a:spcPts val="0"/>
              </a:spcAft>
              <a:defRPr/>
            </a:pPr>
            <a:r>
              <a:rPr lang="en-GB" sz="1050" b="1" dirty="0"/>
              <a:t>Address:</a:t>
            </a:r>
            <a:r>
              <a:rPr lang="en-GB" sz="1050" dirty="0"/>
              <a:t>	</a:t>
            </a:r>
            <a:r>
              <a:rPr lang="en-US" sz="1050" dirty="0"/>
              <a:t>333 A, 333 B, </a:t>
            </a:r>
            <a:r>
              <a:rPr lang="en-US" sz="1050" dirty="0" err="1"/>
              <a:t>Farobiy</a:t>
            </a:r>
            <a:r>
              <a:rPr lang="en-US" sz="1050" dirty="0"/>
              <a:t> street, </a:t>
            </a:r>
            <a:r>
              <a:rPr lang="en-US" sz="1050" dirty="0" smtClean="0"/>
              <a:t> </a:t>
            </a:r>
          </a:p>
          <a:p>
            <a:pPr fontAlgn="auto">
              <a:spcBef>
                <a:spcPts val="0"/>
              </a:spcBef>
              <a:spcAft>
                <a:spcPts val="0"/>
              </a:spcAft>
              <a:defRPr/>
            </a:pPr>
            <a:r>
              <a:rPr lang="en-US" sz="1050" dirty="0"/>
              <a:t> </a:t>
            </a:r>
            <a:r>
              <a:rPr lang="en-US" sz="1050" dirty="0" smtClean="0"/>
              <a:t>                             </a:t>
            </a:r>
            <a:r>
              <a:rPr lang="en-US" sz="1050" dirty="0" err="1" smtClean="0"/>
              <a:t>Almarae</a:t>
            </a:r>
            <a:r>
              <a:rPr lang="en-US" sz="1050" dirty="0" smtClean="0"/>
              <a:t> </a:t>
            </a:r>
            <a:r>
              <a:rPr lang="en-US" sz="1050" dirty="0"/>
              <a:t>district, 100049, </a:t>
            </a:r>
            <a:endParaRPr lang="en-US" sz="1050" dirty="0" smtClean="0"/>
          </a:p>
          <a:p>
            <a:pPr fontAlgn="auto">
              <a:spcBef>
                <a:spcPts val="0"/>
              </a:spcBef>
              <a:spcAft>
                <a:spcPts val="0"/>
              </a:spcAft>
              <a:defRPr/>
            </a:pPr>
            <a:r>
              <a:rPr lang="en-US" sz="1050" dirty="0"/>
              <a:t> </a:t>
            </a:r>
            <a:r>
              <a:rPr lang="en-US" sz="1050" dirty="0" smtClean="0"/>
              <a:t>                             Tashkent </a:t>
            </a:r>
            <a:r>
              <a:rPr lang="en-US" sz="1050" dirty="0"/>
              <a:t>city, </a:t>
            </a:r>
            <a:endParaRPr lang="en-US" sz="1050" dirty="0" smtClean="0"/>
          </a:p>
          <a:p>
            <a:pPr fontAlgn="auto">
              <a:spcBef>
                <a:spcPts val="0"/>
              </a:spcBef>
              <a:spcAft>
                <a:spcPts val="0"/>
              </a:spcAft>
              <a:defRPr/>
            </a:pPr>
            <a:r>
              <a:rPr lang="en-US" sz="1050" dirty="0"/>
              <a:t> </a:t>
            </a:r>
            <a:r>
              <a:rPr lang="en-US" sz="1050" dirty="0" smtClean="0"/>
              <a:t>                             Republic </a:t>
            </a:r>
            <a:r>
              <a:rPr lang="en-US" sz="1050" dirty="0"/>
              <a:t>of Uzbekistan</a:t>
            </a:r>
            <a:r>
              <a:rPr lang="en-GB" sz="1050" dirty="0" smtClean="0"/>
              <a:t>, </a:t>
            </a:r>
            <a:r>
              <a:rPr lang="ru-RU" sz="1050" dirty="0" smtClean="0"/>
              <a:t>	</a:t>
            </a:r>
            <a:endParaRPr lang="ru-RU" sz="1050" dirty="0"/>
          </a:p>
          <a:p>
            <a:pPr fontAlgn="auto">
              <a:spcBef>
                <a:spcPts val="0"/>
              </a:spcBef>
              <a:spcAft>
                <a:spcPts val="0"/>
              </a:spcAft>
              <a:defRPr/>
            </a:pPr>
            <a:r>
              <a:rPr lang="en-GB" sz="1050" b="1" dirty="0"/>
              <a:t>Telephone:</a:t>
            </a:r>
            <a:r>
              <a:rPr lang="en-GB" sz="1050" dirty="0"/>
              <a:t>	</a:t>
            </a:r>
            <a:r>
              <a:rPr lang="en-US" sz="1050" dirty="0"/>
              <a:t>+(998 71) 1502600</a:t>
            </a:r>
            <a:endParaRPr lang="ru-RU" sz="1050" dirty="0"/>
          </a:p>
          <a:p>
            <a:pPr fontAlgn="auto">
              <a:spcBef>
                <a:spcPts val="0"/>
              </a:spcBef>
              <a:spcAft>
                <a:spcPts val="0"/>
              </a:spcAft>
              <a:defRPr/>
            </a:pPr>
            <a:r>
              <a:rPr lang="en-GB" sz="1050" b="1" dirty="0" smtClean="0"/>
              <a:t>E-mail</a:t>
            </a:r>
            <a:r>
              <a:rPr lang="en-GB" sz="1050" b="1" dirty="0"/>
              <a:t>:	</a:t>
            </a:r>
            <a:r>
              <a:rPr lang="en-US" sz="1050" dirty="0" smtClean="0">
                <a:hlinkClick r:id="rId2"/>
              </a:rPr>
              <a:t>metrolog@nim.uz</a:t>
            </a:r>
            <a:endParaRPr lang="en-US" sz="1050" dirty="0" smtClean="0"/>
          </a:p>
          <a:p>
            <a:pPr fontAlgn="auto">
              <a:spcBef>
                <a:spcPts val="0"/>
              </a:spcBef>
              <a:spcAft>
                <a:spcPts val="0"/>
              </a:spcAft>
              <a:defRPr/>
            </a:pPr>
            <a:r>
              <a:rPr lang="en-US" sz="1050" b="1" dirty="0"/>
              <a:t>Web</a:t>
            </a:r>
            <a:r>
              <a:rPr lang="en-US" sz="1050" b="1" dirty="0" smtClean="0"/>
              <a:t>:                     </a:t>
            </a:r>
            <a:r>
              <a:rPr lang="en-US" sz="1050" dirty="0" smtClean="0"/>
              <a:t>www.nim.uz</a:t>
            </a:r>
            <a:endParaRPr lang="ru-RU" sz="1050" dirty="0"/>
          </a:p>
          <a:p>
            <a:pPr fontAlgn="auto">
              <a:spcBef>
                <a:spcPts val="0"/>
              </a:spcBef>
              <a:spcAft>
                <a:spcPts val="0"/>
              </a:spcAft>
              <a:defRPr/>
            </a:pPr>
            <a:endParaRPr lang="ru-RU" sz="1050" dirty="0"/>
          </a:p>
          <a:p>
            <a:r>
              <a:rPr lang="en-US" sz="1050" dirty="0"/>
              <a:t>In accordance with the Decree of the President of the Republic of Uzbekistan, in April 2017, at </a:t>
            </a:r>
            <a:r>
              <a:rPr lang="en-US" sz="1050" dirty="0" err="1"/>
              <a:t>Uzstandard</a:t>
            </a:r>
            <a:r>
              <a:rPr lang="en-US" sz="1050" dirty="0"/>
              <a:t> agency, Uzbek National Institute of Metrology State Enterprise  (</a:t>
            </a:r>
            <a:r>
              <a:rPr lang="en-US" sz="1050" dirty="0" err="1"/>
              <a:t>UzNIM</a:t>
            </a:r>
            <a:r>
              <a:rPr lang="en-US" sz="1050" dirty="0"/>
              <a:t> SE) was established on the basis of the existing Center of National Standards State Institution, Center on Rendering of Metrological Services State Enterprise and metrology units of Research Institute for Standardization, Metrology and Certification State Institution.</a:t>
            </a:r>
            <a:endParaRPr lang="ru-RU" sz="1050" dirty="0"/>
          </a:p>
          <a:p>
            <a:r>
              <a:rPr lang="en-US" sz="1050" dirty="0"/>
              <a:t> </a:t>
            </a:r>
            <a:endParaRPr lang="ru-RU" sz="1050" dirty="0"/>
          </a:p>
          <a:p>
            <a:r>
              <a:rPr lang="en-US" sz="1050" dirty="0"/>
              <a:t>The main tasks and directions of activity of </a:t>
            </a:r>
            <a:r>
              <a:rPr lang="en-US" sz="1050" dirty="0" err="1"/>
              <a:t>UzNIM</a:t>
            </a:r>
            <a:r>
              <a:rPr lang="en-US" sz="1050" dirty="0"/>
              <a:t> SE:</a:t>
            </a:r>
            <a:endParaRPr lang="ru-RU" sz="1050" dirty="0"/>
          </a:p>
          <a:p>
            <a:r>
              <a:rPr lang="en-US" sz="1050" dirty="0"/>
              <a:t>- implementation of measures to improve and develop the National measuring standard base of the Republic of Uzbekistan;</a:t>
            </a:r>
            <a:endParaRPr lang="ru-RU" sz="1050" dirty="0"/>
          </a:p>
          <a:p>
            <a:r>
              <a:rPr lang="en-US" sz="1050" dirty="0"/>
              <a:t>- maintenance of measurement standards, measuring instruments of the highest accuracy, their comparison at the international level, and storage and transfer of units of quantities;</a:t>
            </a:r>
            <a:endParaRPr lang="ru-RU" sz="1050" dirty="0"/>
          </a:p>
          <a:p>
            <a:r>
              <a:rPr lang="en-US" sz="1050" dirty="0"/>
              <a:t>- development of normative documents for ensuring the uniformity of measurements, implementation of international treaties on mutual recognition of metrological control results;</a:t>
            </a:r>
            <a:endParaRPr lang="ru-RU" sz="1050" dirty="0"/>
          </a:p>
          <a:p>
            <a:r>
              <a:rPr lang="en-US" sz="1050" dirty="0"/>
              <a:t>- implementation of metrological control and scientific research in the field of metrology.</a:t>
            </a:r>
            <a:endParaRPr lang="ru-RU" sz="1050" dirty="0"/>
          </a:p>
        </p:txBody>
      </p:sp>
      <p:pic>
        <p:nvPicPr>
          <p:cNvPr id="4" name="Рисунок 6" descr="shar.jpg"/>
          <p:cNvPicPr>
            <a:picLocks noChangeAspect="1"/>
          </p:cNvPicPr>
          <p:nvPr/>
        </p:nvPicPr>
        <p:blipFill>
          <a:blip r:embed="rId3" cstate="print"/>
          <a:srcRect/>
          <a:stretch>
            <a:fillRect/>
          </a:stretch>
        </p:blipFill>
        <p:spPr bwMode="auto">
          <a:xfrm>
            <a:off x="1484313" y="5600700"/>
            <a:ext cx="3781425" cy="3722688"/>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Additional </a:t>
            </a:r>
            <a:r>
              <a:rPr lang="en-GB" cap="all" dirty="0" smtClean="0"/>
              <a:t>information</a:t>
            </a:r>
            <a:r>
              <a:rPr lang="ru-RU" cap="all" dirty="0" smtClean="0"/>
              <a:t/>
            </a:r>
            <a:br>
              <a:rPr lang="ru-RU" cap="all" dirty="0" smtClean="0"/>
            </a:br>
            <a:r>
              <a:rPr lang="en-GB" cap="all" dirty="0"/>
              <a:t>COOMET PUBLICATIONs</a:t>
            </a:r>
            <a:r>
              <a:rPr lang="ru-RU" dirty="0"/>
              <a:t/>
            </a:r>
            <a:br>
              <a:rPr lang="ru-RU" dirty="0"/>
            </a:br>
            <a:endParaRPr lang="ru-RU" dirty="0"/>
          </a:p>
        </p:txBody>
      </p:sp>
      <p:sp>
        <p:nvSpPr>
          <p:cNvPr id="5" name="Объект 2"/>
          <p:cNvSpPr>
            <a:spLocks noGrp="1"/>
          </p:cNvSpPr>
          <p:nvPr>
            <p:ph idx="1"/>
          </p:nvPr>
        </p:nvSpPr>
        <p:spPr>
          <a:xfrm>
            <a:off x="357188" y="952500"/>
            <a:ext cx="6172200" cy="360363"/>
          </a:xfrm>
        </p:spPr>
        <p:txBody>
          <a:bodyPr rtlCol="0">
            <a:normAutofit/>
          </a:bodyPr>
          <a:lstStyle/>
          <a:p>
            <a:pPr fontAlgn="auto">
              <a:spcAft>
                <a:spcPts val="0"/>
              </a:spcAft>
              <a:defRPr/>
            </a:pPr>
            <a:r>
              <a:rPr lang="en-GB" sz="1400" b="1" cap="all" dirty="0">
                <a:solidFill>
                  <a:srgbClr val="FF0000"/>
                </a:solidFill>
              </a:rPr>
              <a:t>COOMET Documents</a:t>
            </a:r>
            <a:endParaRPr lang="ru-RU" sz="1400" b="1" cap="all" dirty="0">
              <a:solidFill>
                <a:srgbClr val="FF0000"/>
              </a:solidFill>
            </a:endParaRPr>
          </a:p>
          <a:p>
            <a:pPr fontAlgn="auto">
              <a:spcAft>
                <a:spcPts val="0"/>
              </a:spcAft>
              <a:defRPr/>
            </a:pPr>
            <a:endParaRPr lang="ru-RU" b="1" dirty="0">
              <a:solidFill>
                <a:srgbClr val="FF000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789532431"/>
              </p:ext>
            </p:extLst>
          </p:nvPr>
        </p:nvGraphicFramePr>
        <p:xfrm>
          <a:off x="428625" y="1309688"/>
          <a:ext cx="6121400" cy="3348040"/>
        </p:xfrm>
        <a:graphic>
          <a:graphicData uri="http://schemas.openxmlformats.org/drawingml/2006/table">
            <a:tbl>
              <a:tblPr/>
              <a:tblGrid>
                <a:gridCol w="360363">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gridCol w="1133475">
                  <a:extLst>
                    <a:ext uri="{9D8B030D-6E8A-4147-A177-3AD203B41FA5}">
                      <a16:colId xmlns:a16="http://schemas.microsoft.com/office/drawing/2014/main" val="20002"/>
                    </a:ext>
                  </a:extLst>
                </a:gridCol>
                <a:gridCol w="811212">
                  <a:extLst>
                    <a:ext uri="{9D8B030D-6E8A-4147-A177-3AD203B41FA5}">
                      <a16:colId xmlns:a16="http://schemas.microsoft.com/office/drawing/2014/main" val="20003"/>
                    </a:ext>
                  </a:extLst>
                </a:gridCol>
              </a:tblGrid>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bg1"/>
                          </a:solidFill>
                          <a:effectLst/>
                          <a:latin typeface="Calibri" pitchFamily="34" charset="0"/>
                          <a:cs typeface="Times New Roman" pitchFamily="18" charset="0"/>
                        </a:rPr>
                        <a:t>No.</a:t>
                      </a:r>
                      <a:endParaRPr kumimoji="0" lang="ru-RU" sz="9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Name of Document</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Registration Number</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Remarks</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04788">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COOMET Memorandum of Understanding</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СООМЕТ D1/2012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44463">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COOMET Rules of Procedure</a:t>
                      </a:r>
                      <a:endParaRPr kumimoji="0" lang="ru-RU" sz="9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СООМЕТ D2/2013</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Memorandum</a:t>
                      </a:r>
                      <a:r>
                        <a:rPr kumimoji="0" lang="en-GB" sz="900" b="0" i="0" u="none" strike="noStrike" cap="none" normalizeH="0" baseline="0" smtClean="0">
                          <a:ln>
                            <a:noFill/>
                          </a:ln>
                          <a:solidFill>
                            <a:srgbClr val="000000"/>
                          </a:solidFill>
                          <a:effectLst/>
                          <a:latin typeface="Calibri" pitchFamily="34" charset="0"/>
                          <a:cs typeface="Times New Roman" pitchFamily="18" charset="0"/>
                        </a:rPr>
                        <a:t> on cooperation in development and application of reference materials of composition and properties of substances and materials within COOMET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D3/2008</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381/BY/07</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079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Document</a:t>
                      </a:r>
                      <a:r>
                        <a:rPr kumimoji="0" lang="ru-RU" sz="900" b="1" i="0" u="none" strike="noStrike" cap="none" normalizeH="0" baseline="0" smtClean="0">
                          <a:ln>
                            <a:noFill/>
                          </a:ln>
                          <a:solidFill>
                            <a:srgbClr val="000000"/>
                          </a:solidFill>
                          <a:effectLst/>
                          <a:latin typeface="Calibri" pitchFamily="34" charset="0"/>
                          <a:cs typeface="Times New Roman" pitchFamily="18" charset="0"/>
                        </a:rPr>
                        <a:t> </a:t>
                      </a:r>
                      <a:r>
                        <a:rPr kumimoji="0" lang="en-GB" sz="900" b="0" i="0" u="none" strike="noStrike" cap="none" normalizeH="0" baseline="0" smtClean="0">
                          <a:ln>
                            <a:noFill/>
                          </a:ln>
                          <a:solidFill>
                            <a:srgbClr val="000000"/>
                          </a:solidFill>
                          <a:effectLst/>
                          <a:latin typeface="Calibri" pitchFamily="34" charset="0"/>
                          <a:cs typeface="Times New Roman" pitchFamily="18" charset="0"/>
                        </a:rPr>
                        <a:t>COOMET Publications. Classification, Development, Approval and Registration. General Provisions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D4/2003</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264/BY-а/02</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87338">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Document</a:t>
                      </a:r>
                      <a:r>
                        <a:rPr kumimoji="0" lang="ru-RU" sz="900" b="1" i="0" u="none" strike="noStrike" cap="none" normalizeH="0" baseline="0" smtClean="0">
                          <a:ln>
                            <a:noFill/>
                          </a:ln>
                          <a:solidFill>
                            <a:srgbClr val="000000"/>
                          </a:solidFill>
                          <a:effectLst/>
                          <a:latin typeface="Calibri" pitchFamily="34" charset="0"/>
                          <a:cs typeface="Times New Roman" pitchFamily="18" charset="0"/>
                        </a:rPr>
                        <a:t> </a:t>
                      </a:r>
                      <a:r>
                        <a:rPr kumimoji="0" lang="en-GB" sz="900" b="0" i="0" u="none" strike="noStrike" cap="none" normalizeH="0" baseline="0" smtClean="0">
                          <a:ln>
                            <a:noFill/>
                          </a:ln>
                          <a:solidFill>
                            <a:srgbClr val="000000"/>
                          </a:solidFill>
                          <a:effectLst/>
                          <a:latin typeface="Calibri" pitchFamily="34" charset="0"/>
                          <a:cs typeface="Times New Roman" pitchFamily="18" charset="0"/>
                        </a:rPr>
                        <a:t>Model Regulations for COOMET Structural Bodies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D5/2010</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204788">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Document</a:t>
                      </a:r>
                      <a:r>
                        <a:rPr kumimoji="0" lang="ru-RU" sz="900" b="1" i="0" u="none" strike="noStrike" cap="none" normalizeH="0" baseline="0" smtClean="0">
                          <a:ln>
                            <a:noFill/>
                          </a:ln>
                          <a:solidFill>
                            <a:srgbClr val="000000"/>
                          </a:solidFill>
                          <a:effectLst/>
                          <a:latin typeface="Calibri" pitchFamily="34" charset="0"/>
                          <a:cs typeface="Times New Roman" pitchFamily="18" charset="0"/>
                        </a:rPr>
                        <a:t> </a:t>
                      </a:r>
                      <a:r>
                        <a:rPr kumimoji="0" lang="en-GB" sz="900" b="0" i="0" u="none" strike="noStrike" cap="none" normalizeH="0" baseline="0" smtClean="0">
                          <a:ln>
                            <a:noFill/>
                          </a:ln>
                          <a:solidFill>
                            <a:srgbClr val="000000"/>
                          </a:solidFill>
                          <a:effectLst/>
                          <a:latin typeface="Calibri" pitchFamily="34" charset="0"/>
                          <a:cs typeface="Times New Roman" pitchFamily="18" charset="0"/>
                        </a:rPr>
                        <a:t>Procedure for Maintaining COOMET Website. General Provisions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D6/2013</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6"/>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Document</a:t>
                      </a:r>
                      <a:r>
                        <a:rPr kumimoji="0" lang="ru-RU" sz="900" b="1" i="0" u="none" strike="noStrike" cap="none" normalizeH="0" baseline="0" smtClean="0">
                          <a:ln>
                            <a:noFill/>
                          </a:ln>
                          <a:solidFill>
                            <a:srgbClr val="000000"/>
                          </a:solidFill>
                          <a:effectLst/>
                          <a:latin typeface="Calibri" pitchFamily="34" charset="0"/>
                          <a:cs typeface="Times New Roman" pitchFamily="18" charset="0"/>
                        </a:rPr>
                        <a:t> </a:t>
                      </a:r>
                      <a:r>
                        <a:rPr kumimoji="0" lang="en-GB" sz="900" b="0" i="0" u="none" strike="noStrike" cap="none" normalizeH="0" baseline="0" smtClean="0">
                          <a:ln>
                            <a:noFill/>
                          </a:ln>
                          <a:solidFill>
                            <a:srgbClr val="000000"/>
                          </a:solidFill>
                          <a:effectLst/>
                          <a:latin typeface="Calibri" pitchFamily="34" charset="0"/>
                          <a:cs typeface="Times New Roman" pitchFamily="18" charset="0"/>
                        </a:rPr>
                        <a:t>Regulation on Awarding the Distinguished Title “Honorary Metrologist of COOMET”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D7/2013</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7"/>
                  </a:ext>
                </a:extLst>
              </a:tr>
              <a:tr h="1555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Document</a:t>
                      </a:r>
                      <a:r>
                        <a:rPr kumimoji="0" lang="ru-RU" sz="900" b="1" i="0" u="none" strike="noStrike" cap="none" normalizeH="0" baseline="0" smtClean="0">
                          <a:ln>
                            <a:noFill/>
                          </a:ln>
                          <a:solidFill>
                            <a:srgbClr val="000000"/>
                          </a:solidFill>
                          <a:effectLst/>
                          <a:latin typeface="Calibri" pitchFamily="34" charset="0"/>
                          <a:cs typeface="Times New Roman" pitchFamily="18" charset="0"/>
                        </a:rPr>
                        <a:t> </a:t>
                      </a:r>
                      <a:r>
                        <a:rPr kumimoji="0" lang="en-GB" sz="900" b="0" i="0" u="none" strike="noStrike" cap="none" normalizeH="0" baseline="0" smtClean="0">
                          <a:ln>
                            <a:noFill/>
                          </a:ln>
                          <a:solidFill>
                            <a:srgbClr val="000000"/>
                          </a:solidFill>
                          <a:effectLst/>
                          <a:latin typeface="Calibri" pitchFamily="34" charset="0"/>
                          <a:cs typeface="Times New Roman" pitchFamily="18" charset="0"/>
                        </a:rPr>
                        <a:t>Criteria and Procedure of Admission for New CООМЕТ Members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D8/2006</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8"/>
                  </a:ext>
                </a:extLst>
              </a:tr>
              <a:tr h="215900">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Document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COOMET Programme of Comparisons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D9/2013</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9"/>
                  </a:ext>
                </a:extLst>
              </a:tr>
              <a:tr h="215900">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rPr>
                        <a:t>10.</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Document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COOMET Web Portal.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General Provisions and maintenance</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sng" strike="noStrike" cap="none" normalizeH="0" baseline="0" dirty="0" smtClean="0">
                          <a:ln>
                            <a:noFill/>
                          </a:ln>
                          <a:solidFill>
                            <a:srgbClr val="000000"/>
                          </a:solidFill>
                          <a:effectLst/>
                          <a:latin typeface="Calibri" pitchFamily="34" charset="0"/>
                          <a:cs typeface="Times New Roman" pitchFamily="18" charset="0"/>
                        </a:rPr>
                        <a:t>COOMET D10/2013</a:t>
                      </a:r>
                      <a:endParaRPr kumimoji="0" lang="ru-RU" sz="900" b="1" i="0" u="sng"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ru-RU" sz="900" dirty="0" smtClean="0">
                          <a:latin typeface="+mn-lt"/>
                          <a:ea typeface="Times New Roman"/>
                          <a:cs typeface="Times New Roman"/>
                        </a:rPr>
                        <a:t>500/</a:t>
                      </a:r>
                      <a:r>
                        <a:rPr lang="en-US" sz="900" dirty="0" smtClean="0">
                          <a:latin typeface="+mn-lt"/>
                          <a:ea typeface="Times New Roman"/>
                          <a:cs typeface="Times New Roman"/>
                        </a:rPr>
                        <a:t>UA</a:t>
                      </a:r>
                      <a:r>
                        <a:rPr lang="ru-RU" sz="900" dirty="0" smtClean="0">
                          <a:latin typeface="+mn-lt"/>
                          <a:ea typeface="Times New Roman"/>
                          <a:cs typeface="Times New Roman"/>
                        </a:rPr>
                        <a:t>-а/</a:t>
                      </a:r>
                      <a:r>
                        <a:rPr lang="en-US" sz="900" dirty="0" smtClean="0">
                          <a:latin typeface="+mn-lt"/>
                          <a:ea typeface="Times New Roman"/>
                          <a:cs typeface="Times New Roman"/>
                        </a:rPr>
                        <a:t>10</a:t>
                      </a:r>
                      <a:endParaRPr lang="ru-RU" sz="900" dirty="0" smtClean="0">
                        <a:latin typeface="+mn-lt"/>
                        <a:ea typeface="Times New Roman"/>
                        <a:cs typeface="Times New Roman"/>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0"/>
                  </a:ext>
                </a:extLst>
              </a:tr>
              <a:tr h="215900">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11.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Document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The Procedure of Using the COOMET Logo</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sng" strike="noStrike" cap="none" normalizeH="0" baseline="0" dirty="0" smtClean="0">
                          <a:ln>
                            <a:noFill/>
                          </a:ln>
                          <a:solidFill>
                            <a:srgbClr val="000000"/>
                          </a:solidFill>
                          <a:effectLst/>
                          <a:latin typeface="Calibri" pitchFamily="34" charset="0"/>
                          <a:cs typeface="Times New Roman" pitchFamily="18" charset="0"/>
                        </a:rPr>
                        <a:t>COOMET D11/2016</a:t>
                      </a:r>
                      <a:endParaRPr kumimoji="0" lang="ru-RU" sz="900" b="1" i="0" u="sng"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ru-RU" sz="900" dirty="0" smtClean="0">
                        <a:latin typeface="+mn-lt"/>
                        <a:ea typeface="Times New Roman"/>
                        <a:cs typeface="Times New Roman"/>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bl>
          </a:graphicData>
        </a:graphic>
      </p:graphicFrame>
      <p:sp>
        <p:nvSpPr>
          <p:cNvPr id="10" name="Объект 2"/>
          <p:cNvSpPr txBox="1">
            <a:spLocks/>
          </p:cNvSpPr>
          <p:nvPr/>
        </p:nvSpPr>
        <p:spPr>
          <a:xfrm>
            <a:off x="428625" y="4881563"/>
            <a:ext cx="6172200" cy="360362"/>
          </a:xfrm>
          <a:prstGeom prst="rect">
            <a:avLst/>
          </a:prstGeom>
        </p:spPr>
        <p:txBody>
          <a:bodyPr>
            <a:normAutofit/>
          </a:bodyPr>
          <a:lstStyle/>
          <a:p>
            <a:pPr fontAlgn="auto">
              <a:spcBef>
                <a:spcPts val="0"/>
              </a:spcBef>
              <a:spcAft>
                <a:spcPts val="0"/>
              </a:spcAft>
              <a:defRPr/>
            </a:pPr>
            <a:r>
              <a:rPr lang="en-GB" sz="1400" b="1" cap="all" dirty="0">
                <a:solidFill>
                  <a:srgbClr val="FF0000"/>
                </a:solidFill>
                <a:latin typeface="+mn-lt"/>
                <a:cs typeface="+mn-cs"/>
              </a:rPr>
              <a:t>COOMET Recommendations</a:t>
            </a:r>
            <a:endParaRPr lang="ru-RU" sz="1400" b="1" cap="all" dirty="0">
              <a:solidFill>
                <a:srgbClr val="FF0000"/>
              </a:solidFill>
              <a:latin typeface="+mn-lt"/>
              <a:cs typeface="+mn-cs"/>
            </a:endParaRPr>
          </a:p>
          <a:p>
            <a:pPr fontAlgn="auto">
              <a:spcBef>
                <a:spcPct val="20000"/>
              </a:spcBef>
              <a:spcAft>
                <a:spcPts val="0"/>
              </a:spcAft>
              <a:buFont typeface="Arial" pitchFamily="34" charset="0"/>
              <a:buNone/>
              <a:defRPr/>
            </a:pPr>
            <a:endParaRPr lang="ru-RU" sz="3200" b="1" dirty="0">
              <a:solidFill>
                <a:srgbClr val="FF0000"/>
              </a:solidFill>
              <a:latin typeface="+mn-lt"/>
              <a:cs typeface="+mn-cs"/>
            </a:endParaRPr>
          </a:p>
        </p:txBody>
      </p:sp>
      <p:graphicFrame>
        <p:nvGraphicFramePr>
          <p:cNvPr id="11" name="Таблица 10"/>
          <p:cNvGraphicFramePr>
            <a:graphicFrameLocks noGrp="1"/>
          </p:cNvGraphicFramePr>
          <p:nvPr/>
        </p:nvGraphicFramePr>
        <p:xfrm>
          <a:off x="404813" y="5238750"/>
          <a:ext cx="6119812" cy="4003675"/>
        </p:xfrm>
        <a:graphic>
          <a:graphicData uri="http://schemas.openxmlformats.org/drawingml/2006/table">
            <a:tbl>
              <a:tblPr/>
              <a:tblGrid>
                <a:gridCol w="360362">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935037">
                  <a:extLst>
                    <a:ext uri="{9D8B030D-6E8A-4147-A177-3AD203B41FA5}">
                      <a16:colId xmlns:a16="http://schemas.microsoft.com/office/drawing/2014/main" val="20003"/>
                    </a:ext>
                  </a:extLst>
                </a:gridCol>
              </a:tblGrid>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No.</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Name of Recommendation</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Registration Number</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Remarks</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52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r>
                        <a:rPr kumimoji="0" lang="ru-RU" sz="900" b="1" i="0" u="none" strike="noStrike" cap="none" normalizeH="0" baseline="0" smtClean="0">
                          <a:ln>
                            <a:noFill/>
                          </a:ln>
                          <a:solidFill>
                            <a:srgbClr val="000000"/>
                          </a:solidFill>
                          <a:effectLst/>
                          <a:latin typeface="Calibri" pitchFamily="34" charset="0"/>
                          <a:cs typeface="Times New Roman" pitchFamily="18" charset="0"/>
                        </a:rPr>
                        <a:t> </a:t>
                      </a:r>
                      <a:r>
                        <a:rPr kumimoji="0" lang="en-GB" sz="900" b="0" i="0" u="none" strike="noStrike" cap="none" normalizeH="0" baseline="0" smtClean="0">
                          <a:ln>
                            <a:noFill/>
                          </a:ln>
                          <a:solidFill>
                            <a:srgbClr val="000000"/>
                          </a:solidFill>
                          <a:effectLst/>
                          <a:latin typeface="Calibri" pitchFamily="34" charset="0"/>
                          <a:cs typeface="Times New Roman" pitchFamily="18" charset="0"/>
                        </a:rPr>
                        <a:t>Typical Procedure for Testing Vibration-Measuring Transducers (Vibration Pick-Ups)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R/AUV/1:1995</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49/RU-a/92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93700">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r>
                        <a:rPr kumimoji="0" lang="ru-RU" sz="900" b="1" i="0" u="none" strike="noStrike" cap="none" normalizeH="0" baseline="0" smtClean="0">
                          <a:ln>
                            <a:noFill/>
                          </a:ln>
                          <a:solidFill>
                            <a:srgbClr val="000000"/>
                          </a:solidFill>
                          <a:effectLst/>
                          <a:latin typeface="Calibri" pitchFamily="34" charset="0"/>
                          <a:cs typeface="Times New Roman" pitchFamily="18" charset="0"/>
                        </a:rPr>
                        <a:t> </a:t>
                      </a:r>
                      <a:r>
                        <a:rPr kumimoji="0" lang="en-GB" sz="900" b="0" i="0" u="none" strike="noStrike" cap="none" normalizeH="0" baseline="0" smtClean="0">
                          <a:ln>
                            <a:noFill/>
                          </a:ln>
                          <a:solidFill>
                            <a:srgbClr val="000000"/>
                          </a:solidFill>
                          <a:effectLst/>
                          <a:latin typeface="Calibri" pitchFamily="34" charset="0"/>
                          <a:cs typeface="Times New Roman" pitchFamily="18" charset="0"/>
                        </a:rPr>
                        <a:t>Interstate Hierarchical Chain for Time and Frequency Measuring Instruments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R/TF/2:1995</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16/RU-a/92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84200">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Requirements to Time and Frequency Measuring Equipment Produced by the COOMET Member Countries Required for Mutual Recognition of the Results of National Metrological Verifications and Certifications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R/TF/3:1995</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16/RU-a/92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38150">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Order of Joint Development, Recognition and Registration of Reference Materials within COOMET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R/RM/4:2008</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132/RU-a/95</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38150">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Contents and Rules of Drawing Up Documents for RM Developed within COOMET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R/RM/5:2010</a:t>
                      </a:r>
                      <a:endParaRPr kumimoji="0" lang="ru-RU" sz="9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414/UA/08</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38150">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Register of Reference Materials of Composition and Properties of Substances and Materials Developed within COOMET. Fundamentals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R/RM/6:1910</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413/KZ/07</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584200">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Procedure of Inner Inter-Regional Review of Calibration and Measurement Capabilities of COOMET National Metrology Institutes and Inter-Regional Review of Institutes of Other Regional Metrology Organisations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R/GM/7:2006</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38150">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Layout, Presentation, Drawing Up and Contents of Measuring Instrument Type Specifications for National Register of Measuring Instruments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R/LM/8:2002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207/BY/00</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1628775" y="273050"/>
            <a:ext cx="4886325" cy="358775"/>
          </a:xfrm>
        </p:spPr>
        <p:txBody>
          <a:bodyPr/>
          <a:lstStyle/>
          <a:p>
            <a:r>
              <a:rPr lang="en-GB" smtClean="0"/>
              <a:t>MEMORANDUM OF UNDERSTANDING</a:t>
            </a:r>
            <a:endParaRPr lang="ru-RU" smtClean="0"/>
          </a:p>
        </p:txBody>
      </p:sp>
      <p:sp>
        <p:nvSpPr>
          <p:cNvPr id="3" name="Объект 2"/>
          <p:cNvSpPr>
            <a:spLocks noGrp="1"/>
          </p:cNvSpPr>
          <p:nvPr>
            <p:ph idx="1"/>
          </p:nvPr>
        </p:nvSpPr>
        <p:spPr>
          <a:xfrm>
            <a:off x="332656" y="1208584"/>
            <a:ext cx="6172200" cy="3168352"/>
          </a:xfrm>
        </p:spPr>
        <p:txBody>
          <a:bodyPr numCol="2" spcCol="288000" rtlCol="0">
            <a:normAutofit/>
          </a:bodyPr>
          <a:lstStyle/>
          <a:p>
            <a:pPr fontAlgn="auto">
              <a:spcAft>
                <a:spcPts val="0"/>
              </a:spcAft>
              <a:defRPr/>
            </a:pPr>
            <a:r>
              <a:rPr lang="en-GB" sz="1050" b="1" cap="all" dirty="0" smtClean="0">
                <a:solidFill>
                  <a:srgbClr val="FF0000"/>
                </a:solidFill>
              </a:rPr>
              <a:t>Section 11 – </a:t>
            </a:r>
            <a:r>
              <a:rPr lang="en-GB" sz="1050" b="1" cap="all" dirty="0" err="1" smtClean="0">
                <a:solidFill>
                  <a:srgbClr val="FF0000"/>
                </a:solidFill>
              </a:rPr>
              <a:t>LimiTations</a:t>
            </a:r>
            <a:endParaRPr lang="ru-RU" sz="1050" dirty="0" smtClean="0">
              <a:solidFill>
                <a:srgbClr val="FF0000"/>
              </a:solidFill>
            </a:endParaRPr>
          </a:p>
          <a:p>
            <a:pPr marL="228600" indent="-228600" fontAlgn="auto">
              <a:spcAft>
                <a:spcPts val="0"/>
              </a:spcAft>
              <a:buFont typeface="+mj-lt"/>
              <a:buAutoNum type="arabicPeriod"/>
              <a:defRPr/>
            </a:pPr>
            <a:r>
              <a:rPr lang="en-GB" sz="1050" dirty="0" smtClean="0"/>
              <a:t>Decisions of COOMET have an exclusively recommendatory nature.</a:t>
            </a:r>
            <a:endParaRPr lang="ru-RU" sz="1050" dirty="0" smtClean="0"/>
          </a:p>
          <a:p>
            <a:pPr marL="228600" indent="-228600" fontAlgn="auto">
              <a:spcAft>
                <a:spcPts val="0"/>
              </a:spcAft>
              <a:buFont typeface="+mj-lt"/>
              <a:buAutoNum type="arabicPeriod"/>
              <a:defRPr/>
            </a:pPr>
            <a:r>
              <a:rPr lang="en-GB" sz="1050" dirty="0" smtClean="0"/>
              <a:t>The Secretariat’s activities are financed at the expenses of the Party presiding in the COOMET Committee. On a voluntary basis, other COOMET Members can render financial support to the Secretariat, the President’s Council and other COOMET bodies for the implementation of specific tasks.</a:t>
            </a:r>
            <a:endParaRPr lang="ru-RU" sz="1050" dirty="0" smtClean="0"/>
          </a:p>
          <a:p>
            <a:pPr marL="228600" indent="-228600" fontAlgn="auto">
              <a:spcAft>
                <a:spcPts val="0"/>
              </a:spcAft>
              <a:buFont typeface="+mj-lt"/>
              <a:buAutoNum type="arabicPeriod"/>
              <a:defRPr/>
            </a:pPr>
            <a:r>
              <a:rPr lang="en-GB" sz="1050" dirty="0" smtClean="0"/>
              <a:t>This Memorandum does not limit the rights and obligations of the COOMET Members arising from other bilateral or multilateral cooperation agreements.</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dirty="0" smtClean="0"/>
              <a:t> </a:t>
            </a:r>
            <a:endParaRPr lang="ru-RU" sz="1050" dirty="0" smtClean="0"/>
          </a:p>
          <a:p>
            <a:pPr fontAlgn="auto">
              <a:spcAft>
                <a:spcPts val="0"/>
              </a:spcAft>
              <a:defRPr/>
            </a:pPr>
            <a:endParaRPr lang="ru-RU" sz="1050" b="1" dirty="0" smtClean="0">
              <a:solidFill>
                <a:srgbClr val="FF0000"/>
              </a:solidFill>
            </a:endParaRPr>
          </a:p>
          <a:p>
            <a:pPr fontAlgn="auto">
              <a:spcAft>
                <a:spcPts val="0"/>
              </a:spcAft>
              <a:defRPr/>
            </a:pPr>
            <a:r>
              <a:rPr lang="en-GB" sz="1050" b="1" dirty="0" smtClean="0">
                <a:solidFill>
                  <a:srgbClr val="FF0000"/>
                </a:solidFill>
              </a:rPr>
              <a:t>Done in Warsaw on 12 June 1991 </a:t>
            </a:r>
            <a:endParaRPr lang="ru-RU" sz="1050" b="1" dirty="0" smtClean="0">
              <a:solidFill>
                <a:srgbClr val="FF0000"/>
              </a:solidFill>
            </a:endParaRPr>
          </a:p>
          <a:p>
            <a:pPr fontAlgn="auto">
              <a:spcAft>
                <a:spcPts val="0"/>
              </a:spcAft>
              <a:defRPr/>
            </a:pPr>
            <a:r>
              <a:rPr lang="en-GB" sz="1050" b="1" dirty="0" smtClean="0">
                <a:solidFill>
                  <a:srgbClr val="FF0000"/>
                </a:solidFill>
              </a:rPr>
              <a:t>in English and Russian,</a:t>
            </a:r>
            <a:endParaRPr lang="ru-RU" sz="1050" dirty="0" smtClean="0">
              <a:solidFill>
                <a:srgbClr val="FF0000"/>
              </a:solidFill>
            </a:endParaRPr>
          </a:p>
          <a:p>
            <a:pPr fontAlgn="auto">
              <a:spcAft>
                <a:spcPts val="0"/>
              </a:spcAft>
              <a:defRPr/>
            </a:pPr>
            <a:r>
              <a:rPr lang="en-GB" sz="1050" dirty="0" smtClean="0"/>
              <a:t>updated and amended at the 10</a:t>
            </a:r>
            <a:r>
              <a:rPr lang="en-GB" sz="1050" baseline="30000" dirty="0" smtClean="0"/>
              <a:t>th</a:t>
            </a:r>
            <a:r>
              <a:rPr lang="en-GB" sz="1050" dirty="0" smtClean="0"/>
              <a:t> COOMET Committee Meeting</a:t>
            </a:r>
            <a:endParaRPr lang="ru-RU" sz="1050" dirty="0" smtClean="0"/>
          </a:p>
          <a:p>
            <a:pPr fontAlgn="auto">
              <a:spcAft>
                <a:spcPts val="0"/>
              </a:spcAft>
              <a:defRPr/>
            </a:pPr>
            <a:r>
              <a:rPr lang="en-GB" sz="1050" dirty="0" smtClean="0"/>
              <a:t>in </a:t>
            </a:r>
            <a:r>
              <a:rPr lang="en-GB" sz="1050" dirty="0" err="1" smtClean="0"/>
              <a:t>Almaty</a:t>
            </a:r>
            <a:r>
              <a:rPr lang="en-GB" sz="1050" dirty="0" smtClean="0"/>
              <a:t>, Kazakhstan, on 25–26 May, 2000;</a:t>
            </a:r>
            <a:endParaRPr lang="ru-RU" sz="1050" dirty="0" smtClean="0"/>
          </a:p>
          <a:p>
            <a:pPr fontAlgn="auto">
              <a:spcAft>
                <a:spcPts val="0"/>
              </a:spcAft>
              <a:defRPr/>
            </a:pPr>
            <a:r>
              <a:rPr lang="en-GB" sz="1050" dirty="0" smtClean="0"/>
              <a:t>at the 12</a:t>
            </a:r>
            <a:r>
              <a:rPr lang="en-GB" sz="1050" baseline="30000" dirty="0" smtClean="0"/>
              <a:t>th</a:t>
            </a:r>
            <a:r>
              <a:rPr lang="en-GB" sz="1050" dirty="0" smtClean="0"/>
              <a:t> COOMET Committee Meeting</a:t>
            </a:r>
            <a:endParaRPr lang="ru-RU" sz="1050" dirty="0" smtClean="0"/>
          </a:p>
          <a:p>
            <a:pPr fontAlgn="auto">
              <a:spcAft>
                <a:spcPts val="0"/>
              </a:spcAft>
              <a:defRPr/>
            </a:pPr>
            <a:r>
              <a:rPr lang="en-GB" sz="1050" dirty="0" smtClean="0"/>
              <a:t>in Havana, Cuba, on 6–7 May, 2002;</a:t>
            </a:r>
            <a:endParaRPr lang="ru-RU" sz="1050" dirty="0" smtClean="0"/>
          </a:p>
          <a:p>
            <a:pPr fontAlgn="auto">
              <a:spcAft>
                <a:spcPts val="0"/>
              </a:spcAft>
              <a:defRPr/>
            </a:pPr>
            <a:r>
              <a:rPr lang="en-GB" sz="1050" dirty="0" smtClean="0"/>
              <a:t>at the 15</a:t>
            </a:r>
            <a:r>
              <a:rPr lang="en-GB" sz="1050" baseline="30000" dirty="0" smtClean="0"/>
              <a:t>th</a:t>
            </a:r>
            <a:r>
              <a:rPr lang="en-GB" sz="1050" dirty="0" smtClean="0"/>
              <a:t> COOMET Committee Meeting</a:t>
            </a:r>
            <a:endParaRPr lang="ru-RU" sz="1050" dirty="0" smtClean="0"/>
          </a:p>
          <a:p>
            <a:pPr fontAlgn="auto">
              <a:spcAft>
                <a:spcPts val="0"/>
              </a:spcAft>
              <a:defRPr/>
            </a:pPr>
            <a:r>
              <a:rPr lang="en-GB" sz="1050" dirty="0" smtClean="0"/>
              <a:t>in Vilnius, Lithuania, on 8–9 September, 2005,</a:t>
            </a:r>
            <a:endParaRPr lang="ru-RU" sz="1050" dirty="0" smtClean="0"/>
          </a:p>
          <a:p>
            <a:pPr fontAlgn="auto">
              <a:spcAft>
                <a:spcPts val="0"/>
              </a:spcAft>
              <a:defRPr/>
            </a:pPr>
            <a:r>
              <a:rPr lang="en-GB" sz="1050" dirty="0" smtClean="0"/>
              <a:t>at the 16</a:t>
            </a:r>
            <a:r>
              <a:rPr lang="en-GB" sz="1050" baseline="30000" dirty="0" smtClean="0"/>
              <a:t>th</a:t>
            </a:r>
            <a:r>
              <a:rPr lang="en-GB" sz="1050" dirty="0" smtClean="0"/>
              <a:t> COOMET Committee Meeting </a:t>
            </a:r>
            <a:endParaRPr lang="ru-RU" sz="1050" dirty="0" smtClean="0"/>
          </a:p>
          <a:p>
            <a:pPr fontAlgn="auto">
              <a:spcAft>
                <a:spcPts val="0"/>
              </a:spcAft>
              <a:defRPr/>
            </a:pPr>
            <a:r>
              <a:rPr lang="en-GB" sz="1050" dirty="0" smtClean="0"/>
              <a:t>in </a:t>
            </a:r>
            <a:r>
              <a:rPr lang="en-GB" sz="1050" dirty="0" err="1" smtClean="0"/>
              <a:t>Braunschweig</a:t>
            </a:r>
            <a:r>
              <a:rPr lang="en-GB" sz="1050" dirty="0" smtClean="0"/>
              <a:t>, Germany, on 4–5 September, 2006, and</a:t>
            </a:r>
            <a:endParaRPr lang="ru-RU" sz="1050" dirty="0" smtClean="0"/>
          </a:p>
          <a:p>
            <a:pPr fontAlgn="auto">
              <a:spcAft>
                <a:spcPts val="0"/>
              </a:spcAft>
              <a:defRPr/>
            </a:pPr>
            <a:r>
              <a:rPr lang="en-GB" sz="1050" dirty="0" smtClean="0"/>
              <a:t>at the 19</a:t>
            </a:r>
            <a:r>
              <a:rPr lang="en-GB" sz="1050" baseline="30000" dirty="0" smtClean="0"/>
              <a:t>th</a:t>
            </a:r>
            <a:r>
              <a:rPr lang="en-GB" sz="1050" dirty="0" smtClean="0"/>
              <a:t> COOMET Committee Meeting</a:t>
            </a:r>
            <a:endParaRPr lang="ru-RU" sz="1050" dirty="0" smtClean="0"/>
          </a:p>
          <a:p>
            <a:pPr fontAlgn="auto">
              <a:spcAft>
                <a:spcPts val="0"/>
              </a:spcAft>
              <a:defRPr/>
            </a:pPr>
            <a:r>
              <a:rPr lang="en-GB" sz="1050" dirty="0" smtClean="0"/>
              <a:t>in Baku, Azerbaijan, on 20–21 May, 2009</a:t>
            </a:r>
            <a:endParaRPr lang="ru-RU" sz="1050" dirty="0" smtClean="0"/>
          </a:p>
          <a:p>
            <a:pPr fontAlgn="auto">
              <a:spcAft>
                <a:spcPts val="0"/>
              </a:spcAft>
              <a:defRPr/>
            </a:pPr>
            <a:r>
              <a:rPr lang="en-GB" sz="1050" dirty="0" smtClean="0"/>
              <a:t>at the </a:t>
            </a:r>
            <a:r>
              <a:rPr lang="en-GB" sz="1050" dirty="0" err="1" smtClean="0"/>
              <a:t>22</a:t>
            </a:r>
            <a:r>
              <a:rPr lang="en-GB" sz="1050" baseline="30000" dirty="0" err="1" smtClean="0"/>
              <a:t>th</a:t>
            </a:r>
            <a:r>
              <a:rPr lang="en-GB" sz="1050" dirty="0" smtClean="0"/>
              <a:t> COOMET Committee Meeting</a:t>
            </a:r>
            <a:endParaRPr lang="ru-RU" sz="1050" dirty="0" smtClean="0"/>
          </a:p>
          <a:p>
            <a:pPr fontAlgn="auto">
              <a:spcAft>
                <a:spcPts val="0"/>
              </a:spcAft>
              <a:defRPr/>
            </a:pPr>
            <a:r>
              <a:rPr lang="en-GB" sz="1050" dirty="0" smtClean="0"/>
              <a:t>in </a:t>
            </a:r>
            <a:r>
              <a:rPr lang="en-GB" sz="1050" dirty="0" err="1" smtClean="0"/>
              <a:t>Cholpon</a:t>
            </a:r>
            <a:r>
              <a:rPr lang="en-GB" sz="1050" dirty="0" smtClean="0"/>
              <a:t>-Ata, Kyrgyzstan</a:t>
            </a:r>
            <a:r>
              <a:rPr lang="en-US" sz="1050" dirty="0" smtClean="0"/>
              <a:t>, on 18</a:t>
            </a:r>
            <a:r>
              <a:rPr lang="en-GB" sz="1050" dirty="0" smtClean="0"/>
              <a:t>–</a:t>
            </a:r>
            <a:r>
              <a:rPr lang="en-US" sz="1050" dirty="0" smtClean="0"/>
              <a:t>19 April, 2012</a:t>
            </a:r>
            <a:endParaRPr lang="ru-RU" sz="1050" dirty="0"/>
          </a:p>
        </p:txBody>
      </p:sp>
      <p:pic>
        <p:nvPicPr>
          <p:cNvPr id="17412" name="Рисунок 4" descr="shar.jpg"/>
          <p:cNvPicPr>
            <a:picLocks noChangeAspect="1"/>
          </p:cNvPicPr>
          <p:nvPr/>
        </p:nvPicPr>
        <p:blipFill>
          <a:blip r:embed="rId2" cstate="print"/>
          <a:srcRect/>
          <a:stretch>
            <a:fillRect/>
          </a:stretch>
        </p:blipFill>
        <p:spPr bwMode="auto">
          <a:xfrm>
            <a:off x="1484313" y="5457825"/>
            <a:ext cx="3781425" cy="372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COOMET Recommendations</a:t>
            </a:r>
            <a:endParaRPr lang="ru-RU" sz="1400" b="1" cap="all" dirty="0">
              <a:solidFill>
                <a:srgbClr val="FF0000"/>
              </a:solidFill>
            </a:endParaRPr>
          </a:p>
        </p:txBody>
      </p:sp>
      <p:sp>
        <p:nvSpPr>
          <p:cNvPr id="6"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Additional information</a:t>
            </a:r>
            <a:r>
              <a:rPr lang="ru-RU" cap="all" dirty="0"/>
              <a:t/>
            </a:r>
            <a:br>
              <a:rPr lang="ru-RU" cap="all" dirty="0"/>
            </a:br>
            <a:r>
              <a:rPr lang="en-GB" cap="all" dirty="0"/>
              <a:t>COOMET PUBLICATIONs</a:t>
            </a:r>
            <a:r>
              <a:rPr lang="ru-RU" dirty="0"/>
              <a:t/>
            </a:r>
            <a:br>
              <a:rPr lang="ru-RU" dirty="0"/>
            </a:b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1069869545"/>
              </p:ext>
            </p:extLst>
          </p:nvPr>
        </p:nvGraphicFramePr>
        <p:xfrm>
          <a:off x="404813" y="1568450"/>
          <a:ext cx="6119812" cy="7658100"/>
        </p:xfrm>
        <a:graphic>
          <a:graphicData uri="http://schemas.openxmlformats.org/drawingml/2006/table">
            <a:tbl>
              <a:tblPr/>
              <a:tblGrid>
                <a:gridCol w="360362">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935037">
                  <a:extLst>
                    <a:ext uri="{9D8B030D-6E8A-4147-A177-3AD203B41FA5}">
                      <a16:colId xmlns:a16="http://schemas.microsoft.com/office/drawing/2014/main"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bg1"/>
                          </a:solidFill>
                          <a:effectLst/>
                          <a:latin typeface="Calibri" pitchFamily="34" charset="0"/>
                          <a:cs typeface="Times New Roman" pitchFamily="18" charset="0"/>
                        </a:rPr>
                        <a:t>No.</a:t>
                      </a:r>
                      <a:endParaRPr kumimoji="0" lang="ru-RU" sz="9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Name of Recommendation</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Registration Number</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Remarks</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7813">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Evaluation of Quality Management Systems of National Metrology Institutes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Annex 1 </a:t>
                      </a:r>
                      <a:r>
                        <a:rPr kumimoji="0" lang="en-GB" sz="900" b="0" i="0" u="none" strike="noStrike" cap="none" normalizeH="0" baseline="0" smtClean="0">
                          <a:ln>
                            <a:noFill/>
                          </a:ln>
                          <a:solidFill>
                            <a:srgbClr val="000000"/>
                          </a:solidFill>
                          <a:effectLst/>
                          <a:latin typeface="Calibri" pitchFamily="34" charset="0"/>
                          <a:cs typeface="Times New Roman" pitchFamily="18" charset="0"/>
                        </a:rPr>
                        <a:t>Criteria for approval of Quality Management Systems in COOMET NMIs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Annex 2 </a:t>
                      </a:r>
                      <a:r>
                        <a:rPr kumimoji="0" lang="en-GB" sz="900" b="0" i="0" u="none" strike="noStrike" cap="none" normalizeH="0" baseline="0" smtClean="0">
                          <a:ln>
                            <a:noFill/>
                          </a:ln>
                          <a:solidFill>
                            <a:srgbClr val="000000"/>
                          </a:solidFill>
                          <a:effectLst/>
                          <a:latin typeface="Calibri" pitchFamily="34" charset="0"/>
                          <a:cs typeface="Times New Roman" pitchFamily="18" charset="0"/>
                        </a:rPr>
                        <a:t>A “Recommendations on carrying out an oral presentation at the COOMET Quality Forum of Quality Management System of National Metrology Institutes (QMS NMI)”</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Annex 3</a:t>
                      </a:r>
                      <a:r>
                        <a:rPr kumimoji="0" lang="en-GB" sz="900" b="0" i="0" u="none" strike="noStrike" cap="none" normalizeH="0" baseline="0" smtClean="0">
                          <a:ln>
                            <a:noFill/>
                          </a:ln>
                          <a:solidFill>
                            <a:srgbClr val="000000"/>
                          </a:solidFill>
                          <a:effectLst/>
                          <a:latin typeface="Calibri" pitchFamily="34" charset="0"/>
                          <a:cs typeface="Times New Roman" pitchFamily="18" charset="0"/>
                        </a:rPr>
                        <a:t> B “Recommendations on carrying out a written presentation of Quality Management System of National Metrology Institutes (QMS NMI)”</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Annex 4</a:t>
                      </a:r>
                      <a:r>
                        <a:rPr kumimoji="0" lang="en-GB" sz="900" b="0" i="0" u="none" strike="noStrike" cap="none" normalizeH="0" baseline="0" smtClean="0">
                          <a:ln>
                            <a:noFill/>
                          </a:ln>
                          <a:solidFill>
                            <a:srgbClr val="000000"/>
                          </a:solidFill>
                          <a:effectLst/>
                          <a:latin typeface="Calibri" pitchFamily="34" charset="0"/>
                          <a:cs typeface="Times New Roman" pitchFamily="18" charset="0"/>
                        </a:rPr>
                        <a:t> Status of the experts-auditors on the Evaluation of QMS of NMI</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R/AQ/9:2010</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Annex 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Annex 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Annex 3</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Annex 4</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230/SK/01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Software for Measuring Instruments. General Technical Specifications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R/LM/10:2004</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Regulations for Comparison of Measurement Standards from the National Metrology Institutes of COOMET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dirty="0" smtClean="0">
                          <a:ln>
                            <a:noFill/>
                          </a:ln>
                          <a:solidFill>
                            <a:srgbClr val="000000"/>
                          </a:solidFill>
                          <a:effectLst/>
                          <a:latin typeface="Calibri" pitchFamily="34" charset="0"/>
                          <a:cs typeface="Times New Roman" pitchFamily="18" charset="0"/>
                        </a:rPr>
                        <a:t>CООМЕТ R/GM/11:2017</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Rules of Maintaining of Foregoing COOMET Programme of Comparisons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dirty="0" smtClean="0">
                          <a:ln>
                            <a:noFill/>
                          </a:ln>
                          <a:solidFill>
                            <a:srgbClr val="000000"/>
                          </a:solidFill>
                          <a:effectLst/>
                          <a:latin typeface="Calibri" pitchFamily="34" charset="0"/>
                          <a:cs typeface="Times New Roman" pitchFamily="18" charset="0"/>
                        </a:rPr>
                        <a:t>CООМЕТ R/GM/12:2007</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Rules and Procedure of Assessment of Quality Management Systems </a:t>
                      </a: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
                      </a:r>
                      <a:br>
                        <a:rPr kumimoji="0" lang="ru-RU" sz="900" b="0" i="0" u="none" strike="noStrike" cap="none" normalizeH="0" baseline="0" dirty="0" smtClean="0">
                          <a:ln>
                            <a:noFill/>
                          </a:ln>
                          <a:solidFill>
                            <a:srgbClr val="000000"/>
                          </a:solidFill>
                          <a:effectLst/>
                          <a:latin typeface="Calibri" pitchFamily="34" charset="0"/>
                          <a:cs typeface="Times New Roman" pitchFamily="18" charset="0"/>
                        </a:rPr>
                      </a:b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of National Metrology Institutes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A</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Recommendations on carrying out an oral presentation at the COOMET Quality Forum of Quality Management System of National Metrology Institutes (QMS NMI)</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B</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Recommendations on carrying out a written presentation </a:t>
                      </a: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
                      </a:r>
                      <a:br>
                        <a:rPr kumimoji="0" lang="ru-RU" sz="900" b="0" i="0" u="none" strike="noStrike" cap="none" normalizeH="0" baseline="0" dirty="0" smtClean="0">
                          <a:ln>
                            <a:noFill/>
                          </a:ln>
                          <a:solidFill>
                            <a:srgbClr val="000000"/>
                          </a:solidFill>
                          <a:effectLst/>
                          <a:latin typeface="Calibri" pitchFamily="34" charset="0"/>
                          <a:cs typeface="Times New Roman" pitchFamily="18" charset="0"/>
                        </a:rPr>
                      </a:b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of Quality Management System of National Metrology Institutes (QMS NMI)</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1</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Application of the NMI to conduct peer evaluation (Annex 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2</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Schedule of realization of QMS NMI peer evaluation</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3</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JCRB Recommendations for selection criteria for peers conducting on-site visits and guide to the need for on-site visits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4</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Plan of realization QMS NMI evaluation</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5</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Protocols of non-conformities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6</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Forms of technical expert and auditor reports on QMS NMI evaluation</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7</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Form of a report on conduction of peer evaluation of QMS NMI</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8</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Action plan for removing of non-conformities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9</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Certificate on recognition of QMS NMI</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10</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Form of an annual report on the state of QMS NMI</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11</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Recommendations on a drawing-up an annual report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12</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Form of annual report of QMS NMI monitoring</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13</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A recommended questionnaire of a technical expert on evaluation of QMS NMI</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14</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A recommended questionnaire of a technical expert on evaluation of QMS NMI on conformity thereof with requirements of ISO/IEC 17025 </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Annex 15</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A recommended questionnaire of a technical expert on evaluation of QMS NMI on conformity thereof with requirements of ISO guide 34</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R/AQ/13:2010</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Annexes A</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Annexes B</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Annexes 1-15</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230/SK/01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Guidelines for Data Evaluation of COOMET Key Comparisons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dirty="0" smtClean="0">
                          <a:ln>
                            <a:noFill/>
                          </a:ln>
                          <a:solidFill>
                            <a:srgbClr val="000000"/>
                          </a:solidFill>
                          <a:effectLst/>
                          <a:latin typeface="Calibri" pitchFamily="34" charset="0"/>
                          <a:cs typeface="Times New Roman" pitchFamily="18" charset="0"/>
                        </a:rPr>
                        <a:t>CООМЕТ R/GM/14:2016</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336/RU/</a:t>
                      </a:r>
                      <a:r>
                        <a:rPr kumimoji="0" lang="ru-RU" sz="900" b="0" i="0" u="none" strike="noStrike" cap="none" normalizeH="0" baseline="0" smtClean="0">
                          <a:ln>
                            <a:noFill/>
                          </a:ln>
                          <a:solidFill>
                            <a:srgbClr val="000000"/>
                          </a:solidFill>
                          <a:effectLst/>
                          <a:latin typeface="Calibri" pitchFamily="34" charset="0"/>
                          <a:cs typeface="Times New Roman" pitchFamily="18" charset="0"/>
                        </a:rPr>
                        <a:t>06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COOMET Recommendations</a:t>
            </a:r>
            <a:endParaRPr lang="ru-RU" sz="1400" b="1" cap="all" dirty="0">
              <a:solidFill>
                <a:srgbClr val="FF0000"/>
              </a:solidFill>
            </a:endParaRPr>
          </a:p>
        </p:txBody>
      </p:sp>
      <p:sp>
        <p:nvSpPr>
          <p:cNvPr id="7"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Additional information</a:t>
            </a:r>
            <a:r>
              <a:rPr lang="ru-RU" cap="all" dirty="0"/>
              <a:t/>
            </a:r>
            <a:br>
              <a:rPr lang="ru-RU" cap="all" dirty="0"/>
            </a:br>
            <a:r>
              <a:rPr lang="en-GB" cap="all" dirty="0"/>
              <a:t>COOMET PUBLICATIONs</a:t>
            </a:r>
            <a:r>
              <a:rPr lang="ru-RU" dirty="0"/>
              <a:t/>
            </a:r>
            <a:br>
              <a:rPr lang="ru-RU" dirty="0"/>
            </a:br>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45419099"/>
              </p:ext>
            </p:extLst>
          </p:nvPr>
        </p:nvGraphicFramePr>
        <p:xfrm>
          <a:off x="404664" y="1568624"/>
          <a:ext cx="6119812" cy="7628523"/>
        </p:xfrm>
        <a:graphic>
          <a:graphicData uri="http://schemas.openxmlformats.org/drawingml/2006/table">
            <a:tbl>
              <a:tblPr/>
              <a:tblGrid>
                <a:gridCol w="360362">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935037">
                  <a:extLst>
                    <a:ext uri="{9D8B030D-6E8A-4147-A177-3AD203B41FA5}">
                      <a16:colId xmlns:a16="http://schemas.microsoft.com/office/drawing/2014/main"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bg1"/>
                          </a:solidFill>
                          <a:effectLst/>
                          <a:latin typeface="Calibri" pitchFamily="34" charset="0"/>
                          <a:cs typeface="Times New Roman" pitchFamily="18" charset="0"/>
                        </a:rPr>
                        <a:t>No.</a:t>
                      </a:r>
                      <a:endParaRPr kumimoji="0" lang="ru-RU" sz="9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bg1"/>
                          </a:solidFill>
                          <a:effectLst/>
                          <a:latin typeface="Calibri" pitchFamily="34" charset="0"/>
                          <a:cs typeface="Times New Roman" pitchFamily="18" charset="0"/>
                        </a:rPr>
                        <a:t>Name of Recommendation</a:t>
                      </a:r>
                      <a:endParaRPr kumimoji="0" lang="ru-RU" sz="9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Registration Number</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Remarks</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7813">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15.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Rules of Completing the Form of Calibration Certificates Issued by National Metrology Institutes within the CIPM MRA</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dirty="0" smtClean="0">
                          <a:ln>
                            <a:noFill/>
                          </a:ln>
                          <a:solidFill>
                            <a:srgbClr val="000000"/>
                          </a:solidFill>
                          <a:effectLst/>
                          <a:latin typeface="Calibri" pitchFamily="34" charset="0"/>
                          <a:cs typeface="Times New Roman" pitchFamily="18" charset="0"/>
                        </a:rPr>
                        <a:t>CООМЕТ R/GM/15:2007</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Recommendation for Acceptance of Certified Reference Materials into Appendix C of the CIPM MRA</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R/RM/16:2007</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290/RU-a/03</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17.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Guidelines for Issuing Certificate of Participant of COOMET CRM </a:t>
                      </a:r>
                      <a:r>
                        <a:rPr kumimoji="0" lang="en-GB" sz="900" b="0" i="0" u="none" strike="noStrike" cap="none" normalizeH="0" baseline="0" dirty="0" err="1" smtClean="0">
                          <a:ln>
                            <a:noFill/>
                          </a:ln>
                          <a:solidFill>
                            <a:srgbClr val="000000"/>
                          </a:solidFill>
                          <a:effectLst/>
                          <a:latin typeface="Calibri" pitchFamily="34" charset="0"/>
                          <a:cs typeface="Times New Roman" pitchFamily="18" charset="0"/>
                        </a:rPr>
                        <a:t>Interlaboratory</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Certification</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dirty="0" smtClean="0">
                          <a:ln>
                            <a:noFill/>
                          </a:ln>
                          <a:solidFill>
                            <a:srgbClr val="000000"/>
                          </a:solidFill>
                          <a:effectLst/>
                          <a:latin typeface="Calibri" pitchFamily="34" charset="0"/>
                          <a:cs typeface="Times New Roman" pitchFamily="18" charset="0"/>
                        </a:rPr>
                        <a:t>CООМЕТ R/RM/17:2011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349/BY-a/05</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496/BY-a/10</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Procedure of the International Competition “The Best Young Metrologist of COOMET”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R/GM/18:2010</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19.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Guideline on COOMET supplementary comparison evaluation</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dirty="0" smtClean="0">
                          <a:ln>
                            <a:noFill/>
                          </a:ln>
                          <a:solidFill>
                            <a:srgbClr val="000000"/>
                          </a:solidFill>
                          <a:effectLst/>
                          <a:latin typeface="Calibri" pitchFamily="34" charset="0"/>
                          <a:cs typeface="Times New Roman" pitchFamily="18" charset="0"/>
                        </a:rPr>
                        <a:t>CООМЕТ R/GM/19:2016</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5"/>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20.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State system for ensuring the uniformity of measurements. Scales of Measurements. Terms and Definitions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R/GM/20:2009</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21.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Recommendation</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Use of concepts “error of measurement” and “uncertainty of measurement”. General principles materials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dirty="0" smtClean="0">
                          <a:ln>
                            <a:noFill/>
                          </a:ln>
                          <a:solidFill>
                            <a:srgbClr val="000000"/>
                          </a:solidFill>
                          <a:effectLst/>
                          <a:latin typeface="Calibri" pitchFamily="34" charset="0"/>
                          <a:cs typeface="Times New Roman" pitchFamily="18" charset="0"/>
                        </a:rPr>
                        <a:t>CООМЕТ R/GM/21:2011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r h="460752">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22.</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Recommendation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Form and content of COOMET certificate for reference materials for composition and properties of substances and materials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US" sz="900" b="1" i="0" u="sng" strike="noStrike" cap="none" normalizeH="0" baseline="0" dirty="0" smtClean="0">
                          <a:ln>
                            <a:noFill/>
                          </a:ln>
                          <a:solidFill>
                            <a:srgbClr val="000000"/>
                          </a:solidFill>
                          <a:effectLst/>
                          <a:latin typeface="Calibri" pitchFamily="34" charset="0"/>
                          <a:cs typeface="Times New Roman" pitchFamily="18" charset="0"/>
                        </a:rPr>
                        <a:t>COOMET </a:t>
                      </a:r>
                    </a:p>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US" sz="900" b="1" i="0" u="sng" strike="noStrike" cap="none" normalizeH="0" baseline="0" dirty="0" smtClean="0">
                          <a:ln>
                            <a:noFill/>
                          </a:ln>
                          <a:solidFill>
                            <a:srgbClr val="000000"/>
                          </a:solidFill>
                          <a:effectLst/>
                          <a:latin typeface="Calibri" pitchFamily="34" charset="0"/>
                          <a:cs typeface="Times New Roman" pitchFamily="18" charset="0"/>
                        </a:rPr>
                        <a:t>R/RM/22:2013</a:t>
                      </a:r>
                      <a:endParaRPr kumimoji="0" lang="ru-RU" sz="900" b="1" i="0" u="sng"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288032">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23</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Recommendation</a:t>
                      </a:r>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“PROCEDURE of organization and publishing the data about calibration and measuring services of COOMET national metrological institute on CООМЕТ web resources”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buFont typeface="Arial" pitchFamily="34" charset="0"/>
                        <a:tabLst>
                          <a:tab pos="2636838" algn="ctr"/>
                          <a:tab pos="5273675" algn="r"/>
                        </a:tabLst>
                        <a:defRPr sz="2800">
                          <a:solidFill>
                            <a:schemeClr val="tx1"/>
                          </a:solidFill>
                          <a:latin typeface="Calibri" pitchFamily="34" charset="0"/>
                        </a:defRPr>
                      </a:lvl1pPr>
                      <a:lvl2pPr marL="742950" indent="-285750">
                        <a:spcBef>
                          <a:spcPct val="20000"/>
                        </a:spcBef>
                        <a:buFont typeface="Arial" pitchFamily="34" charset="0"/>
                        <a:tabLst>
                          <a:tab pos="2636838" algn="ctr"/>
                          <a:tab pos="5273675" algn="r"/>
                        </a:tabLst>
                        <a:defRPr sz="2400">
                          <a:solidFill>
                            <a:schemeClr val="tx1"/>
                          </a:solidFill>
                          <a:latin typeface="Calibri" pitchFamily="34" charset="0"/>
                        </a:defRPr>
                      </a:lvl2pPr>
                      <a:lvl3pPr marL="1143000" indent="-228600">
                        <a:spcBef>
                          <a:spcPct val="20000"/>
                        </a:spcBef>
                        <a:buFont typeface="Arial" pitchFamily="34" charset="0"/>
                        <a:tabLst>
                          <a:tab pos="2636838" algn="ctr"/>
                          <a:tab pos="5273675" algn="r"/>
                        </a:tabLst>
                        <a:defRPr sz="2000">
                          <a:solidFill>
                            <a:schemeClr val="tx1"/>
                          </a:solidFill>
                          <a:latin typeface="Calibri" pitchFamily="34" charset="0"/>
                        </a:defRPr>
                      </a:lvl3pPr>
                      <a:lvl4pPr marL="1600200" indent="-228600">
                        <a:spcBef>
                          <a:spcPct val="20000"/>
                        </a:spcBef>
                        <a:buFont typeface="Arial" pitchFamily="34" charset="0"/>
                        <a:tabLst>
                          <a:tab pos="2636838" algn="ctr"/>
                          <a:tab pos="5273675" algn="r"/>
                        </a:tabLst>
                        <a:defRPr>
                          <a:solidFill>
                            <a:schemeClr val="tx1"/>
                          </a:solidFill>
                          <a:latin typeface="Calibri" pitchFamily="34" charset="0"/>
                        </a:defRPr>
                      </a:lvl4pPr>
                      <a:lvl5pPr marL="2057400" indent="-228600">
                        <a:spcBef>
                          <a:spcPct val="20000"/>
                        </a:spcBef>
                        <a:buFont typeface="Arial" pitchFamily="34" charset="0"/>
                        <a:tabLst>
                          <a:tab pos="2636838" algn="ctr"/>
                          <a:tab pos="5273675" algn="r"/>
                        </a:tabLst>
                        <a:defRPr>
                          <a:solidFill>
                            <a:schemeClr val="tx1"/>
                          </a:solidFill>
                          <a:latin typeface="Calibri" pitchFamily="34" charset="0"/>
                        </a:defRPr>
                      </a:lvl5pPr>
                      <a:lvl6pPr marL="25146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6pPr>
                      <a:lvl7pPr marL="29718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7pPr>
                      <a:lvl8pPr marL="34290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8pPr>
                      <a:lvl9pPr marL="38862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altLang="ru-RU" sz="900" b="1" i="0" u="sng" strike="noStrike" cap="none" normalizeH="0" baseline="0" dirty="0" smtClean="0">
                          <a:ln>
                            <a:noFill/>
                          </a:ln>
                          <a:solidFill>
                            <a:srgbClr val="000000"/>
                          </a:solidFill>
                          <a:effectLst/>
                          <a:latin typeface="Calibri" pitchFamily="34" charset="0"/>
                          <a:cs typeface="Times New Roman" pitchFamily="18" charset="0"/>
                        </a:rPr>
                        <a:t>CООМЕТ R/</a:t>
                      </a:r>
                      <a:r>
                        <a:rPr kumimoji="0" lang="en-US" altLang="ru-RU" sz="900" b="1" i="0" u="sng" strike="noStrike" cap="none" normalizeH="0" baseline="0" dirty="0" smtClean="0">
                          <a:ln>
                            <a:noFill/>
                          </a:ln>
                          <a:solidFill>
                            <a:srgbClr val="000000"/>
                          </a:solidFill>
                          <a:effectLst/>
                          <a:latin typeface="Calibri" pitchFamily="34" charset="0"/>
                          <a:cs typeface="Times New Roman" pitchFamily="18" charset="0"/>
                        </a:rPr>
                        <a:t>G</a:t>
                      </a:r>
                      <a:r>
                        <a:rPr kumimoji="0" lang="en-GB" altLang="ru-RU" sz="900" b="1" i="0" u="sng" strike="noStrike" cap="none" normalizeH="0" baseline="0" dirty="0" smtClean="0">
                          <a:ln>
                            <a:noFill/>
                          </a:ln>
                          <a:solidFill>
                            <a:srgbClr val="000000"/>
                          </a:solidFill>
                          <a:effectLst/>
                          <a:latin typeface="Calibri" pitchFamily="34" charset="0"/>
                          <a:cs typeface="Times New Roman" pitchFamily="18" charset="0"/>
                        </a:rPr>
                        <a:t>M/2</a:t>
                      </a:r>
                      <a:r>
                        <a:rPr kumimoji="0" lang="ru-RU" altLang="ru-RU" sz="900" b="1" i="0" u="sng" strike="noStrike" cap="none" normalizeH="0" baseline="0" dirty="0" smtClean="0">
                          <a:ln>
                            <a:noFill/>
                          </a:ln>
                          <a:solidFill>
                            <a:srgbClr val="000000"/>
                          </a:solidFill>
                          <a:effectLst/>
                          <a:latin typeface="Calibri" pitchFamily="34" charset="0"/>
                          <a:cs typeface="Times New Roman" pitchFamily="18" charset="0"/>
                        </a:rPr>
                        <a:t>3</a:t>
                      </a:r>
                      <a:r>
                        <a:rPr kumimoji="0" lang="en-GB" altLang="ru-RU" sz="900" b="1" i="0" u="sng" strike="noStrike" cap="none" normalizeH="0" baseline="0" dirty="0" smtClean="0">
                          <a:ln>
                            <a:noFill/>
                          </a:ln>
                          <a:solidFill>
                            <a:srgbClr val="000000"/>
                          </a:solidFill>
                          <a:effectLst/>
                          <a:latin typeface="Calibri" pitchFamily="34" charset="0"/>
                          <a:cs typeface="Times New Roman" pitchFamily="18" charset="0"/>
                        </a:rPr>
                        <a:t>:201</a:t>
                      </a:r>
                      <a:r>
                        <a:rPr kumimoji="0" lang="ru-RU" altLang="ru-RU" sz="900" b="1" i="0" u="sng" strike="noStrike" cap="none" normalizeH="0" baseline="0" dirty="0" smtClean="0">
                          <a:ln>
                            <a:noFill/>
                          </a:ln>
                          <a:solidFill>
                            <a:srgbClr val="000000"/>
                          </a:solidFill>
                          <a:effectLst/>
                          <a:latin typeface="Calibri" pitchFamily="34" charset="0"/>
                          <a:cs typeface="Times New Roman" pitchFamily="18" charset="0"/>
                        </a:rPr>
                        <a:t>4</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4</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0</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4</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/RU-a/0</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7</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9"/>
                  </a:ext>
                </a:extLst>
              </a:tr>
              <a:tr h="288032">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24</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Recommendation</a:t>
                      </a:r>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“Educational programs and practical training programs of experts of National Metrological Institutes cooperating in COOMET”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tabLst>
                          <a:tab pos="2636838" algn="ctr"/>
                          <a:tab pos="5273675" algn="r"/>
                        </a:tabLst>
                        <a:defRPr sz="2800">
                          <a:solidFill>
                            <a:schemeClr val="tx1"/>
                          </a:solidFill>
                          <a:latin typeface="Calibri" pitchFamily="34" charset="0"/>
                        </a:defRPr>
                      </a:lvl1pPr>
                      <a:lvl2pPr marL="742950" indent="-285750">
                        <a:spcBef>
                          <a:spcPct val="20000"/>
                        </a:spcBef>
                        <a:buFont typeface="Arial" pitchFamily="34" charset="0"/>
                        <a:tabLst>
                          <a:tab pos="2636838" algn="ctr"/>
                          <a:tab pos="5273675" algn="r"/>
                        </a:tabLst>
                        <a:defRPr sz="2400">
                          <a:solidFill>
                            <a:schemeClr val="tx1"/>
                          </a:solidFill>
                          <a:latin typeface="Calibri" pitchFamily="34" charset="0"/>
                        </a:defRPr>
                      </a:lvl2pPr>
                      <a:lvl3pPr marL="1143000" indent="-228600">
                        <a:spcBef>
                          <a:spcPct val="20000"/>
                        </a:spcBef>
                        <a:buFont typeface="Arial" pitchFamily="34" charset="0"/>
                        <a:tabLst>
                          <a:tab pos="2636838" algn="ctr"/>
                          <a:tab pos="5273675" algn="r"/>
                        </a:tabLst>
                        <a:defRPr sz="2000">
                          <a:solidFill>
                            <a:schemeClr val="tx1"/>
                          </a:solidFill>
                          <a:latin typeface="Calibri" pitchFamily="34" charset="0"/>
                        </a:defRPr>
                      </a:lvl3pPr>
                      <a:lvl4pPr marL="1600200" indent="-228600">
                        <a:spcBef>
                          <a:spcPct val="20000"/>
                        </a:spcBef>
                        <a:buFont typeface="Arial" pitchFamily="34" charset="0"/>
                        <a:tabLst>
                          <a:tab pos="2636838" algn="ctr"/>
                          <a:tab pos="5273675" algn="r"/>
                        </a:tabLst>
                        <a:defRPr>
                          <a:solidFill>
                            <a:schemeClr val="tx1"/>
                          </a:solidFill>
                          <a:latin typeface="Calibri" pitchFamily="34" charset="0"/>
                        </a:defRPr>
                      </a:lvl4pPr>
                      <a:lvl5pPr marL="2057400" indent="-228600">
                        <a:spcBef>
                          <a:spcPct val="20000"/>
                        </a:spcBef>
                        <a:buFont typeface="Arial" pitchFamily="34" charset="0"/>
                        <a:tabLst>
                          <a:tab pos="2636838" algn="ctr"/>
                          <a:tab pos="5273675" algn="r"/>
                        </a:tabLst>
                        <a:defRPr>
                          <a:solidFill>
                            <a:schemeClr val="tx1"/>
                          </a:solidFill>
                          <a:latin typeface="Calibri" pitchFamily="34" charset="0"/>
                        </a:defRPr>
                      </a:lvl5pPr>
                      <a:lvl6pPr marL="25146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6pPr>
                      <a:lvl7pPr marL="29718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7pPr>
                      <a:lvl8pPr marL="34290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8pPr>
                      <a:lvl9pPr marL="38862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altLang="ru-RU" sz="900" b="1" i="0" u="sng" strike="noStrike" cap="none" normalizeH="0" baseline="0" dirty="0" smtClean="0">
                          <a:ln>
                            <a:noFill/>
                          </a:ln>
                          <a:solidFill>
                            <a:srgbClr val="000000"/>
                          </a:solidFill>
                          <a:effectLst/>
                          <a:latin typeface="Calibri" pitchFamily="34" charset="0"/>
                          <a:cs typeface="Times New Roman" pitchFamily="18" charset="0"/>
                        </a:rPr>
                        <a:t>CООМЕТ R/</a:t>
                      </a:r>
                      <a:r>
                        <a:rPr kumimoji="0" lang="en-US" altLang="ru-RU" sz="900" b="1" i="0" u="sng" strike="noStrike" cap="none" normalizeH="0" baseline="0" dirty="0" smtClean="0">
                          <a:ln>
                            <a:noFill/>
                          </a:ln>
                          <a:solidFill>
                            <a:srgbClr val="000000"/>
                          </a:solidFill>
                          <a:effectLst/>
                          <a:latin typeface="Calibri" pitchFamily="34" charset="0"/>
                          <a:cs typeface="Times New Roman" pitchFamily="18" charset="0"/>
                        </a:rPr>
                        <a:t>IT</a:t>
                      </a:r>
                      <a:r>
                        <a:rPr kumimoji="0" lang="en-GB" altLang="ru-RU" sz="900" b="1" i="0" u="sng" strike="noStrike" cap="none" normalizeH="0" baseline="0" dirty="0" smtClean="0">
                          <a:ln>
                            <a:noFill/>
                          </a:ln>
                          <a:solidFill>
                            <a:srgbClr val="000000"/>
                          </a:solidFill>
                          <a:effectLst/>
                          <a:latin typeface="Calibri" pitchFamily="34" charset="0"/>
                          <a:cs typeface="Times New Roman" pitchFamily="18" charset="0"/>
                        </a:rPr>
                        <a:t>/2</a:t>
                      </a:r>
                      <a:r>
                        <a:rPr kumimoji="0" lang="en-US" altLang="ru-RU" sz="900" b="1" i="0" u="sng" strike="noStrike" cap="none" normalizeH="0" baseline="0" dirty="0" smtClean="0">
                          <a:ln>
                            <a:noFill/>
                          </a:ln>
                          <a:solidFill>
                            <a:srgbClr val="000000"/>
                          </a:solidFill>
                          <a:effectLst/>
                          <a:latin typeface="Calibri" pitchFamily="34" charset="0"/>
                          <a:cs typeface="Times New Roman" pitchFamily="18" charset="0"/>
                        </a:rPr>
                        <a:t>4</a:t>
                      </a:r>
                      <a:r>
                        <a:rPr kumimoji="0" lang="en-GB" altLang="ru-RU" sz="900" b="1" i="0" u="sng" strike="noStrike" cap="none" normalizeH="0" baseline="0" dirty="0" smtClean="0">
                          <a:ln>
                            <a:noFill/>
                          </a:ln>
                          <a:solidFill>
                            <a:srgbClr val="000000"/>
                          </a:solidFill>
                          <a:effectLst/>
                          <a:latin typeface="Calibri" pitchFamily="34" charset="0"/>
                          <a:cs typeface="Times New Roman" pitchFamily="18" charset="0"/>
                        </a:rPr>
                        <a:t>:201</a:t>
                      </a:r>
                      <a:r>
                        <a:rPr kumimoji="0" lang="ru-RU" altLang="ru-RU" sz="900" b="1" i="0" u="sng" strike="noStrike" cap="none" normalizeH="0" baseline="0" dirty="0" smtClean="0">
                          <a:ln>
                            <a:noFill/>
                          </a:ln>
                          <a:solidFill>
                            <a:srgbClr val="000000"/>
                          </a:solidFill>
                          <a:effectLst/>
                          <a:latin typeface="Calibri" pitchFamily="34" charset="0"/>
                          <a:cs typeface="Times New Roman" pitchFamily="18" charset="0"/>
                        </a:rPr>
                        <a:t>4</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541</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/RU-a/</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11</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389781">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25</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Recommendation</a:t>
                      </a:r>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“Procedure for recognizing technical devices as measuring instruments"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r>
                        <a:rPr lang="en-US" sz="900" b="1" dirty="0" smtClean="0"/>
                        <a:t>COOMET R/LM/25:2015</a:t>
                      </a:r>
                      <a:endParaRPr lang="ru-RU" sz="900" b="1" dirty="0"/>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r>
                        <a:rPr lang="en-US" sz="900" dirty="0" smtClean="0"/>
                        <a:t>523/BY/11</a:t>
                      </a:r>
                      <a:endParaRPr lang="ru-RU" sz="900" dirty="0"/>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11"/>
                  </a:ext>
                </a:extLst>
              </a:tr>
              <a:tr h="93142">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26</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Recommendation</a:t>
                      </a:r>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“GENERAL REQUIREMENTS FOR THE COMPETENCE OF VERIFICATION LABORATORIES"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r>
                        <a:rPr lang="en-US" sz="900" b="1" dirty="0" smtClean="0"/>
                        <a:t>COOMET R/LM/26:2015</a:t>
                      </a:r>
                      <a:endParaRPr lang="ru-RU" sz="900" b="1" dirty="0"/>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265147">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27</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Recommendation</a:t>
                      </a:r>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“Procedure for preparing certificates of training, study visits and up-skilling within the framework of CООМЕТ"</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r>
                        <a:rPr lang="en-US" sz="900" b="1" dirty="0" smtClean="0"/>
                        <a:t>COOMET R/IT/27:2015</a:t>
                      </a:r>
                      <a:endParaRPr lang="ru-RU" sz="900" b="1" dirty="0"/>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13"/>
                  </a:ext>
                </a:extLst>
              </a:tr>
              <a:tr h="265147">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28</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Recommendation</a:t>
                      </a:r>
                      <a:endParaRPr lang="en-US" sz="900" dirty="0" smtClean="0"/>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“Standard program for testing the software of measuring instruments”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COOMET R/LM/28:2016</a:t>
                      </a:r>
                      <a:endParaRPr lang="ru-RU" sz="900" b="1" dirty="0" smtClean="0"/>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r h="265147">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29</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Recommendation</a:t>
                      </a:r>
                      <a:endParaRPr lang="en-US" sz="900" dirty="0" smtClean="0"/>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“The Content and Procedure of Work on Reference Material Comparison within COOMET”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US" sz="900" b="1" i="0" u="sng" strike="noStrike" cap="none" normalizeH="0" baseline="0" dirty="0" smtClean="0">
                          <a:ln>
                            <a:noFill/>
                          </a:ln>
                          <a:solidFill>
                            <a:srgbClr val="000000"/>
                          </a:solidFill>
                          <a:effectLst/>
                          <a:latin typeface="Calibri" pitchFamily="34" charset="0"/>
                          <a:cs typeface="Times New Roman" pitchFamily="18" charset="0"/>
                        </a:rPr>
                        <a:t>COOMET </a:t>
                      </a:r>
                    </a:p>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US" sz="900" b="1" i="0" u="sng" strike="noStrike" cap="none" normalizeH="0" baseline="0" dirty="0" smtClean="0">
                          <a:ln>
                            <a:noFill/>
                          </a:ln>
                          <a:solidFill>
                            <a:srgbClr val="000000"/>
                          </a:solidFill>
                          <a:effectLst/>
                          <a:latin typeface="Calibri" pitchFamily="34" charset="0"/>
                          <a:cs typeface="Times New Roman" pitchFamily="18" charset="0"/>
                        </a:rPr>
                        <a:t>R/RM/29:2016</a:t>
                      </a:r>
                      <a:endParaRPr kumimoji="0" lang="ru-RU" sz="900" b="1" i="0" u="sng"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15"/>
                  </a:ext>
                </a:extLst>
              </a:tr>
              <a:tr h="265147">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30</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Recommendation</a:t>
                      </a:r>
                      <a:endParaRPr lang="en-US" sz="900" dirty="0" smtClean="0"/>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“Procedure for completing the Form of COOMET database for COOMET reference materials”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US" sz="900" b="1" i="0" u="sng" strike="noStrike" cap="none" normalizeH="0" baseline="0" dirty="0" smtClean="0">
                          <a:ln>
                            <a:noFill/>
                          </a:ln>
                          <a:solidFill>
                            <a:srgbClr val="000000"/>
                          </a:solidFill>
                          <a:effectLst/>
                          <a:latin typeface="Calibri" pitchFamily="34" charset="0"/>
                          <a:cs typeface="Times New Roman" pitchFamily="18" charset="0"/>
                        </a:rPr>
                        <a:t>COOMET </a:t>
                      </a:r>
                    </a:p>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US" sz="900" b="1" i="0" u="sng" strike="noStrike" cap="none" normalizeH="0" baseline="0" dirty="0" smtClean="0">
                          <a:ln>
                            <a:noFill/>
                          </a:ln>
                          <a:solidFill>
                            <a:srgbClr val="000000"/>
                          </a:solidFill>
                          <a:effectLst/>
                          <a:latin typeface="Calibri" pitchFamily="34" charset="0"/>
                          <a:cs typeface="Times New Roman" pitchFamily="18" charset="0"/>
                        </a:rPr>
                        <a:t>R/RM/30:2016</a:t>
                      </a:r>
                      <a:endParaRPr kumimoji="0" lang="ru-RU" sz="900" b="1" i="0" u="sng"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6"/>
                  </a:ext>
                </a:extLst>
              </a:tr>
              <a:tr h="137160">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31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Recommendation</a:t>
                      </a:r>
                      <a:endParaRPr lang="en-US" sz="900" dirty="0" smtClean="0"/>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“Calibration techniques. General requirements”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ru-RU" sz="900" b="1" i="0" u="sng" strike="noStrike" cap="none" normalizeH="0" baseline="0" dirty="0" smtClean="0">
                          <a:ln>
                            <a:noFill/>
                          </a:ln>
                          <a:solidFill>
                            <a:srgbClr val="000000"/>
                          </a:solidFill>
                          <a:effectLst/>
                          <a:latin typeface="Calibri" pitchFamily="34" charset="0"/>
                          <a:cs typeface="Times New Roman" pitchFamily="18" charset="0"/>
                        </a:rPr>
                        <a:t>CООМЕТ R/</a:t>
                      </a:r>
                      <a:r>
                        <a:rPr kumimoji="0" lang="en-US" altLang="ru-RU" sz="900" b="1" i="0" u="sng" strike="noStrike" cap="none" normalizeH="0" baseline="0" dirty="0" smtClean="0">
                          <a:ln>
                            <a:noFill/>
                          </a:ln>
                          <a:solidFill>
                            <a:srgbClr val="000000"/>
                          </a:solidFill>
                          <a:effectLst/>
                          <a:latin typeface="Calibri" pitchFamily="34" charset="0"/>
                          <a:cs typeface="Times New Roman" pitchFamily="18" charset="0"/>
                        </a:rPr>
                        <a:t>G</a:t>
                      </a:r>
                      <a:r>
                        <a:rPr kumimoji="0" lang="en-GB" altLang="ru-RU" sz="900" b="1" i="0" u="sng" strike="noStrike" cap="none" normalizeH="0" baseline="0" dirty="0" smtClean="0">
                          <a:ln>
                            <a:noFill/>
                          </a:ln>
                          <a:solidFill>
                            <a:srgbClr val="000000"/>
                          </a:solidFill>
                          <a:effectLst/>
                          <a:latin typeface="Calibri" pitchFamily="34" charset="0"/>
                          <a:cs typeface="Times New Roman" pitchFamily="18" charset="0"/>
                        </a:rPr>
                        <a:t>M/31:201</a:t>
                      </a:r>
                      <a:r>
                        <a:rPr kumimoji="0" lang="en-US" altLang="ru-RU" sz="900" b="1" i="0" u="sng" strike="noStrike" cap="none" normalizeH="0" baseline="0" dirty="0" smtClean="0">
                          <a:ln>
                            <a:noFill/>
                          </a:ln>
                          <a:solidFill>
                            <a:srgbClr val="000000"/>
                          </a:solidFill>
                          <a:effectLst/>
                          <a:latin typeface="Calibri" pitchFamily="34" charset="0"/>
                          <a:cs typeface="Times New Roman" pitchFamily="18" charset="0"/>
                        </a:rPr>
                        <a:t>6</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17"/>
                  </a:ext>
                </a:extLst>
              </a:tr>
              <a:tr h="271789">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32</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Recommendation</a:t>
                      </a:r>
                      <a:endParaRPr lang="en-US" sz="900" dirty="0" smtClean="0"/>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mn-lt"/>
                          <a:ea typeface="+mn-ea"/>
                          <a:cs typeface="+mn-cs"/>
                        </a:rPr>
                        <a:t>“Calibration of measuring instruments. Algorithms of processing measurement results and uncertainty evaluation”</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ru-RU" sz="900" b="1" i="0" u="sng" strike="noStrike" cap="none" normalizeH="0" baseline="0" dirty="0" smtClean="0">
                          <a:ln>
                            <a:noFill/>
                          </a:ln>
                          <a:solidFill>
                            <a:srgbClr val="000000"/>
                          </a:solidFill>
                          <a:effectLst/>
                          <a:latin typeface="Calibri" pitchFamily="34" charset="0"/>
                          <a:cs typeface="Times New Roman" pitchFamily="18" charset="0"/>
                        </a:rPr>
                        <a:t>CООМЕТ R/</a:t>
                      </a:r>
                      <a:r>
                        <a:rPr kumimoji="0" lang="en-US" altLang="ru-RU" sz="900" b="1" i="0" u="sng" strike="noStrike" cap="none" normalizeH="0" baseline="0" dirty="0" smtClean="0">
                          <a:ln>
                            <a:noFill/>
                          </a:ln>
                          <a:solidFill>
                            <a:srgbClr val="000000"/>
                          </a:solidFill>
                          <a:effectLst/>
                          <a:latin typeface="Calibri" pitchFamily="34" charset="0"/>
                          <a:cs typeface="Times New Roman" pitchFamily="18" charset="0"/>
                        </a:rPr>
                        <a:t>G</a:t>
                      </a:r>
                      <a:r>
                        <a:rPr kumimoji="0" lang="en-GB" altLang="ru-RU" sz="900" b="1" i="0" u="sng" strike="noStrike" cap="none" normalizeH="0" baseline="0" dirty="0" smtClean="0">
                          <a:ln>
                            <a:noFill/>
                          </a:ln>
                          <a:solidFill>
                            <a:srgbClr val="000000"/>
                          </a:solidFill>
                          <a:effectLst/>
                          <a:latin typeface="Calibri" pitchFamily="34" charset="0"/>
                          <a:cs typeface="Times New Roman" pitchFamily="18" charset="0"/>
                        </a:rPr>
                        <a:t>M/32:201</a:t>
                      </a:r>
                      <a:r>
                        <a:rPr kumimoji="0" lang="en-US" altLang="ru-RU" sz="900" b="1" i="0" u="sng" strike="noStrike" cap="none" normalizeH="0" baseline="0" dirty="0" smtClean="0">
                          <a:ln>
                            <a:noFill/>
                          </a:ln>
                          <a:solidFill>
                            <a:srgbClr val="000000"/>
                          </a:solidFill>
                          <a:effectLst/>
                          <a:latin typeface="Calibri" pitchFamily="34" charset="0"/>
                          <a:cs typeface="Times New Roman" pitchFamily="18" charset="0"/>
                        </a:rPr>
                        <a:t>7</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COOMET </a:t>
            </a:r>
            <a:r>
              <a:rPr lang="en-GB" sz="1400" b="1" cap="all" dirty="0" smtClean="0">
                <a:solidFill>
                  <a:srgbClr val="FF0000"/>
                </a:solidFill>
              </a:rPr>
              <a:t>programs</a:t>
            </a:r>
            <a:endParaRPr lang="ru-RU" sz="1400" b="1" cap="all" dirty="0">
              <a:solidFill>
                <a:srgbClr val="FF0000"/>
              </a:solidFill>
            </a:endParaRPr>
          </a:p>
        </p:txBody>
      </p:sp>
      <p:sp>
        <p:nvSpPr>
          <p:cNvPr id="7"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Additional information</a:t>
            </a:r>
            <a:r>
              <a:rPr lang="ru-RU" cap="all" dirty="0"/>
              <a:t/>
            </a:r>
            <a:br>
              <a:rPr lang="ru-RU" cap="all" dirty="0"/>
            </a:br>
            <a:r>
              <a:rPr lang="en-GB" cap="all" dirty="0"/>
              <a:t>COOMET PUBLICATIONs</a:t>
            </a:r>
            <a:r>
              <a:rPr lang="ru-RU" dirty="0"/>
              <a:t/>
            </a:r>
            <a:br>
              <a:rPr lang="ru-RU" dirty="0"/>
            </a:br>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2360551741"/>
              </p:ext>
            </p:extLst>
          </p:nvPr>
        </p:nvGraphicFramePr>
        <p:xfrm>
          <a:off x="404813" y="1568450"/>
          <a:ext cx="6119812" cy="2135188"/>
        </p:xfrm>
        <a:graphic>
          <a:graphicData uri="http://schemas.openxmlformats.org/drawingml/2006/table">
            <a:tbl>
              <a:tblPr/>
              <a:tblGrid>
                <a:gridCol w="360362">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935037">
                  <a:extLst>
                    <a:ext uri="{9D8B030D-6E8A-4147-A177-3AD203B41FA5}">
                      <a16:colId xmlns:a16="http://schemas.microsoft.com/office/drawing/2014/main"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bg1"/>
                          </a:solidFill>
                          <a:effectLst/>
                          <a:latin typeface="Calibri" pitchFamily="34" charset="0"/>
                          <a:cs typeface="Times New Roman" pitchFamily="18" charset="0"/>
                        </a:rPr>
                        <a:t>No.</a:t>
                      </a:r>
                      <a:endParaRPr kumimoji="0" lang="ru-RU" sz="9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bg1"/>
                          </a:solidFill>
                          <a:effectLst/>
                          <a:latin typeface="Calibri" pitchFamily="34" charset="0"/>
                          <a:cs typeface="Times New Roman" pitchFamily="18" charset="0"/>
                        </a:rPr>
                        <a:t>Name of Program</a:t>
                      </a:r>
                      <a:endParaRPr kumimoji="0" lang="ru-RU" sz="9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Registration Number</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Remarks</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7813">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COOMET PROGRAM</a:t>
                      </a:r>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COOMET DEVELOPMENT PROGRAMME FOR 2014–2016</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1" i="0" u="sng" strike="noStrike" cap="none" normalizeH="0" baseline="0" dirty="0" smtClean="0">
                          <a:ln>
                            <a:noFill/>
                          </a:ln>
                          <a:solidFill>
                            <a:srgbClr val="000000"/>
                          </a:solidFill>
                          <a:effectLst/>
                          <a:latin typeface="Calibri" pitchFamily="34" charset="0"/>
                          <a:cs typeface="Times New Roman" pitchFamily="18" charset="0"/>
                        </a:rPr>
                        <a:t>CООМЕТ Р1/201</a:t>
                      </a:r>
                      <a:r>
                        <a:rPr kumimoji="0" lang="en-US" altLang="ru-RU" sz="900" b="1" i="0" u="sng" strike="noStrike" cap="none" normalizeH="0" baseline="0" dirty="0" smtClean="0">
                          <a:ln>
                            <a:noFill/>
                          </a:ln>
                          <a:solidFill>
                            <a:srgbClr val="000000"/>
                          </a:solidFill>
                          <a:effectLst/>
                          <a:latin typeface="Calibri" pitchFamily="34" charset="0"/>
                          <a:cs typeface="Times New Roman" pitchFamily="18" charset="0"/>
                        </a:rPr>
                        <a:t>7</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2</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COOMET PROGRAM</a:t>
                      </a:r>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PROGRAM OF COMPARISONS (2016-2017)</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1" i="0" u="sng" strike="noStrike" cap="none" normalizeH="0" baseline="0" dirty="0" smtClean="0">
                          <a:ln>
                            <a:noFill/>
                          </a:ln>
                          <a:solidFill>
                            <a:srgbClr val="000000"/>
                          </a:solidFill>
                          <a:effectLst/>
                          <a:latin typeface="Calibri" pitchFamily="34" charset="0"/>
                          <a:cs typeface="Times New Roman" pitchFamily="18" charset="0"/>
                        </a:rPr>
                        <a:t>CООМЕТ Р2/201</a:t>
                      </a:r>
                      <a:r>
                        <a:rPr kumimoji="0" lang="en-US" altLang="ru-RU" sz="900" b="1" i="0" u="sng" strike="noStrike" cap="none" normalizeH="0" baseline="0" dirty="0" smtClean="0">
                          <a:ln>
                            <a:noFill/>
                          </a:ln>
                          <a:solidFill>
                            <a:srgbClr val="000000"/>
                          </a:solidFill>
                          <a:effectLst/>
                          <a:latin typeface="Calibri" pitchFamily="34" charset="0"/>
                          <a:cs typeface="Times New Roman" pitchFamily="18" charset="0"/>
                        </a:rPr>
                        <a:t>8</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3</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COOMET PROGRAM</a:t>
                      </a:r>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TC 2 WORK PROGRAM for 2016</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tabLst>
                          <a:tab pos="2636838" algn="ctr"/>
                          <a:tab pos="5273675" algn="r"/>
                        </a:tabLst>
                        <a:defRPr sz="2800">
                          <a:solidFill>
                            <a:schemeClr val="tx1"/>
                          </a:solidFill>
                          <a:latin typeface="Calibri" pitchFamily="34" charset="0"/>
                        </a:defRPr>
                      </a:lvl1pPr>
                      <a:lvl2pPr marL="742950" indent="-285750">
                        <a:spcBef>
                          <a:spcPct val="20000"/>
                        </a:spcBef>
                        <a:buFont typeface="Arial" pitchFamily="34" charset="0"/>
                        <a:tabLst>
                          <a:tab pos="2636838" algn="ctr"/>
                          <a:tab pos="5273675" algn="r"/>
                        </a:tabLst>
                        <a:defRPr sz="2400">
                          <a:solidFill>
                            <a:schemeClr val="tx1"/>
                          </a:solidFill>
                          <a:latin typeface="Calibri" pitchFamily="34" charset="0"/>
                        </a:defRPr>
                      </a:lvl2pPr>
                      <a:lvl3pPr marL="1143000" indent="-228600">
                        <a:spcBef>
                          <a:spcPct val="20000"/>
                        </a:spcBef>
                        <a:buFont typeface="Arial" pitchFamily="34" charset="0"/>
                        <a:tabLst>
                          <a:tab pos="2636838" algn="ctr"/>
                          <a:tab pos="5273675" algn="r"/>
                        </a:tabLst>
                        <a:defRPr sz="2000">
                          <a:solidFill>
                            <a:schemeClr val="tx1"/>
                          </a:solidFill>
                          <a:latin typeface="Calibri" pitchFamily="34" charset="0"/>
                        </a:defRPr>
                      </a:lvl3pPr>
                      <a:lvl4pPr marL="1600200" indent="-228600">
                        <a:spcBef>
                          <a:spcPct val="20000"/>
                        </a:spcBef>
                        <a:buFont typeface="Arial" pitchFamily="34" charset="0"/>
                        <a:tabLst>
                          <a:tab pos="2636838" algn="ctr"/>
                          <a:tab pos="5273675" algn="r"/>
                        </a:tabLst>
                        <a:defRPr>
                          <a:solidFill>
                            <a:schemeClr val="tx1"/>
                          </a:solidFill>
                          <a:latin typeface="Calibri" pitchFamily="34" charset="0"/>
                        </a:defRPr>
                      </a:lvl4pPr>
                      <a:lvl5pPr marL="2057400" indent="-228600">
                        <a:spcBef>
                          <a:spcPct val="20000"/>
                        </a:spcBef>
                        <a:buFont typeface="Arial" pitchFamily="34" charset="0"/>
                        <a:tabLst>
                          <a:tab pos="2636838" algn="ctr"/>
                          <a:tab pos="5273675" algn="r"/>
                        </a:tabLst>
                        <a:defRPr>
                          <a:solidFill>
                            <a:schemeClr val="tx1"/>
                          </a:solidFill>
                          <a:latin typeface="Calibri" pitchFamily="34" charset="0"/>
                        </a:defRPr>
                      </a:lvl5pPr>
                      <a:lvl6pPr marL="25146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6pPr>
                      <a:lvl7pPr marL="29718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7pPr>
                      <a:lvl8pPr marL="34290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8pPr>
                      <a:lvl9pPr marL="38862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ru-RU" altLang="ru-RU" sz="900" b="1" i="0" u="sng" strike="noStrike" cap="none" normalizeH="0" baseline="0" dirty="0" smtClean="0">
                          <a:ln>
                            <a:noFill/>
                          </a:ln>
                          <a:solidFill>
                            <a:srgbClr val="000000"/>
                          </a:solidFill>
                          <a:effectLst/>
                          <a:latin typeface="Calibri" pitchFamily="34" charset="0"/>
                          <a:cs typeface="Times New Roman" pitchFamily="18" charset="0"/>
                        </a:rPr>
                        <a:t>CООМЕТ Р3/201</a:t>
                      </a:r>
                      <a:r>
                        <a:rPr kumimoji="0" lang="en-US" altLang="ru-RU" sz="900" b="1" i="0" u="sng" strike="noStrike" cap="none" normalizeH="0" baseline="0" dirty="0" smtClean="0">
                          <a:ln>
                            <a:noFill/>
                          </a:ln>
                          <a:solidFill>
                            <a:srgbClr val="000000"/>
                          </a:solidFill>
                          <a:effectLst/>
                          <a:latin typeface="Calibri" pitchFamily="34" charset="0"/>
                          <a:cs typeface="Times New Roman" pitchFamily="18" charset="0"/>
                        </a:rPr>
                        <a:t>7</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4</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COOMET PROGRAM</a:t>
                      </a:r>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WORK PROGRAM of TC 4 “Information and Training” for 2015-2017</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tabLst>
                          <a:tab pos="2636838" algn="ctr"/>
                          <a:tab pos="5273675" algn="r"/>
                        </a:tabLst>
                        <a:defRPr sz="2800">
                          <a:solidFill>
                            <a:schemeClr val="tx1"/>
                          </a:solidFill>
                          <a:latin typeface="Calibri" pitchFamily="34" charset="0"/>
                        </a:defRPr>
                      </a:lvl1pPr>
                      <a:lvl2pPr marL="742950" indent="-285750">
                        <a:spcBef>
                          <a:spcPct val="20000"/>
                        </a:spcBef>
                        <a:buFont typeface="Arial" pitchFamily="34" charset="0"/>
                        <a:tabLst>
                          <a:tab pos="2636838" algn="ctr"/>
                          <a:tab pos="5273675" algn="r"/>
                        </a:tabLst>
                        <a:defRPr sz="2400">
                          <a:solidFill>
                            <a:schemeClr val="tx1"/>
                          </a:solidFill>
                          <a:latin typeface="Calibri" pitchFamily="34" charset="0"/>
                        </a:defRPr>
                      </a:lvl2pPr>
                      <a:lvl3pPr marL="1143000" indent="-228600">
                        <a:spcBef>
                          <a:spcPct val="20000"/>
                        </a:spcBef>
                        <a:buFont typeface="Arial" pitchFamily="34" charset="0"/>
                        <a:tabLst>
                          <a:tab pos="2636838" algn="ctr"/>
                          <a:tab pos="5273675" algn="r"/>
                        </a:tabLst>
                        <a:defRPr sz="2000">
                          <a:solidFill>
                            <a:schemeClr val="tx1"/>
                          </a:solidFill>
                          <a:latin typeface="Calibri" pitchFamily="34" charset="0"/>
                        </a:defRPr>
                      </a:lvl3pPr>
                      <a:lvl4pPr marL="1600200" indent="-228600">
                        <a:spcBef>
                          <a:spcPct val="20000"/>
                        </a:spcBef>
                        <a:buFont typeface="Arial" pitchFamily="34" charset="0"/>
                        <a:tabLst>
                          <a:tab pos="2636838" algn="ctr"/>
                          <a:tab pos="5273675" algn="r"/>
                        </a:tabLst>
                        <a:defRPr>
                          <a:solidFill>
                            <a:schemeClr val="tx1"/>
                          </a:solidFill>
                          <a:latin typeface="Calibri" pitchFamily="34" charset="0"/>
                        </a:defRPr>
                      </a:lvl4pPr>
                      <a:lvl5pPr marL="2057400" indent="-228600">
                        <a:spcBef>
                          <a:spcPct val="20000"/>
                        </a:spcBef>
                        <a:buFont typeface="Arial" pitchFamily="34" charset="0"/>
                        <a:tabLst>
                          <a:tab pos="2636838" algn="ctr"/>
                          <a:tab pos="5273675" algn="r"/>
                        </a:tabLst>
                        <a:defRPr>
                          <a:solidFill>
                            <a:schemeClr val="tx1"/>
                          </a:solidFill>
                          <a:latin typeface="Calibri" pitchFamily="34" charset="0"/>
                        </a:defRPr>
                      </a:lvl5pPr>
                      <a:lvl6pPr marL="25146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6pPr>
                      <a:lvl7pPr marL="29718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7pPr>
                      <a:lvl8pPr marL="34290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8pPr>
                      <a:lvl9pPr marL="3886200" indent="-228600" fontAlgn="base">
                        <a:spcBef>
                          <a:spcPct val="20000"/>
                        </a:spcBef>
                        <a:spcAft>
                          <a:spcPct val="0"/>
                        </a:spcAft>
                        <a:buFont typeface="Arial" pitchFamily="34" charset="0"/>
                        <a:tabLst>
                          <a:tab pos="2636838" algn="ctr"/>
                          <a:tab pos="5273675" algn="r"/>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ru-RU" altLang="ru-RU" sz="900" b="1" i="0" u="sng" strike="noStrike" cap="none" normalizeH="0" baseline="0" dirty="0" smtClean="0">
                          <a:ln>
                            <a:noFill/>
                          </a:ln>
                          <a:solidFill>
                            <a:srgbClr val="000000"/>
                          </a:solidFill>
                          <a:effectLst/>
                          <a:latin typeface="Calibri" pitchFamily="34" charset="0"/>
                          <a:cs typeface="Times New Roman" pitchFamily="18" charset="0"/>
                        </a:rPr>
                        <a:t>CООМЕТ Р4/2015</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5</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COOMET PROGRAM</a:t>
                      </a:r>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PROGRAMME OF JOINT CRM DEVELOPMENT WITHIN COOMET (01.06.2014)</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lang="en-US" sz="900" b="1" dirty="0" smtClean="0"/>
                        <a:t>COOMET P5/2014</a:t>
                      </a:r>
                      <a:endParaRPr kumimoji="0" lang="ru-RU" altLang="ru-RU" sz="9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Project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dirty="0" smtClean="0"/>
                        <a:t>186/RU/99</a:t>
                      </a:r>
                      <a:r>
                        <a:rPr lang="ru-RU" sz="900" dirty="0" smtClean="0"/>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9" name="Объект 2"/>
          <p:cNvSpPr txBox="1">
            <a:spLocks/>
          </p:cNvSpPr>
          <p:nvPr/>
        </p:nvSpPr>
        <p:spPr>
          <a:xfrm>
            <a:off x="412279" y="3944888"/>
            <a:ext cx="6172200" cy="360362"/>
          </a:xfrm>
          <a:prstGeom prst="rect">
            <a:avLst/>
          </a:prstGeom>
        </p:spPr>
        <p:txBody>
          <a:bodyPr>
            <a:normAutofit/>
          </a:bodyPr>
          <a:lstStyle/>
          <a:p>
            <a:pPr fontAlgn="auto">
              <a:spcBef>
                <a:spcPts val="0"/>
              </a:spcBef>
              <a:spcAft>
                <a:spcPts val="0"/>
              </a:spcAft>
              <a:defRPr/>
            </a:pPr>
            <a:r>
              <a:rPr lang="en-GB" sz="1400" b="1" cap="all" dirty="0">
                <a:solidFill>
                  <a:srgbClr val="FF0000"/>
                </a:solidFill>
                <a:latin typeface="+mn-lt"/>
                <a:cs typeface="+mn-cs"/>
              </a:rPr>
              <a:t>COOMET Informational Materials</a:t>
            </a:r>
            <a:endParaRPr lang="ru-RU" sz="1400" b="1" cap="all" dirty="0">
              <a:solidFill>
                <a:srgbClr val="FF0000"/>
              </a:solidFill>
              <a:latin typeface="+mn-lt"/>
              <a:cs typeface="+mn-cs"/>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017637982"/>
              </p:ext>
            </p:extLst>
          </p:nvPr>
        </p:nvGraphicFramePr>
        <p:xfrm>
          <a:off x="395933" y="4520952"/>
          <a:ext cx="6121400" cy="3091815"/>
        </p:xfrm>
        <a:graphic>
          <a:graphicData uri="http://schemas.openxmlformats.org/drawingml/2006/table">
            <a:tbl>
              <a:tblPr/>
              <a:tblGrid>
                <a:gridCol w="360362">
                  <a:extLst>
                    <a:ext uri="{9D8B030D-6E8A-4147-A177-3AD203B41FA5}">
                      <a16:colId xmlns:a16="http://schemas.microsoft.com/office/drawing/2014/main" val="20000"/>
                    </a:ext>
                  </a:extLst>
                </a:gridCol>
                <a:gridCol w="3527425">
                  <a:extLst>
                    <a:ext uri="{9D8B030D-6E8A-4147-A177-3AD203B41FA5}">
                      <a16:colId xmlns:a16="http://schemas.microsoft.com/office/drawing/2014/main" val="20001"/>
                    </a:ext>
                  </a:extLst>
                </a:gridCol>
                <a:gridCol w="865188">
                  <a:extLst>
                    <a:ext uri="{9D8B030D-6E8A-4147-A177-3AD203B41FA5}">
                      <a16:colId xmlns:a16="http://schemas.microsoft.com/office/drawing/2014/main" val="20002"/>
                    </a:ext>
                  </a:extLst>
                </a:gridCol>
                <a:gridCol w="1368425">
                  <a:extLst>
                    <a:ext uri="{9D8B030D-6E8A-4147-A177-3AD203B41FA5}">
                      <a16:colId xmlns:a16="http://schemas.microsoft.com/office/drawing/2014/main"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bg1"/>
                          </a:solidFill>
                          <a:effectLst/>
                          <a:latin typeface="Calibri" pitchFamily="34" charset="0"/>
                          <a:cs typeface="Times New Roman" pitchFamily="18" charset="0"/>
                        </a:rPr>
                        <a:t>No.</a:t>
                      </a:r>
                      <a:endParaRPr kumimoji="0" lang="ru-RU" sz="9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bg1"/>
                          </a:solidFill>
                          <a:effectLst/>
                          <a:latin typeface="Calibri" pitchFamily="34" charset="0"/>
                          <a:cs typeface="Times New Roman" pitchFamily="18" charset="0"/>
                        </a:rPr>
                        <a:t>Name of Informational Material</a:t>
                      </a:r>
                      <a:endParaRPr kumimoji="0" lang="ru-RU" sz="9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Registration Number</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bg1"/>
                          </a:solidFill>
                          <a:effectLst/>
                          <a:latin typeface="Calibri" pitchFamily="34" charset="0"/>
                          <a:cs typeface="Times New Roman" pitchFamily="18" charset="0"/>
                        </a:rPr>
                        <a:t>Remarks</a:t>
                      </a:r>
                      <a:endParaRPr kumimoji="0" lang="ru-RU" sz="9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7813">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Normative Documents Regulating the Questions of RM Production and Use, Analytical Overview (based on information provided by COOMET contact persons for RM)</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I/RM/1:2001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185/RU/99</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Register of Certified Reference Materials of Composition and Properties of Substances and Materials Developed within COOMET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I/RM/2:2014</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TC 1.12 Secretariat is maintaining and updating the Register</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Survey of Technical Requirements in the Field of Legal Metrology in COOMET Member Countries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I/LM/3:2003</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Analysis of the Problem of Introduction of the Guide to the Expression of Uncertainty in Measurement in COOMET Member Countries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I/GM/4:2005</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Analysis of Cooperation Projects within APLMF and Preparation of Proposals for Cooperation of COOMET with this RMO in the Field of Legal Metrology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I/LM/5:2005</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Project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307/RU-a/04</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Review</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National Educational Systems in the Field of Metrology in COOMET Member Countries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sng" strike="noStrike" cap="none" normalizeH="0" baseline="0" smtClean="0">
                          <a:ln>
                            <a:noFill/>
                          </a:ln>
                          <a:solidFill>
                            <a:srgbClr val="000000"/>
                          </a:solidFill>
                          <a:effectLst/>
                          <a:latin typeface="Calibri" pitchFamily="34" charset="0"/>
                          <a:cs typeface="Times New Roman" pitchFamily="18" charset="0"/>
                        </a:rPr>
                        <a:t>CООМЕТ I/TR/6:2005</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71475">
                <a:tc>
                  <a:txBody>
                    <a:bodyPr/>
                    <a:lstStyle/>
                    <a:p>
                      <a:pPr marL="342900" marR="0" lvl="0" indent="-342900" algn="ctr" defTabSz="914400" rtl="0" eaLnBrk="1" fontAlgn="base" latinLnBrk="0" hangingPunct="0">
                        <a:lnSpc>
                          <a:spcPct val="100000"/>
                        </a:lnSpc>
                        <a:spcBef>
                          <a:spcPct val="0"/>
                        </a:spcBef>
                        <a:spcAft>
                          <a:spcPct val="0"/>
                        </a:spcAft>
                        <a:buClrTx/>
                        <a:buSzTx/>
                        <a:buFontTx/>
                        <a:buNone/>
                        <a:tabLst>
                          <a:tab pos="228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7.</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t>Methodology for uncertainty evaluation of measurement results obtained by data processing software</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lang="en-US" sz="900" b="1" dirty="0" smtClean="0">
                          <a:solidFill>
                            <a:schemeClr val="tx1"/>
                          </a:solidFill>
                        </a:rPr>
                        <a:t>C</a:t>
                      </a:r>
                      <a:r>
                        <a:rPr lang="ru-RU" sz="900" b="1" dirty="0" smtClean="0">
                          <a:solidFill>
                            <a:schemeClr val="tx1"/>
                          </a:solidFill>
                        </a:rPr>
                        <a:t>ООМЕТ </a:t>
                      </a:r>
                      <a:r>
                        <a:rPr lang="en-US" sz="900" b="1" dirty="0" smtClean="0">
                          <a:solidFill>
                            <a:schemeClr val="tx1"/>
                          </a:solidFill>
                        </a:rPr>
                        <a:t>I/IT/7:2016</a:t>
                      </a:r>
                      <a:endParaRPr kumimoji="0" lang="ru-RU" sz="9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277343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404664" y="632520"/>
            <a:ext cx="6172200" cy="360362"/>
          </a:xfrm>
        </p:spPr>
        <p:txBody>
          <a:bodyPr rtlCol="0">
            <a:normAutofit/>
          </a:bodyPr>
          <a:lstStyle/>
          <a:p>
            <a:pPr fontAlgn="auto">
              <a:spcAft>
                <a:spcPts val="0"/>
              </a:spcAft>
              <a:defRPr/>
            </a:pPr>
            <a:r>
              <a:rPr lang="en-GB" sz="1400" b="1" cap="all" dirty="0">
                <a:solidFill>
                  <a:srgbClr val="FF0000"/>
                </a:solidFill>
              </a:rPr>
              <a:t>COOMET COMMITTEE MEETINGS</a:t>
            </a:r>
            <a:endParaRPr lang="ru-RU" sz="1400" b="1" cap="all" dirty="0">
              <a:solidFill>
                <a:srgbClr val="FF0000"/>
              </a:solidFill>
            </a:endParaRPr>
          </a:p>
        </p:txBody>
      </p:sp>
      <p:sp>
        <p:nvSpPr>
          <p:cNvPr id="6"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Additional information</a:t>
            </a:r>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126222540"/>
              </p:ext>
            </p:extLst>
          </p:nvPr>
        </p:nvGraphicFramePr>
        <p:xfrm>
          <a:off x="404664" y="917180"/>
          <a:ext cx="6119812" cy="7334476"/>
        </p:xfrm>
        <a:graphic>
          <a:graphicData uri="http://schemas.openxmlformats.org/drawingml/2006/table">
            <a:tbl>
              <a:tblPr/>
              <a:tblGrid>
                <a:gridCol w="360362">
                  <a:extLst>
                    <a:ext uri="{9D8B030D-6E8A-4147-A177-3AD203B41FA5}">
                      <a16:colId xmlns:a16="http://schemas.microsoft.com/office/drawing/2014/main" val="20000"/>
                    </a:ext>
                  </a:extLst>
                </a:gridCol>
                <a:gridCol w="1223963">
                  <a:extLst>
                    <a:ext uri="{9D8B030D-6E8A-4147-A177-3AD203B41FA5}">
                      <a16:colId xmlns:a16="http://schemas.microsoft.com/office/drawing/2014/main" val="20001"/>
                    </a:ext>
                  </a:extLst>
                </a:gridCol>
                <a:gridCol w="1439862">
                  <a:extLst>
                    <a:ext uri="{9D8B030D-6E8A-4147-A177-3AD203B41FA5}">
                      <a16:colId xmlns:a16="http://schemas.microsoft.com/office/drawing/2014/main" val="20002"/>
                    </a:ext>
                  </a:extLst>
                </a:gridCol>
                <a:gridCol w="3095625">
                  <a:extLst>
                    <a:ext uri="{9D8B030D-6E8A-4147-A177-3AD203B41FA5}">
                      <a16:colId xmlns:a16="http://schemas.microsoft.com/office/drawing/2014/main" val="20003"/>
                    </a:ext>
                  </a:extLst>
                </a:gridCol>
              </a:tblGrid>
              <a:tr h="379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bg1"/>
                          </a:solidFill>
                          <a:effectLst/>
                          <a:latin typeface="Calibri" pitchFamily="34" charset="0"/>
                          <a:cs typeface="Times New Roman" pitchFamily="18" charset="0"/>
                        </a:rPr>
                        <a:t>No.</a:t>
                      </a:r>
                      <a:endParaRPr kumimoji="0" lang="ru-RU" sz="900" b="1" i="0" u="none" strike="noStrike" cap="none" normalizeH="0" baseline="0" dirty="0" smtClean="0">
                        <a:ln>
                          <a:noFill/>
                        </a:ln>
                        <a:solidFill>
                          <a:schemeClr val="bg1"/>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bg1"/>
                          </a:solidFill>
                          <a:effectLst/>
                          <a:latin typeface="Calibri" pitchFamily="34" charset="0"/>
                          <a:cs typeface="Times New Roman" pitchFamily="18" charset="0"/>
                        </a:rPr>
                        <a:t>Date</a:t>
                      </a:r>
                      <a:endParaRPr kumimoji="0" lang="ru-RU" sz="900" b="1" i="0" u="none" strike="noStrike" cap="none" normalizeH="0" baseline="0" dirty="0" smtClean="0">
                        <a:ln>
                          <a:noFill/>
                        </a:ln>
                        <a:solidFill>
                          <a:schemeClr val="bg1"/>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bg1"/>
                          </a:solidFill>
                          <a:effectLst/>
                          <a:latin typeface="Calibri" pitchFamily="34" charset="0"/>
                          <a:cs typeface="Times New Roman" pitchFamily="18" charset="0"/>
                        </a:rPr>
                        <a:t>Country and City</a:t>
                      </a:r>
                      <a:endParaRPr kumimoji="0" lang="ru-RU" sz="900" b="1" i="0" u="none" strike="noStrike" cap="none" normalizeH="0" baseline="0" dirty="0" smtClean="0">
                        <a:ln>
                          <a:noFill/>
                        </a:ln>
                        <a:solidFill>
                          <a:schemeClr val="bg1"/>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bg1"/>
                          </a:solidFill>
                          <a:effectLst/>
                          <a:latin typeface="Calibri" pitchFamily="34" charset="0"/>
                          <a:cs typeface="Times New Roman" pitchFamily="18" charset="0"/>
                        </a:rPr>
                        <a:t>Participants (representatives of national, international </a:t>
                      </a:r>
                      <a:r>
                        <a:rPr kumimoji="0" lang="ru-RU" sz="900" b="1" i="0" u="none" strike="noStrike" cap="none" normalizeH="0" baseline="0" dirty="0" smtClean="0">
                          <a:ln>
                            <a:noFill/>
                          </a:ln>
                          <a:solidFill>
                            <a:schemeClr val="bg1"/>
                          </a:solidFill>
                          <a:effectLst/>
                          <a:latin typeface="Calibri" pitchFamily="34" charset="0"/>
                          <a:cs typeface="Times New Roman" pitchFamily="18" charset="0"/>
                        </a:rPr>
                        <a:t/>
                      </a:r>
                      <a:br>
                        <a:rPr kumimoji="0" lang="ru-RU" sz="900" b="1" i="0" u="none" strike="noStrike" cap="none" normalizeH="0" baseline="0" dirty="0" smtClean="0">
                          <a:ln>
                            <a:noFill/>
                          </a:ln>
                          <a:solidFill>
                            <a:schemeClr val="bg1"/>
                          </a:solidFill>
                          <a:effectLst/>
                          <a:latin typeface="Calibri" pitchFamily="34" charset="0"/>
                          <a:cs typeface="Times New Roman" pitchFamily="18" charset="0"/>
                        </a:rPr>
                      </a:br>
                      <a:r>
                        <a:rPr kumimoji="0" lang="en-GB" sz="900" b="1" i="0" u="none" strike="noStrike" cap="none" normalizeH="0" baseline="0" dirty="0" smtClean="0">
                          <a:ln>
                            <a:noFill/>
                          </a:ln>
                          <a:solidFill>
                            <a:schemeClr val="bg1"/>
                          </a:solidFill>
                          <a:effectLst/>
                          <a:latin typeface="Calibri" pitchFamily="34" charset="0"/>
                          <a:cs typeface="Times New Roman" pitchFamily="18" charset="0"/>
                        </a:rPr>
                        <a:t>and regional organisations)</a:t>
                      </a:r>
                      <a:endParaRPr kumimoji="0" lang="ru-RU" sz="900" b="1" i="0" u="none" strike="noStrike" cap="none" normalizeH="0" baseline="0" dirty="0" smtClean="0">
                        <a:ln>
                          <a:noFill/>
                        </a:ln>
                        <a:solidFill>
                          <a:schemeClr val="bg1"/>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33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13–14</a:t>
                      </a: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November, 1991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POLAND (Warsaw)</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BG, CS, CU, DE, HU, PL, RO, SU</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33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2–3 June, 1992</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POLAND (Warsaw)</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BG, CS, CU, DE, HU, PL, RO, RU, UA</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0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17–19 March, 1993</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GERMANY (Berlin)</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BG, BY, DE, PL, RO, RU, SK, UA, LT,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ts val="20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BIML, EURAMET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14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19–20 April, 1994</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SLOVAKIA (Bratislava)</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BG, BY, DE, PL RO, RU, SK, UA, LT,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ts val="20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BIML</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67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4–5 April, 1995</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SLOVAKIA (Bratislava)</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BG, BY, DE, PL, RO, RU, SK, UA, HU, CZ,</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ts val="20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BIPM, EURAMET, BIML</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1926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10–12 April, 1996</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BULGARIA (Sofia)</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BG, BY, DE, LT, PL, RO, RU, SK, UA,</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ts val="20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BIPM, BIML, EURAMET, WELMEC</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180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23–25 April, 1997</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GERMANY (</a:t>
                      </a:r>
                      <a:r>
                        <a:rPr kumimoji="0" lang="en-GB" sz="900" b="0" i="0" u="none" strike="noStrike" cap="none" normalizeH="0" baseline="0" dirty="0" err="1" smtClean="0">
                          <a:ln>
                            <a:noFill/>
                          </a:ln>
                          <a:solidFill>
                            <a:srgbClr val="000000"/>
                          </a:solidFill>
                          <a:effectLst/>
                          <a:latin typeface="Calibri" pitchFamily="34" charset="0"/>
                          <a:cs typeface="Times New Roman" pitchFamily="18" charset="0"/>
                        </a:rPr>
                        <a:t>Braunschweig</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BY, BG, DE, LT, PL, RO, RU, SK, UA, MD, EE; BIML, EURAMET, WELMEC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194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12–13 May, 1998</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BELARUS (</a:t>
                      </a:r>
                      <a:r>
                        <a:rPr kumimoji="0" lang="en-GB" sz="900" b="0" i="0" u="none" strike="noStrike" cap="none" normalizeH="0" baseline="0" dirty="0" err="1" smtClean="0">
                          <a:ln>
                            <a:noFill/>
                          </a:ln>
                          <a:solidFill>
                            <a:srgbClr val="000000"/>
                          </a:solidFill>
                          <a:effectLst/>
                          <a:latin typeface="Calibri" pitchFamily="34" charset="0"/>
                          <a:cs typeface="Times New Roman" pitchFamily="18" charset="0"/>
                        </a:rPr>
                        <a:t>Мinsk</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BY, BG, DE, LT, MD, PL, RU, SK, UA</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ts val="20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BIPM, STC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1829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12–13 May, 1999</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RUSSIA (Moscow)</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BY, BG, DE, KZ, LT, MD, PL, RU, SK, UA</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1704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25–26 May, 2000</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КАZAKHSTAN (</a:t>
                      </a:r>
                      <a:r>
                        <a:rPr kumimoji="0" lang="en-GB" sz="900" b="0" i="0" u="none" strike="noStrike" cap="none" normalizeH="0" baseline="0" dirty="0" err="1" smtClean="0">
                          <a:ln>
                            <a:noFill/>
                          </a:ln>
                          <a:solidFill>
                            <a:srgbClr val="000000"/>
                          </a:solidFill>
                          <a:effectLst/>
                          <a:latin typeface="Calibri" pitchFamily="34" charset="0"/>
                          <a:cs typeface="Times New Roman" pitchFamily="18" charset="0"/>
                        </a:rPr>
                        <a:t>Аlmaty</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BY, DE, KZ, KG, CU, MD, PL, RU, SK, UA, YU, UZ</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25–26 April, 2001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MOLDOVA (Chisinau)</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BY, DE, KZ, KG, LT, CU, MD, RU, RO, SK, UA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145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6–7 May, 2002</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CUBA (Havana)</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BY, DE, LT, CU, RU, RO, SK, UA; BIML</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204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29–30 April, 2003</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UKRAINE (Yalta)</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BY, BG, DE, KP, LT, CU, MD, RU, SK, UA</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r h="192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27–28 May, 2004</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BULGARIA (</a:t>
                      </a:r>
                      <a:r>
                        <a:rPr kumimoji="0" lang="en-GB" sz="900" b="0" i="0" u="none" strike="noStrike" cap="none" normalizeH="0" baseline="0" dirty="0" err="1" smtClean="0">
                          <a:ln>
                            <a:noFill/>
                          </a:ln>
                          <a:solidFill>
                            <a:srgbClr val="000000"/>
                          </a:solidFill>
                          <a:effectLst/>
                          <a:latin typeface="Calibri" pitchFamily="34" charset="0"/>
                          <a:cs typeface="Times New Roman" pitchFamily="18" charset="0"/>
                        </a:rPr>
                        <a:t>Albena</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BY, BG, DE, KZ, KP, LT, CU, MD, RU, UZ, UA; BIML</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r h="179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8–9 September, 2005</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LITHUANIA (Vilnius)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BY, BG, DE, LT, MD, RU, SK, UZ, UA</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5"/>
                  </a:ext>
                </a:extLst>
              </a:tr>
              <a:tr h="2389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4–5 September, 2006</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GERMANY (</a:t>
                      </a:r>
                      <a:r>
                        <a:rPr kumimoji="0" lang="en-GB" sz="900" b="0" i="0" u="none" strike="noStrike" cap="none" normalizeH="0" baseline="0" dirty="0" err="1" smtClean="0">
                          <a:ln>
                            <a:noFill/>
                          </a:ln>
                          <a:solidFill>
                            <a:srgbClr val="000000"/>
                          </a:solidFill>
                          <a:effectLst/>
                          <a:latin typeface="Calibri" pitchFamily="34" charset="0"/>
                          <a:cs typeface="Times New Roman" pitchFamily="18" charset="0"/>
                        </a:rPr>
                        <a:t>Braunschweig</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BY, BG, CZ, DE, GE, KG, KZ, LT, MD, RU, SK, UA, UZ; CIPM, OIML, BIML, APMP, EURAMET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6"/>
                  </a:ext>
                </a:extLst>
              </a:tr>
              <a:tr h="217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24–25 April, 2007</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BELARUS (</a:t>
                      </a:r>
                      <a:r>
                        <a:rPr kumimoji="0" lang="en-GB" sz="900" b="0" i="0" u="none" strike="noStrike" cap="none" normalizeH="0" baseline="0" dirty="0" err="1" smtClean="0">
                          <a:ln>
                            <a:noFill/>
                          </a:ln>
                          <a:solidFill>
                            <a:srgbClr val="000000"/>
                          </a:solidFill>
                          <a:effectLst/>
                          <a:latin typeface="Calibri" pitchFamily="34" charset="0"/>
                          <a:cs typeface="Times New Roman" pitchFamily="18" charset="0"/>
                        </a:rPr>
                        <a:t>Мinsk</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AM, AZ, BY, BG, DE, GE, KG, KZ, LT, RU, SK, UA, UZ; BIPM, BIML, EURAMET, WELMEC, АРМР, EASC</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7"/>
                  </a:ext>
                </a:extLst>
              </a:tr>
              <a:tr h="1588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15–16 May, 2008</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UKRAINE (Kharkov)</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AM, AZ, BY, CU, DE, KZ, MD, RU, SK, UA, UZ; BIML, EURAMET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8"/>
                  </a:ext>
                </a:extLst>
              </a:tr>
              <a:tr h="181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20–21 May, 2009</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AZERBAIJAN (Baku)</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AZ, BY, BG, CU, DE, GE, KG, LT, MD, RU, SK, UA, UZ; BIML, EURAMET, NCSLI, WELMEC</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9"/>
                  </a:ext>
                </a:extLst>
              </a:tr>
              <a:tr h="1955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21–22 April, 2010</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КАZAKHSTAN (</a:t>
                      </a:r>
                      <a:r>
                        <a:rPr kumimoji="0" lang="en-GB" sz="900" b="0" i="0" u="none" strike="noStrike" cap="none" normalizeH="0" baseline="0" dirty="0" err="1" smtClean="0">
                          <a:ln>
                            <a:noFill/>
                          </a:ln>
                          <a:solidFill>
                            <a:srgbClr val="000000"/>
                          </a:solidFill>
                          <a:effectLst/>
                          <a:latin typeface="Calibri" pitchFamily="34" charset="0"/>
                          <a:cs typeface="Times New Roman" pitchFamily="18" charset="0"/>
                        </a:rPr>
                        <a:t>Аstana</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AZ, AM, BY, KG, KZ, LT, RU, SK, TJ, UA, UZ; APMP</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20"/>
                  </a:ext>
                </a:extLst>
              </a:tr>
              <a:tr h="182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27–28 April, 2011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ARMENIA (Yerevan)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AM, BY, CU, DE, GE, KG, KZ, LT, MD, RU, RO, SK, UA, UZ; CIML, BIML, BIPM, WELMEC</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21"/>
                  </a:ext>
                </a:extLst>
              </a:tr>
              <a:tr h="196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18</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a:t>
                      </a: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19 </a:t>
                      </a: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April, 2012</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KYRGYZSTAN</a:t>
                      </a:r>
                      <a:r>
                        <a:rPr kumimoji="0" lang="ru-RU" sz="900" b="0" i="0" u="none" strike="noStrike" cap="none" normalizeH="0" baseline="0" smtClean="0">
                          <a:ln>
                            <a:noFill/>
                          </a:ln>
                          <a:solidFill>
                            <a:srgbClr val="000000"/>
                          </a:solidFill>
                          <a:effectLst/>
                          <a:latin typeface="Calibri" pitchFamily="34" charset="0"/>
                          <a:cs typeface="Times New Roman" pitchFamily="18" charset="0"/>
                        </a:rPr>
                        <a:t> </a:t>
                      </a:r>
                      <a:r>
                        <a:rPr kumimoji="0" lang="en-GB" sz="900" b="0" i="0" u="none" strike="noStrike" cap="none" normalizeH="0" baseline="0" smtClean="0">
                          <a:ln>
                            <a:noFill/>
                          </a:ln>
                          <a:solidFill>
                            <a:srgbClr val="000000"/>
                          </a:solidFill>
                          <a:effectLst/>
                          <a:latin typeface="Calibri" pitchFamily="34" charset="0"/>
                          <a:cs typeface="Times New Roman" pitchFamily="18" charset="0"/>
                        </a:rPr>
                        <a:t>(Cholpon-Ata)</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AZ, AR, BY, DE, GE, KZ,  KG, LV, RU, SK, TJ, UZ, UA, BIML, BIPM, EURAMET, APMP</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22"/>
                  </a:ext>
                </a:extLst>
              </a:tr>
              <a:tr h="21036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rPr>
                        <a:t>23</a:t>
                      </a:r>
                      <a:endParaRPr kumimoji="0" lang="ru-RU" altLang="ru-RU" sz="900" b="0" i="0" u="none" strike="noStrike" cap="none" normalizeH="0" baseline="0" dirty="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5</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6 July,</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2013</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RUSSIA (Nizhny Novgorod)</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AZ, AR, BA, BY,</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DE</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HR, </a:t>
                      </a:r>
                      <a:r>
                        <a:rPr kumimoji="0" lang="pt-BR" altLang="ru-RU" sz="900" b="0" i="0" u="none" strike="noStrike" cap="none" normalizeH="0" baseline="0" dirty="0" smtClean="0">
                          <a:ln>
                            <a:noFill/>
                          </a:ln>
                          <a:solidFill>
                            <a:srgbClr val="000000"/>
                          </a:solidFill>
                          <a:effectLst/>
                          <a:latin typeface="Calibri" pitchFamily="34" charset="0"/>
                          <a:cs typeface="Times New Roman" pitchFamily="18" charset="0"/>
                        </a:rPr>
                        <a:t>KG,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KZ, </a:t>
                      </a:r>
                      <a:r>
                        <a:rPr kumimoji="0" lang="pt-BR" altLang="ru-RU" sz="900" b="0" i="0" u="none" strike="noStrike" cap="none" normalizeH="0" baseline="0" dirty="0" smtClean="0">
                          <a:ln>
                            <a:noFill/>
                          </a:ln>
                          <a:solidFill>
                            <a:srgbClr val="000000"/>
                          </a:solidFill>
                          <a:effectLst/>
                          <a:latin typeface="Calibri" pitchFamily="34" charset="0"/>
                          <a:cs typeface="Times New Roman" pitchFamily="18" charset="0"/>
                        </a:rPr>
                        <a:t>LT,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MK, RU, SK, TJ, UZ, UA, BIML, BIPM</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23"/>
                  </a:ext>
                </a:extLst>
              </a:tr>
              <a:tr h="152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rPr>
                        <a:t>24</a:t>
                      </a:r>
                      <a:endParaRPr kumimoji="0" lang="ru-RU" altLang="ru-RU" sz="900" b="0" i="0" u="none" strike="noStrike" cap="none" normalizeH="0" baseline="0" dirty="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16</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17 April,</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2014</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RUSSIA (</a:t>
                      </a:r>
                      <a:r>
                        <a:rPr kumimoji="0" lang="en-US" altLang="ru-RU" sz="900" b="0" i="0" u="none" strike="noStrike" cap="none" normalizeH="0" baseline="0" dirty="0" err="1" smtClean="0">
                          <a:ln>
                            <a:noFill/>
                          </a:ln>
                          <a:solidFill>
                            <a:srgbClr val="000000"/>
                          </a:solidFill>
                          <a:effectLst/>
                          <a:latin typeface="Calibri" pitchFamily="34" charset="0"/>
                          <a:cs typeface="Times New Roman" pitchFamily="18" charset="0"/>
                        </a:rPr>
                        <a:t>Ekaterinburg</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AZ, AR, BY,</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DE, </a:t>
                      </a:r>
                      <a:r>
                        <a:rPr kumimoji="0" lang="pt-BR" altLang="ru-RU" sz="900" b="0" i="0" u="none" strike="noStrike" cap="none" normalizeH="0" baseline="0" dirty="0" smtClean="0">
                          <a:ln>
                            <a:noFill/>
                          </a:ln>
                          <a:solidFill>
                            <a:srgbClr val="000000"/>
                          </a:solidFill>
                          <a:effectLst/>
                          <a:latin typeface="Calibri" pitchFamily="34" charset="0"/>
                          <a:cs typeface="Times New Roman" pitchFamily="18" charset="0"/>
                        </a:rPr>
                        <a:t>KG,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KZ, RU, SK, TJ, TQ, UZ, UA, BIML, BIPM</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24"/>
                  </a:ext>
                </a:extLst>
              </a:tr>
              <a:tr h="211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rPr>
                        <a:t>25</a:t>
                      </a:r>
                      <a:endParaRPr kumimoji="0" lang="ru-RU" altLang="ru-RU" sz="900" b="0" i="0" u="none" strike="noStrike" cap="none" normalizeH="0" baseline="0" dirty="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27-28 May, 2015</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TAJIKISTAN (</a:t>
                      </a:r>
                      <a:r>
                        <a:rPr kumimoji="0" lang="en-US" altLang="ru-RU" sz="900" b="0" i="0" u="none" strike="noStrike" cap="none" normalizeH="0" baseline="0" dirty="0" err="1" smtClean="0">
                          <a:ln>
                            <a:noFill/>
                          </a:ln>
                          <a:solidFill>
                            <a:srgbClr val="000000"/>
                          </a:solidFill>
                          <a:effectLst/>
                          <a:latin typeface="Calibri" pitchFamily="34" charset="0"/>
                          <a:cs typeface="Times New Roman" pitchFamily="18" charset="0"/>
                        </a:rPr>
                        <a:t>Khujand</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AZ, AR, BY,</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DE,</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GE,</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KZ,  KG, </a:t>
                      </a:r>
                      <a:r>
                        <a:rPr kumimoji="0" lang="pt-BR" altLang="ru-RU" sz="900" b="0" i="0" u="none" strike="noStrike" cap="none" normalizeH="0" baseline="0" dirty="0" smtClean="0">
                          <a:ln>
                            <a:noFill/>
                          </a:ln>
                          <a:solidFill>
                            <a:srgbClr val="000000"/>
                          </a:solidFill>
                          <a:effectLst/>
                          <a:latin typeface="Calibri" pitchFamily="34" charset="0"/>
                          <a:cs typeface="Times New Roman" pitchFamily="18" charset="0"/>
                        </a:rPr>
                        <a:t>MD,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RU, TJ, TR, UZ, UA, </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С</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N, USA, BIML, BIPM</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25"/>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rPr>
                        <a:t>26</a:t>
                      </a:r>
                      <a:endParaRPr kumimoji="0" lang="ru-RU" altLang="ru-RU" sz="900" b="0" i="0" u="none" strike="noStrike" cap="none" normalizeH="0" baseline="0" dirty="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20-21 April, 2016</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ARMENIA (Erevan)</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AR, BY,</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CN, CU, DE, </a:t>
                      </a:r>
                      <a:r>
                        <a:rPr kumimoji="0" lang="pt-BR" altLang="ru-RU" sz="900" b="0" i="0" u="none" strike="noStrike" cap="none" normalizeH="0" baseline="0" dirty="0" smtClean="0">
                          <a:ln>
                            <a:noFill/>
                          </a:ln>
                          <a:solidFill>
                            <a:srgbClr val="000000"/>
                          </a:solidFill>
                          <a:effectLst/>
                          <a:latin typeface="Calibri" pitchFamily="34" charset="0"/>
                          <a:cs typeface="Times New Roman" pitchFamily="18" charset="0"/>
                        </a:rPr>
                        <a:t>KG,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GE, KZ, RU, SK, TJ,</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UZ, UA, BIML, BIPM</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26"/>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rPr>
                        <a:t>27</a:t>
                      </a:r>
                      <a:endParaRPr kumimoji="0" lang="ru-RU" altLang="ru-RU" sz="900" b="0" i="0" u="none" strike="noStrike" cap="none" normalizeH="0" baseline="0" dirty="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27-28 April, 2017</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BELARUS (</a:t>
                      </a:r>
                      <a:r>
                        <a:rPr kumimoji="0" lang="en-GB" sz="900" b="0" i="0" u="none" strike="noStrike" cap="none" normalizeH="0" baseline="0" dirty="0" err="1" smtClean="0">
                          <a:ln>
                            <a:noFill/>
                          </a:ln>
                          <a:solidFill>
                            <a:srgbClr val="000000"/>
                          </a:solidFill>
                          <a:effectLst/>
                          <a:latin typeface="Calibri" pitchFamily="34" charset="0"/>
                          <a:cs typeface="Times New Roman" pitchFamily="18" charset="0"/>
                        </a:rPr>
                        <a:t>Мinsk</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AZ, AR, BY,</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BA</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С</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N, </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С</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U, DE,</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GE,</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KZ,  KG, LT, </a:t>
                      </a:r>
                      <a:r>
                        <a:rPr kumimoji="0" lang="pt-BR" altLang="ru-RU" sz="900" b="0" i="0" u="none" strike="noStrike" cap="none" normalizeH="0" baseline="0" dirty="0" smtClean="0">
                          <a:ln>
                            <a:noFill/>
                          </a:ln>
                          <a:solidFill>
                            <a:srgbClr val="000000"/>
                          </a:solidFill>
                          <a:effectLst/>
                          <a:latin typeface="Calibri" pitchFamily="34" charset="0"/>
                          <a:cs typeface="Times New Roman" pitchFamily="18" charset="0"/>
                        </a:rPr>
                        <a:t>MD,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RU, SK, TJ, UZ, UA, OIML, BIPM</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Е</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EC</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7"/>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4074614993"/>
              </p:ext>
            </p:extLst>
          </p:nvPr>
        </p:nvGraphicFramePr>
        <p:xfrm>
          <a:off x="404664" y="8265368"/>
          <a:ext cx="6119812" cy="1371600"/>
        </p:xfrm>
        <a:graphic>
          <a:graphicData uri="http://schemas.openxmlformats.org/drawingml/2006/table">
            <a:tbl>
              <a:tblPr/>
              <a:tblGrid>
                <a:gridCol w="1656035">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347366">
                  <a:extLst>
                    <a:ext uri="{9D8B030D-6E8A-4147-A177-3AD203B41FA5}">
                      <a16:colId xmlns:a16="http://schemas.microsoft.com/office/drawing/2014/main" val="20002"/>
                    </a:ext>
                  </a:extLst>
                </a:gridCol>
                <a:gridCol w="1676251">
                  <a:extLst>
                    <a:ext uri="{9D8B030D-6E8A-4147-A177-3AD203B41FA5}">
                      <a16:colId xmlns:a16="http://schemas.microsoft.com/office/drawing/2014/main" val="20003"/>
                    </a:ext>
                  </a:extLst>
                </a:gridCol>
              </a:tblGrid>
              <a:tr h="1368425">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GB" sz="900" b="1" i="0" u="none" strike="noStrike" cap="none" normalizeH="0" baseline="0" dirty="0" smtClean="0">
                          <a:ln>
                            <a:noFill/>
                          </a:ln>
                          <a:solidFill>
                            <a:srgbClr val="FF0000"/>
                          </a:solidFill>
                          <a:effectLst/>
                          <a:latin typeface="Calibri" pitchFamily="34" charset="0"/>
                          <a:cs typeface="Times New Roman" pitchFamily="18" charset="0"/>
                        </a:rPr>
                        <a:t>COUNTRY CODES</a:t>
                      </a:r>
                      <a:endParaRPr kumimoji="0" lang="ru-RU" sz="900" b="1" i="0" u="none" strike="noStrike" cap="none" normalizeH="0" baseline="0" dirty="0" smtClean="0">
                        <a:ln>
                          <a:noFill/>
                        </a:ln>
                        <a:solidFill>
                          <a:srgbClr val="FF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alibri" pitchFamily="34" charset="0"/>
                          <a:cs typeface="Times New Roman" pitchFamily="18" charset="0"/>
                        </a:rPr>
                        <a:t>AM – Armenia</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alibri" pitchFamily="34" charset="0"/>
                          <a:cs typeface="Times New Roman" pitchFamily="18" charset="0"/>
                        </a:rPr>
                        <a:t>AZ – Azerbaijan</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Times New Roman" pitchFamily="18" charset="0"/>
                        </a:rPr>
                        <a:t>BA – Bosnia and Herzegovina</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alibri" pitchFamily="34" charset="0"/>
                          <a:cs typeface="Times New Roman" pitchFamily="18" charset="0"/>
                        </a:rPr>
                        <a:t>BG – Bulgaria</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alibri" pitchFamily="34" charset="0"/>
                          <a:cs typeface="Times New Roman" pitchFamily="18" charset="0"/>
                        </a:rPr>
                        <a:t>BY – Belarus</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alibri" pitchFamily="34" charset="0"/>
                          <a:cs typeface="Times New Roman" pitchFamily="18" charset="0"/>
                        </a:rPr>
                        <a:t>CN – China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alibri" pitchFamily="34" charset="0"/>
                          <a:cs typeface="Times New Roman" pitchFamily="18" charset="0"/>
                        </a:rPr>
                        <a:t>CU – Cuba</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alibri" pitchFamily="34" charset="0"/>
                          <a:cs typeface="Times New Roman" pitchFamily="18" charset="0"/>
                        </a:rPr>
                        <a:t>CS – Czechoslovakia</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alibri" pitchFamily="34" charset="0"/>
                          <a:cs typeface="Times New Roman" pitchFamily="18" charset="0"/>
                        </a:rPr>
                        <a:t>CZ – Czech Republic</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900" b="0" i="0" u="none" strike="noStrike" cap="none" normalizeH="0" baseline="0" dirty="0" smtClean="0">
                          <a:ln>
                            <a:noFill/>
                          </a:ln>
                          <a:solidFill>
                            <a:schemeClr val="tx1"/>
                          </a:solidFill>
                          <a:effectLst/>
                          <a:latin typeface="Calibri" pitchFamily="34" charset="0"/>
                          <a:cs typeface="Times New Roman" pitchFamily="18" charset="0"/>
                        </a:rPr>
                        <a:t>DE – Germany</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ЕЕ – Estonia</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GE – Georgia</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HU – Hungary</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KG – Kyrgyzstan</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KP – DPR of Korea</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KZ – </a:t>
                      </a:r>
                      <a:r>
                        <a:rPr kumimoji="0" lang="en-GB" sz="900" b="0" i="0" u="none" strike="noStrike" cap="none" normalizeH="0" baseline="0" dirty="0" err="1" smtClean="0">
                          <a:ln>
                            <a:noFill/>
                          </a:ln>
                          <a:solidFill>
                            <a:srgbClr val="000000"/>
                          </a:solidFill>
                          <a:effectLst/>
                          <a:latin typeface="Calibri" pitchFamily="34" charset="0"/>
                          <a:cs typeface="Times New Roman" pitchFamily="18" charset="0"/>
                        </a:rPr>
                        <a:t>Каzakhstan</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LT – Lithuania</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MD – Moldova</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PL – Poland                                </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867025" algn="l"/>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RO – Romania</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RU – Russia</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SK – Slovakia</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alibri" pitchFamily="34" charset="0"/>
                          <a:cs typeface="Times New Roman" pitchFamily="18" charset="0"/>
                        </a:rPr>
                        <a:t>TJ – Tajikistan</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TQ - Turkey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UA – Ukraine</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US - USA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UZ – Uzbekistan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YU – Yugoslavia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Заголовок 1"/>
          <p:cNvSpPr>
            <a:spLocks noGrp="1"/>
          </p:cNvSpPr>
          <p:nvPr>
            <p:ph type="title"/>
          </p:nvPr>
        </p:nvSpPr>
        <p:spPr>
          <a:xfrm>
            <a:off x="1628775" y="273050"/>
            <a:ext cx="4886325" cy="358775"/>
          </a:xfrm>
        </p:spPr>
        <p:txBody>
          <a:bodyPr/>
          <a:lstStyle/>
          <a:p>
            <a:r>
              <a:rPr lang="en-GB" smtClean="0"/>
              <a:t>ACRONYMS</a:t>
            </a:r>
            <a:endParaRPr lang="ru-RU" smtClean="0"/>
          </a:p>
        </p:txBody>
      </p:sp>
      <p:sp>
        <p:nvSpPr>
          <p:cNvPr id="119811" name="Объект 2"/>
          <p:cNvSpPr>
            <a:spLocks noGrp="1"/>
          </p:cNvSpPr>
          <p:nvPr>
            <p:ph idx="1"/>
          </p:nvPr>
        </p:nvSpPr>
        <p:spPr>
          <a:xfrm>
            <a:off x="333375" y="1208088"/>
            <a:ext cx="6172200" cy="360362"/>
          </a:xfrm>
        </p:spPr>
        <p:txBody>
          <a:bodyPr/>
          <a:lstStyle/>
          <a:p>
            <a:r>
              <a:rPr lang="en-GB" sz="1400" b="1" smtClean="0">
                <a:solidFill>
                  <a:srgbClr val="FF0000"/>
                </a:solidFill>
              </a:rPr>
              <a:t>Acronyms for the names of the NMIs of COOMET Member Countries</a:t>
            </a:r>
            <a:endParaRPr lang="ru-RU" sz="1400" smtClean="0">
              <a:solidFill>
                <a:srgbClr val="FF0000"/>
              </a:solidFill>
            </a:endParaRPr>
          </a:p>
        </p:txBody>
      </p:sp>
      <p:sp>
        <p:nvSpPr>
          <p:cNvPr id="7" name="Объект 2"/>
          <p:cNvSpPr txBox="1">
            <a:spLocks/>
          </p:cNvSpPr>
          <p:nvPr/>
        </p:nvSpPr>
        <p:spPr>
          <a:xfrm>
            <a:off x="333375" y="1639888"/>
            <a:ext cx="6172200" cy="5689600"/>
          </a:xfrm>
          <a:prstGeom prst="rect">
            <a:avLst/>
          </a:prstGeom>
        </p:spPr>
        <p:txBody>
          <a:bodyPr spcCol="288000"/>
          <a:lstStyle/>
          <a:p>
            <a:pPr fontAlgn="auto">
              <a:spcBef>
                <a:spcPts val="0"/>
              </a:spcBef>
              <a:spcAft>
                <a:spcPts val="0"/>
              </a:spcAft>
              <a:defRPr/>
            </a:pPr>
            <a:r>
              <a:rPr lang="en-GB" sz="900" dirty="0">
                <a:latin typeface="+mn-lt"/>
                <a:cs typeface="+mn-cs"/>
              </a:rPr>
              <a:t>Agency “</a:t>
            </a:r>
            <a:r>
              <a:rPr lang="en-GB" sz="900" cap="all" dirty="0" err="1">
                <a:latin typeface="+mn-lt"/>
                <a:cs typeface="+mn-cs"/>
              </a:rPr>
              <a:t>Uzstandard</a:t>
            </a:r>
            <a:r>
              <a:rPr lang="en-GB" sz="900" dirty="0">
                <a:latin typeface="+mn-lt"/>
                <a:cs typeface="+mn-cs"/>
              </a:rPr>
              <a:t>”	Uzbekistan	Uzbek Agency for Standardisation, Metrology and</a:t>
            </a:r>
            <a:r>
              <a:rPr lang="ru-RU" sz="900" dirty="0">
                <a:latin typeface="+mn-lt"/>
                <a:cs typeface="+mn-cs"/>
              </a:rPr>
              <a:t> </a:t>
            </a:r>
            <a:r>
              <a:rPr lang="en-GB" sz="900" dirty="0">
                <a:latin typeface="+mn-lt"/>
                <a:cs typeface="+mn-cs"/>
              </a:rPr>
              <a:t>Certification</a:t>
            </a:r>
            <a:endParaRPr lang="ru-RU" sz="900" dirty="0">
              <a:latin typeface="+mn-lt"/>
              <a:cs typeface="+mn-cs"/>
            </a:endParaRPr>
          </a:p>
          <a:p>
            <a:pPr fontAlgn="auto">
              <a:spcBef>
                <a:spcPts val="0"/>
              </a:spcBef>
              <a:spcAft>
                <a:spcPts val="0"/>
              </a:spcAft>
              <a:defRPr/>
            </a:pPr>
            <a:r>
              <a:rPr lang="en-GB" sz="900" dirty="0">
                <a:latin typeface="+mn-lt"/>
                <a:cs typeface="+mn-cs"/>
              </a:rPr>
              <a:t>“</a:t>
            </a:r>
            <a:r>
              <a:rPr lang="en-GB" sz="900" dirty="0" err="1">
                <a:latin typeface="+mn-lt"/>
                <a:cs typeface="+mn-cs"/>
              </a:rPr>
              <a:t>A</a:t>
            </a:r>
            <a:r>
              <a:rPr lang="en-GB" sz="900" cap="all" dirty="0" err="1">
                <a:latin typeface="+mn-lt"/>
                <a:cs typeface="+mn-cs"/>
              </a:rPr>
              <a:t>zstandard</a:t>
            </a:r>
            <a:r>
              <a:rPr lang="en-GB" sz="900" dirty="0">
                <a:latin typeface="+mn-lt"/>
                <a:cs typeface="+mn-cs"/>
              </a:rPr>
              <a:t>” Committee	Azerbaijan	State Committee for Standardization, Metrology and Patent of</a:t>
            </a:r>
            <a:endParaRPr lang="ru-RU" sz="900" dirty="0">
              <a:latin typeface="+mn-lt"/>
              <a:cs typeface="+mn-cs"/>
            </a:endParaRPr>
          </a:p>
          <a:p>
            <a:pPr fontAlgn="auto">
              <a:spcBef>
                <a:spcPts val="0"/>
              </a:spcBef>
              <a:spcAft>
                <a:spcPts val="0"/>
              </a:spcAft>
              <a:defRPr/>
            </a:pPr>
            <a:r>
              <a:rPr lang="en-GB" sz="900" dirty="0">
                <a:latin typeface="+mn-lt"/>
                <a:cs typeface="+mn-cs"/>
              </a:rPr>
              <a:t>			the Republic of Azerbaijan</a:t>
            </a:r>
            <a:endParaRPr lang="ru-RU" sz="900" dirty="0">
              <a:latin typeface="+mn-lt"/>
              <a:cs typeface="+mn-cs"/>
            </a:endParaRPr>
          </a:p>
          <a:p>
            <a:pPr fontAlgn="auto">
              <a:spcBef>
                <a:spcPts val="0"/>
              </a:spcBef>
              <a:spcAft>
                <a:spcPts val="0"/>
              </a:spcAft>
              <a:defRPr/>
            </a:pPr>
            <a:r>
              <a:rPr lang="en-GB" sz="900" dirty="0">
                <a:latin typeface="+mn-lt"/>
                <a:cs typeface="+mn-cs"/>
              </a:rPr>
              <a:t>BAM		Germany	</a:t>
            </a:r>
            <a:r>
              <a:rPr lang="en-GB" sz="900" dirty="0" err="1">
                <a:latin typeface="+mn-lt"/>
                <a:cs typeface="+mn-cs"/>
              </a:rPr>
              <a:t>Bundesanstalt</a:t>
            </a:r>
            <a:r>
              <a:rPr lang="en-GB" sz="900" dirty="0">
                <a:latin typeface="+mn-lt"/>
                <a:cs typeface="+mn-cs"/>
              </a:rPr>
              <a:t> </a:t>
            </a:r>
            <a:r>
              <a:rPr lang="en-GB" sz="900" dirty="0" err="1">
                <a:latin typeface="+mn-lt"/>
                <a:cs typeface="+mn-cs"/>
              </a:rPr>
              <a:t>für</a:t>
            </a:r>
            <a:r>
              <a:rPr lang="en-GB" sz="900" dirty="0">
                <a:latin typeface="+mn-lt"/>
                <a:cs typeface="+mn-cs"/>
              </a:rPr>
              <a:t> </a:t>
            </a:r>
            <a:r>
              <a:rPr lang="en-GB" sz="900" dirty="0" err="1">
                <a:latin typeface="+mn-lt"/>
                <a:cs typeface="+mn-cs"/>
              </a:rPr>
              <a:t>Materialforschung</a:t>
            </a:r>
            <a:r>
              <a:rPr lang="en-GB" sz="900" dirty="0">
                <a:latin typeface="+mn-lt"/>
                <a:cs typeface="+mn-cs"/>
              </a:rPr>
              <a:t> und –</a:t>
            </a:r>
            <a:r>
              <a:rPr lang="en-GB" sz="900" dirty="0" err="1">
                <a:latin typeface="+mn-lt"/>
                <a:cs typeface="+mn-cs"/>
              </a:rPr>
              <a:t>prüfung</a:t>
            </a:r>
            <a:endParaRPr lang="ru-RU" sz="900" dirty="0">
              <a:latin typeface="+mn-lt"/>
              <a:cs typeface="+mn-cs"/>
            </a:endParaRPr>
          </a:p>
          <a:p>
            <a:pPr fontAlgn="auto">
              <a:spcBef>
                <a:spcPts val="0"/>
              </a:spcBef>
              <a:spcAft>
                <a:spcPts val="0"/>
              </a:spcAft>
              <a:defRPr/>
            </a:pPr>
            <a:r>
              <a:rPr lang="en-GB" sz="900" dirty="0" err="1">
                <a:latin typeface="+mn-lt"/>
                <a:cs typeface="+mn-cs"/>
              </a:rPr>
              <a:t>BelGIM</a:t>
            </a:r>
            <a:r>
              <a:rPr lang="en-GB" sz="900" dirty="0">
                <a:latin typeface="+mn-lt"/>
                <a:cs typeface="+mn-cs"/>
              </a:rPr>
              <a:t>		Belarus	</a:t>
            </a:r>
            <a:r>
              <a:rPr lang="en-GB" sz="900" dirty="0" err="1">
                <a:latin typeface="+mn-lt"/>
                <a:cs typeface="+mn-cs"/>
              </a:rPr>
              <a:t>Belarussian</a:t>
            </a:r>
            <a:r>
              <a:rPr lang="en-GB" sz="900" dirty="0">
                <a:latin typeface="+mn-lt"/>
                <a:cs typeface="+mn-cs"/>
              </a:rPr>
              <a:t> State Institute of Metrology</a:t>
            </a:r>
            <a:endParaRPr lang="ru-RU" sz="900" dirty="0">
              <a:latin typeface="+mn-lt"/>
              <a:cs typeface="+mn-cs"/>
            </a:endParaRPr>
          </a:p>
          <a:p>
            <a:pPr fontAlgn="auto">
              <a:spcBef>
                <a:spcPts val="0"/>
              </a:spcBef>
              <a:spcAft>
                <a:spcPts val="0"/>
              </a:spcAft>
              <a:defRPr/>
            </a:pPr>
            <a:r>
              <a:rPr lang="en-GB" sz="900" dirty="0">
                <a:latin typeface="+mn-lt"/>
                <a:cs typeface="+mn-cs"/>
              </a:rPr>
              <a:t>BIM		Bulgaria	Bulgarian Institute of Metrology</a:t>
            </a:r>
            <a:endParaRPr lang="ru-RU" sz="900" dirty="0">
              <a:latin typeface="+mn-lt"/>
              <a:cs typeface="+mn-cs"/>
            </a:endParaRPr>
          </a:p>
          <a:p>
            <a:pPr fontAlgn="auto">
              <a:spcBef>
                <a:spcPts val="0"/>
              </a:spcBef>
              <a:spcAft>
                <a:spcPts val="0"/>
              </a:spcAft>
              <a:defRPr/>
            </a:pPr>
            <a:r>
              <a:rPr lang="en-GB" sz="900" dirty="0">
                <a:latin typeface="+mn-lt"/>
                <a:cs typeface="+mn-cs"/>
              </a:rPr>
              <a:t>BRML		Romania	Romanian Bureau of Legal Metrology</a:t>
            </a:r>
            <a:endParaRPr lang="ru-RU" sz="900" dirty="0">
              <a:latin typeface="+mn-lt"/>
              <a:cs typeface="+mn-cs"/>
            </a:endParaRPr>
          </a:p>
          <a:p>
            <a:pPr fontAlgn="auto">
              <a:spcBef>
                <a:spcPts val="0"/>
              </a:spcBef>
              <a:spcAft>
                <a:spcPts val="0"/>
              </a:spcAft>
              <a:defRPr/>
            </a:pPr>
            <a:r>
              <a:rPr lang="en-GB" sz="900" dirty="0">
                <a:latin typeface="+mn-lt"/>
                <a:cs typeface="+mn-cs"/>
              </a:rPr>
              <a:t>CENTIS		Cuba	</a:t>
            </a:r>
            <a:r>
              <a:rPr lang="en-GB" sz="900" dirty="0" err="1">
                <a:latin typeface="+mn-lt"/>
                <a:cs typeface="+mn-cs"/>
              </a:rPr>
              <a:t>Center</a:t>
            </a:r>
            <a:r>
              <a:rPr lang="en-GB" sz="900" dirty="0">
                <a:latin typeface="+mn-lt"/>
                <a:cs typeface="+mn-cs"/>
              </a:rPr>
              <a:t> of Isotopes</a:t>
            </a:r>
            <a:endParaRPr lang="ru-RU" sz="900" dirty="0">
              <a:latin typeface="+mn-lt"/>
              <a:cs typeface="+mn-cs"/>
            </a:endParaRPr>
          </a:p>
          <a:p>
            <a:pPr fontAlgn="auto">
              <a:spcBef>
                <a:spcPts val="0"/>
              </a:spcBef>
              <a:spcAft>
                <a:spcPts val="0"/>
              </a:spcAft>
              <a:defRPr/>
            </a:pPr>
            <a:r>
              <a:rPr lang="en-GB" sz="900" dirty="0">
                <a:latin typeface="+mn-lt"/>
                <a:cs typeface="+mn-cs"/>
              </a:rPr>
              <a:t>CJSC “NIM”		Armenia	Closed Joint Stock Company “National Institute of Metrology”</a:t>
            </a:r>
            <a:endParaRPr lang="ru-RU" sz="900" dirty="0">
              <a:latin typeface="+mn-lt"/>
              <a:cs typeface="+mn-cs"/>
            </a:endParaRPr>
          </a:p>
          <a:p>
            <a:pPr fontAlgn="auto">
              <a:spcBef>
                <a:spcPts val="0"/>
              </a:spcBef>
              <a:spcAft>
                <a:spcPts val="0"/>
              </a:spcAft>
              <a:defRPr/>
            </a:pPr>
            <a:r>
              <a:rPr lang="en-GB" sz="900" dirty="0">
                <a:latin typeface="+mn-lt"/>
                <a:cs typeface="+mn-cs"/>
              </a:rPr>
              <a:t>CIM		DPR of Korea	Central Institute of Metrology</a:t>
            </a:r>
            <a:endParaRPr lang="ru-RU" sz="900" dirty="0">
              <a:latin typeface="+mn-lt"/>
              <a:cs typeface="+mn-cs"/>
            </a:endParaRPr>
          </a:p>
          <a:p>
            <a:pPr fontAlgn="auto">
              <a:spcBef>
                <a:spcPts val="0"/>
              </a:spcBef>
              <a:spcAft>
                <a:spcPts val="0"/>
              </a:spcAft>
              <a:defRPr/>
            </a:pPr>
            <a:r>
              <a:rPr lang="en-GB" sz="900" dirty="0">
                <a:latin typeface="+mn-lt"/>
                <a:cs typeface="+mn-cs"/>
              </a:rPr>
              <a:t>CPHR		Cuba	</a:t>
            </a:r>
            <a:r>
              <a:rPr lang="en-GB" sz="900" dirty="0" err="1">
                <a:latin typeface="+mn-lt"/>
                <a:cs typeface="+mn-cs"/>
              </a:rPr>
              <a:t>Center</a:t>
            </a:r>
            <a:r>
              <a:rPr lang="en-GB" sz="900" dirty="0">
                <a:latin typeface="+mn-lt"/>
                <a:cs typeface="+mn-cs"/>
              </a:rPr>
              <a:t> for Protection and Hygiene of the Radiations</a:t>
            </a:r>
            <a:endParaRPr lang="ru-RU" sz="900" dirty="0">
              <a:latin typeface="+mn-lt"/>
              <a:cs typeface="+mn-cs"/>
            </a:endParaRPr>
          </a:p>
          <a:p>
            <a:pPr fontAlgn="auto">
              <a:spcBef>
                <a:spcPts val="0"/>
              </a:spcBef>
              <a:spcAft>
                <a:spcPts val="0"/>
              </a:spcAft>
              <a:defRPr/>
            </a:pPr>
            <a:r>
              <a:rPr lang="en-GB" sz="900" dirty="0" smtClean="0">
                <a:latin typeface="+mn-lt"/>
                <a:cs typeface="+mn-cs"/>
              </a:rPr>
              <a:t>CSM</a:t>
            </a:r>
            <a:r>
              <a:rPr lang="en-GB" sz="900" dirty="0">
                <a:latin typeface="+mn-lt"/>
                <a:cs typeface="+mn-cs"/>
              </a:rPr>
              <a:t>		Kyrgyzstan	</a:t>
            </a:r>
            <a:r>
              <a:rPr lang="en-GB" sz="900" dirty="0" err="1">
                <a:latin typeface="+mn-lt"/>
                <a:cs typeface="+mn-cs"/>
              </a:rPr>
              <a:t>Center</a:t>
            </a:r>
            <a:r>
              <a:rPr lang="en-GB" sz="900" dirty="0">
                <a:latin typeface="+mn-lt"/>
                <a:cs typeface="+mn-cs"/>
              </a:rPr>
              <a:t> for Standardization and Metrology under the Ministry of  </a:t>
            </a:r>
            <a:endParaRPr lang="ru-RU" sz="900" dirty="0">
              <a:latin typeface="+mn-lt"/>
              <a:cs typeface="+mn-cs"/>
            </a:endParaRPr>
          </a:p>
          <a:p>
            <a:pPr fontAlgn="auto">
              <a:spcBef>
                <a:spcPts val="0"/>
              </a:spcBef>
              <a:spcAft>
                <a:spcPts val="0"/>
              </a:spcAft>
              <a:defRPr/>
            </a:pPr>
            <a:r>
              <a:rPr lang="ru-RU" sz="900" dirty="0">
                <a:latin typeface="+mn-lt"/>
                <a:cs typeface="+mn-cs"/>
              </a:rPr>
              <a:t>			</a:t>
            </a:r>
            <a:r>
              <a:rPr lang="en-GB" sz="900" dirty="0">
                <a:latin typeface="+mn-lt"/>
                <a:cs typeface="+mn-cs"/>
              </a:rPr>
              <a:t>Economy of the Kyrgyz Republic</a:t>
            </a:r>
            <a:endParaRPr lang="ru-RU" sz="900" dirty="0">
              <a:latin typeface="+mn-lt"/>
              <a:cs typeface="+mn-cs"/>
            </a:endParaRPr>
          </a:p>
          <a:p>
            <a:pPr fontAlgn="auto">
              <a:spcBef>
                <a:spcPts val="0"/>
              </a:spcBef>
              <a:spcAft>
                <a:spcPts val="0"/>
              </a:spcAft>
              <a:defRPr/>
            </a:pPr>
            <a:r>
              <a:rPr lang="en-GB" sz="900" dirty="0">
                <a:latin typeface="+mn-lt"/>
                <a:cs typeface="+mn-cs"/>
              </a:rPr>
              <a:t>CSMC “SSSRD”		Russia	Central Scientific Metrological Centre for Standard Reference</a:t>
            </a:r>
            <a:r>
              <a:rPr lang="ru-RU" sz="900" dirty="0">
                <a:latin typeface="+mn-lt"/>
                <a:cs typeface="+mn-cs"/>
              </a:rPr>
              <a:t> </a:t>
            </a:r>
            <a:r>
              <a:rPr lang="en-GB" sz="900" dirty="0">
                <a:latin typeface="+mn-lt"/>
                <a:cs typeface="+mn-cs"/>
              </a:rPr>
              <a:t>Data</a:t>
            </a:r>
            <a:endParaRPr lang="ru-RU" sz="900" dirty="0">
              <a:latin typeface="+mn-lt"/>
              <a:cs typeface="+mn-cs"/>
            </a:endParaRPr>
          </a:p>
          <a:p>
            <a:pPr fontAlgn="auto">
              <a:spcBef>
                <a:spcPts val="0"/>
              </a:spcBef>
              <a:spcAft>
                <a:spcPts val="0"/>
              </a:spcAft>
              <a:defRPr/>
            </a:pPr>
            <a:r>
              <a:rPr lang="en-GB" sz="900" dirty="0" err="1">
                <a:latin typeface="+mn-lt"/>
                <a:cs typeface="+mn-cs"/>
              </a:rPr>
              <a:t>DAkkS</a:t>
            </a:r>
            <a:r>
              <a:rPr lang="en-GB" sz="900" dirty="0">
                <a:latin typeface="+mn-lt"/>
                <a:cs typeface="+mn-cs"/>
              </a:rPr>
              <a:t>		Germany	Deutsche </a:t>
            </a:r>
            <a:r>
              <a:rPr lang="en-GB" sz="900" dirty="0" err="1">
                <a:latin typeface="+mn-lt"/>
                <a:cs typeface="+mn-cs"/>
              </a:rPr>
              <a:t>Akkreditierungsstelle</a:t>
            </a:r>
            <a:r>
              <a:rPr lang="en-GB" sz="900" dirty="0">
                <a:latin typeface="+mn-lt"/>
                <a:cs typeface="+mn-cs"/>
              </a:rPr>
              <a:t> GmbH</a:t>
            </a:r>
            <a:endParaRPr lang="ru-RU" sz="900" dirty="0">
              <a:latin typeface="+mn-lt"/>
              <a:cs typeface="+mn-cs"/>
            </a:endParaRPr>
          </a:p>
          <a:p>
            <a:pPr fontAlgn="auto">
              <a:spcBef>
                <a:spcPts val="0"/>
              </a:spcBef>
              <a:spcAft>
                <a:spcPts val="0"/>
              </a:spcAft>
              <a:defRPr/>
            </a:pPr>
            <a:r>
              <a:rPr lang="en-GB" sz="900" dirty="0">
                <a:latin typeface="+mn-lt"/>
                <a:cs typeface="+mn-cs"/>
              </a:rPr>
              <a:t>DG MMI		Bulgaria	General Directorate “Measures and Measuring Instruments”</a:t>
            </a:r>
            <a:endParaRPr lang="ru-RU" sz="900" dirty="0">
              <a:latin typeface="+mn-lt"/>
              <a:cs typeface="+mn-cs"/>
            </a:endParaRPr>
          </a:p>
          <a:p>
            <a:pPr fontAlgn="auto">
              <a:spcBef>
                <a:spcPts val="0"/>
              </a:spcBef>
              <a:spcAft>
                <a:spcPts val="0"/>
              </a:spcAft>
              <a:defRPr/>
            </a:pPr>
            <a:r>
              <a:rPr lang="en-GB" sz="900" dirty="0">
                <a:latin typeface="+mn-lt"/>
                <a:cs typeface="+mn-cs"/>
              </a:rPr>
              <a:t>DG </a:t>
            </a:r>
            <a:r>
              <a:rPr lang="en-GB" sz="900" dirty="0" err="1">
                <a:latin typeface="+mn-lt"/>
                <a:cs typeface="+mn-cs"/>
              </a:rPr>
              <a:t>MSv</a:t>
            </a:r>
            <a:r>
              <a:rPr lang="en-GB" sz="900" dirty="0">
                <a:latin typeface="+mn-lt"/>
                <a:cs typeface="+mn-cs"/>
              </a:rPr>
              <a:t>		Bulgaria	Directorate General “Metrological Supervision”</a:t>
            </a:r>
            <a:endParaRPr lang="ru-RU" sz="900" dirty="0">
              <a:latin typeface="+mn-lt"/>
              <a:cs typeface="+mn-cs"/>
            </a:endParaRPr>
          </a:p>
          <a:p>
            <a:pPr fontAlgn="auto">
              <a:spcBef>
                <a:spcPts val="0"/>
              </a:spcBef>
              <a:spcAft>
                <a:spcPts val="0"/>
              </a:spcAft>
              <a:defRPr/>
            </a:pPr>
            <a:r>
              <a:rPr lang="en-GB" sz="900" dirty="0">
                <a:latin typeface="+mn-lt"/>
                <a:cs typeface="+mn-cs"/>
              </a:rPr>
              <a:t>DG NCM		Bulgaria	General Directorate “National Centre of Metrology”</a:t>
            </a:r>
            <a:endParaRPr lang="ru-RU" sz="900" dirty="0">
              <a:latin typeface="+mn-lt"/>
              <a:cs typeface="+mn-cs"/>
            </a:endParaRPr>
          </a:p>
          <a:p>
            <a:pPr fontAlgn="auto">
              <a:spcBef>
                <a:spcPts val="0"/>
              </a:spcBef>
              <a:spcAft>
                <a:spcPts val="0"/>
              </a:spcAft>
              <a:defRPr/>
            </a:pPr>
            <a:r>
              <a:rPr lang="en-GB" sz="900" dirty="0">
                <a:latin typeface="+mn-lt"/>
                <a:cs typeface="+mn-cs"/>
              </a:rPr>
              <a:t>DKD		Germany	(former) </a:t>
            </a:r>
            <a:r>
              <a:rPr lang="en-GB" sz="900" dirty="0" err="1">
                <a:latin typeface="+mn-lt"/>
                <a:cs typeface="+mn-cs"/>
              </a:rPr>
              <a:t>Deutscher</a:t>
            </a:r>
            <a:r>
              <a:rPr lang="en-GB" sz="900" dirty="0">
                <a:latin typeface="+mn-lt"/>
                <a:cs typeface="+mn-cs"/>
              </a:rPr>
              <a:t> </a:t>
            </a:r>
            <a:r>
              <a:rPr lang="en-GB" sz="900" dirty="0" err="1">
                <a:latin typeface="+mn-lt"/>
                <a:cs typeface="+mn-cs"/>
              </a:rPr>
              <a:t>Kalibrierdienst</a:t>
            </a:r>
            <a:endParaRPr lang="ru-RU" sz="900" dirty="0">
              <a:latin typeface="+mn-lt"/>
              <a:cs typeface="+mn-cs"/>
            </a:endParaRPr>
          </a:p>
          <a:p>
            <a:pPr fontAlgn="auto">
              <a:spcBef>
                <a:spcPts val="0"/>
              </a:spcBef>
              <a:spcAft>
                <a:spcPts val="0"/>
              </a:spcAft>
              <a:defRPr/>
            </a:pPr>
            <a:r>
              <a:rPr lang="en-GB" sz="900" dirty="0">
                <a:latin typeface="+mn-lt"/>
                <a:cs typeface="+mn-cs"/>
              </a:rPr>
              <a:t>DP “</a:t>
            </a:r>
            <a:r>
              <a:rPr lang="en-GB" sz="900" dirty="0" err="1">
                <a:latin typeface="+mn-lt"/>
                <a:cs typeface="+mn-cs"/>
              </a:rPr>
              <a:t>Ivano-Frankivskstandart</a:t>
            </a:r>
            <a:r>
              <a:rPr lang="en-GB" sz="900" dirty="0">
                <a:latin typeface="+mn-lt"/>
                <a:cs typeface="+mn-cs"/>
              </a:rPr>
              <a:t>-	Ukraine	State enterprise “</a:t>
            </a:r>
            <a:r>
              <a:rPr lang="en-GB" sz="900" dirty="0" err="1">
                <a:latin typeface="+mn-lt"/>
                <a:cs typeface="+mn-cs"/>
              </a:rPr>
              <a:t>Ivano-Frankivsk</a:t>
            </a:r>
            <a:r>
              <a:rPr lang="en-GB" sz="900" dirty="0">
                <a:latin typeface="+mn-lt"/>
                <a:cs typeface="+mn-cs"/>
              </a:rPr>
              <a:t> Research-and-Production</a:t>
            </a:r>
            <a:endParaRPr lang="ru-RU" sz="900" dirty="0">
              <a:latin typeface="+mn-lt"/>
              <a:cs typeface="+mn-cs"/>
            </a:endParaRPr>
          </a:p>
          <a:p>
            <a:pPr fontAlgn="auto">
              <a:spcBef>
                <a:spcPts val="0"/>
              </a:spcBef>
              <a:spcAft>
                <a:spcPts val="0"/>
              </a:spcAft>
              <a:defRPr/>
            </a:pPr>
            <a:r>
              <a:rPr lang="en-GB" sz="900" dirty="0" err="1">
                <a:latin typeface="+mn-lt"/>
                <a:cs typeface="+mn-cs"/>
              </a:rPr>
              <a:t>metrologija</a:t>
            </a:r>
            <a:r>
              <a:rPr lang="en-GB" sz="900" dirty="0">
                <a:latin typeface="+mn-lt"/>
                <a:cs typeface="+mn-cs"/>
              </a:rPr>
              <a:t>” 	</a:t>
            </a:r>
            <a:r>
              <a:rPr lang="ru-RU" sz="900" dirty="0">
                <a:latin typeface="+mn-lt"/>
                <a:cs typeface="+mn-cs"/>
              </a:rPr>
              <a:t>		</a:t>
            </a:r>
            <a:r>
              <a:rPr lang="en-GB" sz="900" dirty="0" err="1">
                <a:latin typeface="+mn-lt"/>
                <a:cs typeface="+mn-cs"/>
              </a:rPr>
              <a:t>Center</a:t>
            </a:r>
            <a:r>
              <a:rPr lang="en-GB" sz="900" dirty="0">
                <a:latin typeface="+mn-lt"/>
                <a:cs typeface="+mn-cs"/>
              </a:rPr>
              <a:t> for Standardization, Metrology and Certification”</a:t>
            </a:r>
            <a:endParaRPr lang="ru-RU" sz="900" dirty="0">
              <a:latin typeface="+mn-lt"/>
              <a:cs typeface="+mn-cs"/>
            </a:endParaRPr>
          </a:p>
          <a:p>
            <a:pPr fontAlgn="auto">
              <a:spcBef>
                <a:spcPts val="0"/>
              </a:spcBef>
              <a:spcAft>
                <a:spcPts val="0"/>
              </a:spcAft>
              <a:defRPr/>
            </a:pPr>
            <a:r>
              <a:rPr lang="en-GB" sz="900" dirty="0">
                <a:latin typeface="+mn-lt"/>
                <a:cs typeface="+mn-cs"/>
              </a:rPr>
              <a:t>DP NDI “</a:t>
            </a:r>
            <a:r>
              <a:rPr lang="en-GB" sz="900" dirty="0" err="1">
                <a:latin typeface="+mn-lt"/>
                <a:cs typeface="+mn-cs"/>
              </a:rPr>
              <a:t>Systema</a:t>
            </a:r>
            <a:r>
              <a:rPr lang="en-GB" sz="900" dirty="0">
                <a:latin typeface="+mn-lt"/>
                <a:cs typeface="+mn-cs"/>
              </a:rPr>
              <a:t>”		Ukraine	State Enterprise “Scientific Research Institute for Metrology of </a:t>
            </a:r>
            <a:endParaRPr lang="ru-RU" sz="900" dirty="0">
              <a:latin typeface="+mn-lt"/>
              <a:cs typeface="+mn-cs"/>
            </a:endParaRPr>
          </a:p>
          <a:p>
            <a:pPr fontAlgn="auto">
              <a:spcBef>
                <a:spcPts val="0"/>
              </a:spcBef>
              <a:spcAft>
                <a:spcPts val="0"/>
              </a:spcAft>
              <a:defRPr/>
            </a:pPr>
            <a:r>
              <a:rPr lang="en-GB" sz="900" dirty="0">
                <a:latin typeface="+mn-lt"/>
                <a:cs typeface="+mn-cs"/>
              </a:rPr>
              <a:t>			Measurement and Control Systems”</a:t>
            </a:r>
            <a:endParaRPr lang="ru-RU" sz="900" dirty="0">
              <a:latin typeface="+mn-lt"/>
              <a:cs typeface="+mn-cs"/>
            </a:endParaRPr>
          </a:p>
          <a:p>
            <a:pPr fontAlgn="auto">
              <a:spcBef>
                <a:spcPts val="0"/>
              </a:spcBef>
              <a:spcAft>
                <a:spcPts val="0"/>
              </a:spcAft>
              <a:defRPr/>
            </a:pPr>
            <a:r>
              <a:rPr lang="en-GB" sz="900" dirty="0">
                <a:latin typeface="+mn-lt"/>
                <a:cs typeface="+mn-cs"/>
              </a:rPr>
              <a:t>FTMC	</a:t>
            </a:r>
            <a:r>
              <a:rPr lang="ru-RU" sz="900" dirty="0">
                <a:latin typeface="+mn-lt"/>
                <a:cs typeface="+mn-cs"/>
              </a:rPr>
              <a:t>	</a:t>
            </a:r>
            <a:r>
              <a:rPr lang="en-GB" sz="900" dirty="0">
                <a:latin typeface="+mn-lt"/>
                <a:cs typeface="+mn-cs"/>
              </a:rPr>
              <a:t>Lithuania	State Scientific Research Institute </a:t>
            </a:r>
            <a:r>
              <a:rPr lang="en-GB" sz="900" dirty="0" err="1">
                <a:latin typeface="+mn-lt"/>
                <a:cs typeface="+mn-cs"/>
              </a:rPr>
              <a:t>Center</a:t>
            </a:r>
            <a:r>
              <a:rPr lang="en-GB" sz="900" dirty="0">
                <a:latin typeface="+mn-lt"/>
                <a:cs typeface="+mn-cs"/>
              </a:rPr>
              <a:t> for Physical Sciences</a:t>
            </a:r>
            <a:endParaRPr lang="ru-RU" sz="900" dirty="0">
              <a:latin typeface="+mn-lt"/>
              <a:cs typeface="+mn-cs"/>
            </a:endParaRPr>
          </a:p>
          <a:p>
            <a:pPr fontAlgn="auto">
              <a:spcBef>
                <a:spcPts val="0"/>
              </a:spcBef>
              <a:spcAft>
                <a:spcPts val="0"/>
              </a:spcAft>
              <a:defRPr/>
            </a:pPr>
            <a:r>
              <a:rPr lang="ru-RU" sz="900" dirty="0">
                <a:latin typeface="+mn-lt"/>
                <a:cs typeface="+mn-cs"/>
              </a:rPr>
              <a:t>			</a:t>
            </a:r>
            <a:r>
              <a:rPr lang="en-GB" sz="900" dirty="0">
                <a:latin typeface="+mn-lt"/>
                <a:cs typeface="+mn-cs"/>
              </a:rPr>
              <a:t>and Technology</a:t>
            </a:r>
            <a:endParaRPr lang="ru-RU" sz="900" dirty="0">
              <a:latin typeface="+mn-lt"/>
              <a:cs typeface="+mn-cs"/>
            </a:endParaRPr>
          </a:p>
          <a:p>
            <a:pPr fontAlgn="auto">
              <a:spcBef>
                <a:spcPts val="0"/>
              </a:spcBef>
              <a:spcAft>
                <a:spcPts val="0"/>
              </a:spcAft>
              <a:defRPr/>
            </a:pPr>
            <a:r>
              <a:rPr lang="en-GB" sz="900" cap="all" dirty="0" err="1">
                <a:latin typeface="+mn-lt"/>
                <a:cs typeface="+mn-cs"/>
              </a:rPr>
              <a:t>GeoStM</a:t>
            </a:r>
            <a:r>
              <a:rPr lang="en-GB" sz="900" dirty="0">
                <a:latin typeface="+mn-lt"/>
                <a:cs typeface="+mn-cs"/>
              </a:rPr>
              <a:t>		Georgia	Georgian National Agency for Standards and Metrology</a:t>
            </a:r>
            <a:endParaRPr lang="ru-RU" sz="900" dirty="0">
              <a:latin typeface="+mn-lt"/>
              <a:cs typeface="+mn-cs"/>
            </a:endParaRPr>
          </a:p>
          <a:p>
            <a:pPr fontAlgn="auto">
              <a:spcBef>
                <a:spcPts val="0"/>
              </a:spcBef>
              <a:spcAft>
                <a:spcPts val="0"/>
              </a:spcAft>
              <a:defRPr/>
            </a:pPr>
            <a:r>
              <a:rPr lang="en-GB" sz="900" dirty="0" err="1">
                <a:latin typeface="+mn-lt"/>
                <a:cs typeface="+mn-cs"/>
              </a:rPr>
              <a:t>Gosstandart</a:t>
            </a:r>
            <a:r>
              <a:rPr lang="en-GB" sz="900" dirty="0">
                <a:latin typeface="+mn-lt"/>
                <a:cs typeface="+mn-cs"/>
              </a:rPr>
              <a:t> of Belarus	Belarus	State Committee for Standardization of the Republic of Belarus</a:t>
            </a:r>
            <a:endParaRPr lang="ru-RU" sz="900" dirty="0">
              <a:latin typeface="+mn-lt"/>
              <a:cs typeface="+mn-cs"/>
            </a:endParaRPr>
          </a:p>
          <a:p>
            <a:pPr fontAlgn="auto">
              <a:spcBef>
                <a:spcPts val="0"/>
              </a:spcBef>
              <a:spcAft>
                <a:spcPts val="0"/>
              </a:spcAft>
              <a:defRPr/>
            </a:pPr>
            <a:r>
              <a:rPr lang="en-US" sz="900" dirty="0">
                <a:latin typeface="+mn-lt"/>
                <a:cs typeface="+mn-cs"/>
              </a:rPr>
              <a:t>IMBIH		Bosnia and                The Institute of Metrology of Bosnia and Herzegovina </a:t>
            </a:r>
          </a:p>
          <a:p>
            <a:pPr fontAlgn="auto">
              <a:spcBef>
                <a:spcPts val="0"/>
              </a:spcBef>
              <a:spcAft>
                <a:spcPts val="0"/>
              </a:spcAft>
              <a:defRPr/>
            </a:pPr>
            <a:r>
              <a:rPr lang="en-US" sz="900" dirty="0">
                <a:latin typeface="+mn-lt"/>
                <a:cs typeface="+mn-cs"/>
              </a:rPr>
              <a:t>             		Herzegovina</a:t>
            </a:r>
            <a:endParaRPr lang="en-GB" sz="900" dirty="0">
              <a:latin typeface="+mn-lt"/>
              <a:cs typeface="+mn-cs"/>
            </a:endParaRPr>
          </a:p>
          <a:p>
            <a:pPr fontAlgn="auto">
              <a:spcBef>
                <a:spcPts val="0"/>
              </a:spcBef>
              <a:spcAft>
                <a:spcPts val="0"/>
              </a:spcAft>
              <a:defRPr/>
            </a:pPr>
            <a:r>
              <a:rPr lang="en-GB" sz="900" dirty="0">
                <a:latin typeface="+mn-lt"/>
                <a:cs typeface="+mn-cs"/>
              </a:rPr>
              <a:t>INIMET		Cuba	National Research Institute on Metrology</a:t>
            </a:r>
            <a:endParaRPr lang="ru-RU" sz="900" dirty="0">
              <a:latin typeface="+mn-lt"/>
              <a:cs typeface="+mn-cs"/>
            </a:endParaRPr>
          </a:p>
          <a:p>
            <a:pPr fontAlgn="auto">
              <a:spcBef>
                <a:spcPts val="0"/>
              </a:spcBef>
              <a:spcAft>
                <a:spcPts val="0"/>
              </a:spcAft>
              <a:defRPr/>
            </a:pPr>
            <a:r>
              <a:rPr lang="en-GB" sz="900" dirty="0" smtClean="0">
                <a:latin typeface="+mn-lt"/>
                <a:cs typeface="+mn-cs"/>
              </a:rPr>
              <a:t>INM                                                                China                          </a:t>
            </a:r>
            <a:r>
              <a:rPr lang="en-GB" sz="900" dirty="0">
                <a:latin typeface="+mn-lt"/>
              </a:rPr>
              <a:t>National Institute of </a:t>
            </a:r>
            <a:r>
              <a:rPr lang="en-GB" sz="900" dirty="0" smtClean="0">
                <a:latin typeface="+mn-lt"/>
              </a:rPr>
              <a:t>Metrology</a:t>
            </a:r>
            <a:endParaRPr lang="en-GB" sz="900" dirty="0" smtClean="0">
              <a:latin typeface="+mn-lt"/>
              <a:cs typeface="+mn-cs"/>
            </a:endParaRPr>
          </a:p>
          <a:p>
            <a:pPr fontAlgn="auto">
              <a:spcBef>
                <a:spcPts val="0"/>
              </a:spcBef>
              <a:spcAft>
                <a:spcPts val="0"/>
              </a:spcAft>
              <a:defRPr/>
            </a:pPr>
            <a:r>
              <a:rPr lang="en-GB" sz="900" dirty="0" smtClean="0">
                <a:latin typeface="+mn-lt"/>
                <a:cs typeface="+mn-cs"/>
              </a:rPr>
              <a:t>INM</a:t>
            </a:r>
            <a:r>
              <a:rPr lang="en-GB" sz="900" dirty="0">
                <a:latin typeface="+mn-lt"/>
                <a:cs typeface="+mn-cs"/>
              </a:rPr>
              <a:t>		Romania	National Institute of Metrology</a:t>
            </a:r>
            <a:endParaRPr lang="ru-RU" sz="900" dirty="0">
              <a:latin typeface="+mn-lt"/>
              <a:cs typeface="+mn-cs"/>
            </a:endParaRPr>
          </a:p>
          <a:p>
            <a:pPr fontAlgn="auto">
              <a:spcBef>
                <a:spcPts val="0"/>
              </a:spcBef>
              <a:spcAft>
                <a:spcPts val="0"/>
              </a:spcAft>
              <a:defRPr/>
            </a:pPr>
            <a:r>
              <a:rPr lang="en-GB" sz="900" dirty="0" smtClean="0">
                <a:latin typeface="+mn-lt"/>
                <a:cs typeface="+mn-cs"/>
              </a:rPr>
              <a:t>INM</a:t>
            </a:r>
            <a:r>
              <a:rPr lang="en-GB" sz="900" dirty="0">
                <a:latin typeface="+mn-lt"/>
                <a:cs typeface="+mn-cs"/>
              </a:rPr>
              <a:t>		Moldova	National </a:t>
            </a:r>
            <a:r>
              <a:rPr lang="en-GB" sz="900" dirty="0" smtClean="0">
                <a:latin typeface="+mn-lt"/>
                <a:cs typeface="+mn-cs"/>
              </a:rPr>
              <a:t>Metrology </a:t>
            </a:r>
            <a:r>
              <a:rPr lang="en-GB" sz="900" dirty="0" err="1" smtClean="0">
                <a:latin typeface="+mn-lt"/>
                <a:cs typeface="+mn-cs"/>
              </a:rPr>
              <a:t>Insitute</a:t>
            </a:r>
            <a:endParaRPr lang="ru-RU" sz="900" dirty="0">
              <a:latin typeface="+mn-lt"/>
              <a:cs typeface="+mn-cs"/>
            </a:endParaRPr>
          </a:p>
          <a:p>
            <a:pPr fontAlgn="auto">
              <a:spcBef>
                <a:spcPts val="0"/>
              </a:spcBef>
              <a:spcAft>
                <a:spcPts val="0"/>
              </a:spcAft>
              <a:defRPr/>
            </a:pPr>
            <a:r>
              <a:rPr lang="en-GB" sz="900" dirty="0" err="1" smtClean="0">
                <a:latin typeface="+mn-lt"/>
                <a:cs typeface="+mn-cs"/>
              </a:rPr>
              <a:t>nstitute</a:t>
            </a:r>
            <a:r>
              <a:rPr lang="en-GB" sz="900" dirty="0" smtClean="0">
                <a:latin typeface="+mn-lt"/>
                <a:cs typeface="+mn-cs"/>
              </a:rPr>
              <a:t> ISTL</a:t>
            </a:r>
            <a:r>
              <a:rPr lang="en-GB" sz="900" dirty="0">
                <a:latin typeface="+mn-lt"/>
                <a:cs typeface="+mn-cs"/>
              </a:rPr>
              <a:t>		Ukraine	International School of Technical Legislation and Quality 				Management</a:t>
            </a:r>
          </a:p>
          <a:p>
            <a:pPr fontAlgn="auto">
              <a:spcBef>
                <a:spcPts val="0"/>
              </a:spcBef>
              <a:spcAft>
                <a:spcPts val="0"/>
              </a:spcAft>
              <a:defRPr/>
            </a:pPr>
            <a:r>
              <a:rPr lang="en-GB" sz="900" dirty="0">
                <a:latin typeface="+mn-lt"/>
                <a:cs typeface="+mn-cs"/>
              </a:rPr>
              <a:t>KTU MI		Lithuania	Metrology Institute at Kaunas Technology University</a:t>
            </a:r>
            <a:endParaRPr lang="ru-RU" sz="900" dirty="0">
              <a:latin typeface="+mn-lt"/>
              <a:cs typeface="+mn-cs"/>
            </a:endParaRPr>
          </a:p>
          <a:p>
            <a:pPr fontAlgn="auto">
              <a:spcBef>
                <a:spcPts val="0"/>
              </a:spcBef>
              <a:spcAft>
                <a:spcPts val="0"/>
              </a:spcAft>
              <a:defRPr/>
            </a:pPr>
            <a:r>
              <a:rPr lang="en-GB" sz="900" dirty="0">
                <a:latin typeface="+mn-lt"/>
                <a:cs typeface="+mn-cs"/>
              </a:rPr>
              <a:t>LEI		Lithuania	Lithuanian Energy Institute</a:t>
            </a:r>
            <a:endParaRPr lang="ru-RU" sz="900" dirty="0">
              <a:latin typeface="+mn-lt"/>
              <a:cs typeface="+mn-cs"/>
            </a:endParaRPr>
          </a:p>
          <a:p>
            <a:pPr fontAlgn="auto">
              <a:spcBef>
                <a:spcPts val="0"/>
              </a:spcBef>
              <a:spcAft>
                <a:spcPts val="0"/>
              </a:spcAft>
              <a:defRPr/>
            </a:pPr>
            <a:r>
              <a:rPr lang="en-GB" sz="900" dirty="0">
                <a:latin typeface="+mn-lt"/>
                <a:cs typeface="+mn-cs"/>
              </a:rPr>
              <a:t>LMET		Germany	</a:t>
            </a:r>
            <a:r>
              <a:rPr lang="en-GB" sz="900" dirty="0" err="1">
                <a:latin typeface="+mn-lt"/>
                <a:cs typeface="+mn-cs"/>
              </a:rPr>
              <a:t>Thuringian</a:t>
            </a:r>
            <a:r>
              <a:rPr lang="en-GB" sz="900" dirty="0">
                <a:latin typeface="+mn-lt"/>
                <a:cs typeface="+mn-cs"/>
              </a:rPr>
              <a:t> State Bureau for Metrology and Verification</a:t>
            </a:r>
            <a:endParaRPr lang="ru-RU" sz="900" dirty="0">
              <a:latin typeface="+mn-lt"/>
              <a:cs typeface="+mn-cs"/>
            </a:endParaRPr>
          </a:p>
          <a:p>
            <a:pPr fontAlgn="auto">
              <a:spcBef>
                <a:spcPts val="0"/>
              </a:spcBef>
              <a:spcAft>
                <a:spcPts val="0"/>
              </a:spcAft>
              <a:defRPr/>
            </a:pPr>
            <a:r>
              <a:rPr lang="en-GB" sz="900" dirty="0">
                <a:latin typeface="+mn-lt"/>
                <a:cs typeface="+mn-cs"/>
              </a:rPr>
              <a:t>MEMST		Kazakhstan	The Committee of Technical Regulation and Metrology</a:t>
            </a:r>
            <a:endParaRPr lang="ru-RU" sz="900" dirty="0">
              <a:latin typeface="+mn-lt"/>
              <a:cs typeface="+mn-cs"/>
            </a:endParaRPr>
          </a:p>
          <a:p>
            <a:pPr fontAlgn="auto">
              <a:spcBef>
                <a:spcPts val="0"/>
              </a:spcBef>
              <a:spcAft>
                <a:spcPts val="0"/>
              </a:spcAft>
              <a:defRPr/>
            </a:pPr>
            <a:r>
              <a:rPr lang="ru-RU" sz="900" dirty="0">
                <a:latin typeface="+mn-lt"/>
                <a:cs typeface="+mn-cs"/>
              </a:rPr>
              <a:t>			</a:t>
            </a:r>
            <a:r>
              <a:rPr lang="en-GB" sz="900" dirty="0">
                <a:latin typeface="+mn-lt"/>
                <a:cs typeface="+mn-cs"/>
              </a:rPr>
              <a:t>of the Ministry of Industry and New Technologies</a:t>
            </a:r>
            <a:endParaRPr lang="ru-RU" sz="900" dirty="0">
              <a:latin typeface="+mn-lt"/>
              <a:cs typeface="+mn-cs"/>
            </a:endParaRPr>
          </a:p>
          <a:p>
            <a:pPr fontAlgn="auto">
              <a:spcBef>
                <a:spcPts val="0"/>
              </a:spcBef>
              <a:spcAft>
                <a:spcPts val="0"/>
              </a:spcAft>
              <a:defRPr/>
            </a:pPr>
            <a:r>
              <a:rPr lang="ru-RU" sz="900" dirty="0">
                <a:latin typeface="+mn-lt"/>
                <a:cs typeface="+mn-cs"/>
              </a:rPr>
              <a:t>			</a:t>
            </a:r>
            <a:r>
              <a:rPr lang="en-GB" sz="900" dirty="0">
                <a:latin typeface="+mn-lt"/>
                <a:cs typeface="+mn-cs"/>
              </a:rPr>
              <a:t>of the Republic of Kazakhstan</a:t>
            </a:r>
            <a:endParaRPr lang="ru-RU" sz="900" dirty="0">
              <a:latin typeface="+mn-lt"/>
              <a:cs typeface="+mn-cs"/>
            </a:endParaRPr>
          </a:p>
          <a:p>
            <a:pPr fontAlgn="auto">
              <a:spcBef>
                <a:spcPts val="0"/>
              </a:spcBef>
              <a:spcAft>
                <a:spcPts val="0"/>
              </a:spcAft>
              <a:defRPr/>
            </a:pPr>
            <a:r>
              <a:rPr lang="en-GB" sz="900" dirty="0">
                <a:latin typeface="+mn-lt"/>
                <a:cs typeface="+mn-cs"/>
              </a:rPr>
              <a:t>NC		Cuba	Cuban National Bureau of Standards</a:t>
            </a:r>
            <a:endParaRPr lang="ru-RU" sz="900" dirty="0">
              <a:latin typeface="+mn-lt"/>
              <a:cs typeface="+mn-cs"/>
            </a:endParaRPr>
          </a:p>
          <a:p>
            <a:pPr fontAlgn="auto">
              <a:spcBef>
                <a:spcPts val="0"/>
              </a:spcBef>
              <a:spcAft>
                <a:spcPts val="0"/>
              </a:spcAft>
              <a:defRPr/>
            </a:pPr>
            <a:r>
              <a:rPr lang="en-GB" sz="900" dirty="0">
                <a:latin typeface="+mn-lt"/>
                <a:cs typeface="+mn-cs"/>
              </a:rPr>
              <a:t>NICPV		Russia</a:t>
            </a:r>
            <a:r>
              <a:rPr lang="ru-RU" sz="900" dirty="0">
                <a:latin typeface="+mn-lt"/>
                <a:cs typeface="+mn-cs"/>
              </a:rPr>
              <a:t>	</a:t>
            </a:r>
            <a:r>
              <a:rPr lang="en-GB" sz="900" dirty="0" err="1">
                <a:latin typeface="+mn-lt"/>
                <a:cs typeface="+mn-cs"/>
              </a:rPr>
              <a:t>Center</a:t>
            </a:r>
            <a:r>
              <a:rPr lang="en-GB" sz="900" dirty="0">
                <a:latin typeface="+mn-lt"/>
                <a:cs typeface="+mn-cs"/>
              </a:rPr>
              <a:t> for Surface and Vacuum Research</a:t>
            </a:r>
            <a:endParaRPr lang="ru-RU" sz="900" dirty="0">
              <a:latin typeface="+mn-lt"/>
              <a:cs typeface="+mn-cs"/>
            </a:endParaRPr>
          </a:p>
          <a:p>
            <a:pPr fontAlgn="auto">
              <a:spcBef>
                <a:spcPts val="0"/>
              </a:spcBef>
              <a:spcAft>
                <a:spcPts val="0"/>
              </a:spcAft>
              <a:defRPr/>
            </a:pPr>
            <a:r>
              <a:rPr lang="en-GB" sz="900" dirty="0">
                <a:latin typeface="+mn-lt"/>
                <a:cs typeface="+mn-cs"/>
              </a:rPr>
              <a:t>NIMS MEAP KR		Kyrgyzstan	National Inspection to the Metrological Supervision under the</a:t>
            </a:r>
            <a:endParaRPr lang="ru-RU" sz="900" dirty="0">
              <a:latin typeface="+mn-lt"/>
              <a:cs typeface="+mn-cs"/>
            </a:endParaRPr>
          </a:p>
          <a:p>
            <a:pPr fontAlgn="auto">
              <a:spcBef>
                <a:spcPts val="0"/>
              </a:spcBef>
              <a:spcAft>
                <a:spcPts val="0"/>
              </a:spcAft>
              <a:defRPr/>
            </a:pPr>
            <a:r>
              <a:rPr lang="ru-RU" sz="900" dirty="0">
                <a:latin typeface="+mn-lt"/>
                <a:cs typeface="+mn-cs"/>
              </a:rPr>
              <a:t>			</a:t>
            </a:r>
            <a:r>
              <a:rPr lang="en-GB" sz="900" dirty="0">
                <a:latin typeface="+mn-lt"/>
                <a:cs typeface="+mn-cs"/>
              </a:rPr>
              <a:t>Ministry of Economy of the</a:t>
            </a:r>
            <a:r>
              <a:rPr lang="en-US" sz="900" dirty="0">
                <a:latin typeface="+mn-lt"/>
                <a:cs typeface="+mn-cs"/>
              </a:rPr>
              <a:t> </a:t>
            </a:r>
            <a:r>
              <a:rPr lang="en-GB" sz="900" dirty="0">
                <a:latin typeface="+mn-lt"/>
                <a:cs typeface="+mn-cs"/>
              </a:rPr>
              <a:t>Kyrgyz Republic</a:t>
            </a:r>
            <a:endParaRPr lang="ru-RU" sz="900" dirty="0">
              <a:latin typeface="+mn-lt"/>
              <a:cs typeface="+mn-cs"/>
            </a:endParaRPr>
          </a:p>
          <a:p>
            <a:pPr fontAlgn="auto">
              <a:spcBef>
                <a:spcPts val="0"/>
              </a:spcBef>
              <a:spcAft>
                <a:spcPts val="0"/>
              </a:spcAft>
              <a:defRPr/>
            </a:pPr>
            <a:r>
              <a:rPr lang="en-GB" sz="900" dirty="0">
                <a:latin typeface="+mn-lt"/>
                <a:cs typeface="+mn-cs"/>
              </a:rPr>
              <a:t>NSC “IM”		Ukraine	National Scientific Centre “Institute of Metrology”</a:t>
            </a:r>
            <a:endParaRPr lang="ru-RU" sz="900" dirty="0">
              <a:latin typeface="+mn-lt"/>
              <a:cs typeface="+mn-cs"/>
            </a:endParaRPr>
          </a:p>
          <a:p>
            <a:pPr fontAlgn="auto">
              <a:spcBef>
                <a:spcPts val="0"/>
              </a:spcBef>
              <a:spcAft>
                <a:spcPts val="0"/>
              </a:spcAft>
              <a:defRPr/>
            </a:pPr>
            <a:r>
              <a:rPr lang="en-US" sz="900" dirty="0">
                <a:latin typeface="+mn-lt"/>
                <a:cs typeface="+mn-cs"/>
              </a:rPr>
              <a:t>MEAP KR		Kyrgyzstan	The Ministry of Economy of the Kyrgyz Republic</a:t>
            </a:r>
            <a:endParaRPr lang="ru-RU" sz="900" dirty="0">
              <a:latin typeface="+mn-lt"/>
              <a:cs typeface="+mn-c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Заголовок 1"/>
          <p:cNvSpPr>
            <a:spLocks noGrp="1"/>
          </p:cNvSpPr>
          <p:nvPr>
            <p:ph type="title"/>
          </p:nvPr>
        </p:nvSpPr>
        <p:spPr>
          <a:xfrm>
            <a:off x="1628775" y="273050"/>
            <a:ext cx="4886325" cy="358775"/>
          </a:xfrm>
        </p:spPr>
        <p:txBody>
          <a:bodyPr/>
          <a:lstStyle/>
          <a:p>
            <a:r>
              <a:rPr lang="en-GB" smtClean="0"/>
              <a:t>ACRONYMS</a:t>
            </a:r>
            <a:endParaRPr lang="ru-RU" smtClean="0"/>
          </a:p>
        </p:txBody>
      </p:sp>
      <p:sp>
        <p:nvSpPr>
          <p:cNvPr id="120835" name="Объект 2"/>
          <p:cNvSpPr>
            <a:spLocks noGrp="1"/>
          </p:cNvSpPr>
          <p:nvPr>
            <p:ph idx="1"/>
          </p:nvPr>
        </p:nvSpPr>
        <p:spPr>
          <a:xfrm>
            <a:off x="333375" y="1208088"/>
            <a:ext cx="6172200" cy="360362"/>
          </a:xfrm>
        </p:spPr>
        <p:txBody>
          <a:bodyPr/>
          <a:lstStyle/>
          <a:p>
            <a:r>
              <a:rPr lang="en-GB" sz="1400" b="1" smtClean="0">
                <a:solidFill>
                  <a:srgbClr val="FF0000"/>
                </a:solidFill>
              </a:rPr>
              <a:t>Acronyms for the names of the NMIs of COOMET Member Countries</a:t>
            </a:r>
            <a:endParaRPr lang="ru-RU" sz="1400" smtClean="0">
              <a:solidFill>
                <a:srgbClr val="FF0000"/>
              </a:solidFill>
            </a:endParaRPr>
          </a:p>
        </p:txBody>
      </p:sp>
      <p:sp>
        <p:nvSpPr>
          <p:cNvPr id="120836" name="Объект 2"/>
          <p:cNvSpPr txBox="1">
            <a:spLocks/>
          </p:cNvSpPr>
          <p:nvPr/>
        </p:nvSpPr>
        <p:spPr bwMode="auto">
          <a:xfrm>
            <a:off x="333375" y="1639888"/>
            <a:ext cx="6172200" cy="5689600"/>
          </a:xfrm>
          <a:prstGeom prst="rect">
            <a:avLst/>
          </a:prstGeom>
          <a:noFill/>
          <a:ln w="9525">
            <a:noFill/>
            <a:miter lim="800000"/>
            <a:headEnd/>
            <a:tailEnd/>
          </a:ln>
        </p:spPr>
        <p:txBody>
          <a:bodyPr/>
          <a:lstStyle/>
          <a:p>
            <a:r>
              <a:rPr lang="en-GB" sz="900" dirty="0">
                <a:latin typeface="Calibri" pitchFamily="34" charset="0"/>
              </a:rPr>
              <a:t>PI NMI		Moldova	Public Institution National Metrology Institute</a:t>
            </a:r>
          </a:p>
          <a:p>
            <a:r>
              <a:rPr lang="en-GB" sz="900" dirty="0">
                <a:latin typeface="Calibri" pitchFamily="34" charset="0"/>
              </a:rPr>
              <a:t>PTB		Germany	</a:t>
            </a:r>
            <a:r>
              <a:rPr lang="en-GB" sz="900" dirty="0" err="1">
                <a:latin typeface="Calibri" pitchFamily="34" charset="0"/>
              </a:rPr>
              <a:t>Physikalisch-Technische</a:t>
            </a:r>
            <a:r>
              <a:rPr lang="en-GB" sz="900" dirty="0">
                <a:latin typeface="Calibri" pitchFamily="34" charset="0"/>
              </a:rPr>
              <a:t> </a:t>
            </a:r>
            <a:r>
              <a:rPr lang="en-GB" sz="900" dirty="0" err="1">
                <a:latin typeface="Calibri" pitchFamily="34" charset="0"/>
              </a:rPr>
              <a:t>Bundesanstalt</a:t>
            </a:r>
            <a:endParaRPr lang="ru-RU" sz="900" dirty="0">
              <a:latin typeface="Calibri" pitchFamily="34" charset="0"/>
            </a:endParaRPr>
          </a:p>
          <a:p>
            <a:r>
              <a:rPr lang="en-GB" sz="900" dirty="0" err="1">
                <a:latin typeface="Calibri" pitchFamily="34" charset="0"/>
              </a:rPr>
              <a:t>Rosstandart</a:t>
            </a:r>
            <a:r>
              <a:rPr lang="en-GB" sz="900" dirty="0">
                <a:latin typeface="Calibri" pitchFamily="34" charset="0"/>
              </a:rPr>
              <a:t>		Russia	Federal Agency on Technical Regulation and Metrology of the</a:t>
            </a:r>
            <a:endParaRPr lang="ru-RU" sz="900" dirty="0">
              <a:latin typeface="Calibri" pitchFamily="34" charset="0"/>
            </a:endParaRPr>
          </a:p>
          <a:p>
            <a:r>
              <a:rPr lang="en-GB" sz="900" dirty="0">
                <a:latin typeface="Calibri" pitchFamily="34" charset="0"/>
              </a:rPr>
              <a:t>			Russian Federation</a:t>
            </a:r>
            <a:endParaRPr lang="ru-RU" sz="900" dirty="0">
              <a:latin typeface="Calibri" pitchFamily="34" charset="0"/>
            </a:endParaRPr>
          </a:p>
          <a:p>
            <a:r>
              <a:rPr lang="en-GB" sz="900" dirty="0">
                <a:latin typeface="Calibri" pitchFamily="34" charset="0"/>
              </a:rPr>
              <a:t>RSE “</a:t>
            </a:r>
            <a:r>
              <a:rPr lang="en-GB" sz="900" dirty="0" err="1">
                <a:latin typeface="Calibri" pitchFamily="34" charset="0"/>
              </a:rPr>
              <a:t>KazInMetr</a:t>
            </a:r>
            <a:r>
              <a:rPr lang="en-GB" sz="900" dirty="0">
                <a:latin typeface="Calibri" pitchFamily="34" charset="0"/>
              </a:rPr>
              <a:t>”		Kazakhstan	Republic State Enterprise “Kazakhstan Institute of Metrology”</a:t>
            </a:r>
            <a:endParaRPr lang="ru-RU" sz="900" dirty="0">
              <a:latin typeface="Calibri" pitchFamily="34" charset="0"/>
            </a:endParaRPr>
          </a:p>
          <a:p>
            <a:r>
              <a:rPr lang="en-GB" sz="900" dirty="0">
                <a:latin typeface="Calibri" pitchFamily="34" charset="0"/>
              </a:rPr>
              <a:t>SAMTS		Bulgaria	State Agency for Metrological and Technical Surveillance</a:t>
            </a:r>
            <a:endParaRPr lang="ru-RU" sz="900" dirty="0">
              <a:latin typeface="Calibri" pitchFamily="34" charset="0"/>
            </a:endParaRPr>
          </a:p>
          <a:p>
            <a:r>
              <a:rPr lang="en-GB" sz="900" dirty="0">
                <a:latin typeface="Calibri" pitchFamily="34" charset="0"/>
              </a:rPr>
              <a:t>SAQM		DPR of Korea	State Administration for Quality Management</a:t>
            </a:r>
            <a:endParaRPr lang="ru-RU" sz="900" dirty="0">
              <a:latin typeface="Calibri" pitchFamily="34" charset="0"/>
            </a:endParaRPr>
          </a:p>
          <a:p>
            <a:r>
              <a:rPr lang="en-GB" sz="900" dirty="0">
                <a:latin typeface="Calibri" pitchFamily="34" charset="0"/>
              </a:rPr>
              <a:t>SE “</a:t>
            </a:r>
            <a:r>
              <a:rPr lang="en-GB" sz="900" dirty="0" err="1">
                <a:latin typeface="Calibri" pitchFamily="34" charset="0"/>
              </a:rPr>
              <a:t>Ukrmetrteststandard</a:t>
            </a:r>
            <a:r>
              <a:rPr lang="en-GB" sz="900" dirty="0">
                <a:latin typeface="Calibri" pitchFamily="34" charset="0"/>
              </a:rPr>
              <a:t>”	Ukraine	State Enterprise “All-Ukrainian State Scientific and Research</a:t>
            </a:r>
            <a:endParaRPr lang="ru-RU" sz="900" dirty="0">
              <a:latin typeface="Calibri" pitchFamily="34" charset="0"/>
            </a:endParaRPr>
          </a:p>
          <a:p>
            <a:r>
              <a:rPr lang="ru-RU" sz="900" dirty="0">
                <a:latin typeface="Calibri" pitchFamily="34" charset="0"/>
              </a:rPr>
              <a:t>			</a:t>
            </a:r>
            <a:r>
              <a:rPr lang="en-GB" sz="900" dirty="0">
                <a:latin typeface="Calibri" pitchFamily="34" charset="0"/>
              </a:rPr>
              <a:t>Centre of Standardization, Metrology, Certification and Consumer</a:t>
            </a:r>
            <a:endParaRPr lang="ru-RU" sz="900" dirty="0">
              <a:latin typeface="Calibri" pitchFamily="34" charset="0"/>
            </a:endParaRPr>
          </a:p>
          <a:p>
            <a:r>
              <a:rPr lang="ru-RU" sz="900" dirty="0">
                <a:latin typeface="Calibri" pitchFamily="34" charset="0"/>
              </a:rPr>
              <a:t>			</a:t>
            </a:r>
            <a:r>
              <a:rPr lang="en-GB" sz="900" dirty="0">
                <a:latin typeface="Calibri" pitchFamily="34" charset="0"/>
              </a:rPr>
              <a:t>Protection”</a:t>
            </a:r>
          </a:p>
          <a:p>
            <a:r>
              <a:rPr lang="en-GB" sz="900" dirty="0" smtClean="0">
                <a:latin typeface="Calibri" pitchFamily="34" charset="0"/>
              </a:rPr>
              <a:t>SKS </a:t>
            </a:r>
            <a:r>
              <a:rPr lang="en-GB" sz="900" dirty="0">
                <a:latin typeface="Calibri" pitchFamily="34" charset="0"/>
              </a:rPr>
              <a:t>RSE “</a:t>
            </a:r>
            <a:r>
              <a:rPr lang="en-GB" sz="900" dirty="0" err="1">
                <a:latin typeface="Calibri" pitchFamily="34" charset="0"/>
              </a:rPr>
              <a:t>KazInMetr</a:t>
            </a:r>
            <a:r>
              <a:rPr lang="en-GB" sz="900" dirty="0">
                <a:latin typeface="Calibri" pitchFamily="34" charset="0"/>
              </a:rPr>
              <a:t>”	Kazakhstan	South-Kazakhstan Subsidiary of Republic State Enterprise</a:t>
            </a:r>
            <a:endParaRPr lang="ru-RU" sz="900" dirty="0">
              <a:latin typeface="Calibri" pitchFamily="34" charset="0"/>
            </a:endParaRPr>
          </a:p>
          <a:p>
            <a:r>
              <a:rPr lang="en-GB" sz="900" dirty="0">
                <a:latin typeface="Calibri" pitchFamily="34" charset="0"/>
              </a:rPr>
              <a:t>			“Kazakhstan Institute of Metrology”</a:t>
            </a:r>
            <a:endParaRPr lang="ru-RU" sz="900" dirty="0">
              <a:latin typeface="Calibri" pitchFamily="34" charset="0"/>
            </a:endParaRPr>
          </a:p>
          <a:p>
            <a:r>
              <a:rPr lang="en-GB" sz="900" dirty="0">
                <a:latin typeface="Calibri" pitchFamily="34" charset="0"/>
              </a:rPr>
              <a:t>SLM		Slovakia	Slovak Legal Metrology</a:t>
            </a:r>
            <a:endParaRPr lang="ru-RU" sz="900" dirty="0">
              <a:latin typeface="Calibri" pitchFamily="34" charset="0"/>
            </a:endParaRPr>
          </a:p>
          <a:p>
            <a:r>
              <a:rPr lang="en-GB" sz="900" dirty="0">
                <a:latin typeface="Calibri" pitchFamily="34" charset="0"/>
              </a:rPr>
              <a:t>SMI		Slovakia	Slovak Metrology Inspectorate</a:t>
            </a:r>
            <a:endParaRPr lang="ru-RU" sz="900" dirty="0">
              <a:latin typeface="Calibri" pitchFamily="34" charset="0"/>
            </a:endParaRPr>
          </a:p>
          <a:p>
            <a:r>
              <a:rPr lang="en-GB" sz="900" dirty="0">
                <a:latin typeface="Calibri" pitchFamily="34" charset="0"/>
              </a:rPr>
              <a:t>SMU		Slovakia	Slovak Institute of Metrology</a:t>
            </a:r>
            <a:endParaRPr lang="ru-RU" sz="900" dirty="0">
              <a:latin typeface="Calibri" pitchFamily="34" charset="0"/>
            </a:endParaRPr>
          </a:p>
          <a:p>
            <a:r>
              <a:rPr lang="en-GB" sz="900" dirty="0">
                <a:latin typeface="Calibri" pitchFamily="34" charset="0"/>
              </a:rPr>
              <a:t>SNAS		Slovakia	Slovak National Accreditation Service</a:t>
            </a:r>
            <a:endParaRPr lang="ru-RU" sz="900" dirty="0">
              <a:latin typeface="Calibri" pitchFamily="34" charset="0"/>
            </a:endParaRPr>
          </a:p>
          <a:p>
            <a:r>
              <a:rPr lang="en-GB" sz="900" dirty="0">
                <a:latin typeface="Calibri" pitchFamily="34" charset="0"/>
              </a:rPr>
              <a:t>SNIIM		Russia	Siberian State Scientific Research Institute of Metrology</a:t>
            </a:r>
            <a:endParaRPr lang="ru-RU" sz="900" dirty="0">
              <a:latin typeface="Calibri" pitchFamily="34" charset="0"/>
            </a:endParaRPr>
          </a:p>
          <a:p>
            <a:r>
              <a:rPr lang="en-GB" sz="900" dirty="0">
                <a:latin typeface="Calibri" pitchFamily="34" charset="0"/>
              </a:rPr>
              <a:t>SRISMC 		Uzbekistan	Scientific Research Institute of Standardization, Metrology and </a:t>
            </a:r>
            <a:endParaRPr lang="ru-RU" sz="900" dirty="0">
              <a:latin typeface="Calibri" pitchFamily="34" charset="0"/>
            </a:endParaRPr>
          </a:p>
          <a:p>
            <a:r>
              <a:rPr lang="ru-RU" sz="900" dirty="0">
                <a:latin typeface="Calibri" pitchFamily="34" charset="0"/>
              </a:rPr>
              <a:t>			</a:t>
            </a:r>
            <a:r>
              <a:rPr lang="en-GB" sz="900" dirty="0">
                <a:latin typeface="Calibri" pitchFamily="34" charset="0"/>
              </a:rPr>
              <a:t>Certification</a:t>
            </a:r>
            <a:endParaRPr lang="ru-RU" sz="900" dirty="0">
              <a:latin typeface="Calibri" pitchFamily="34" charset="0"/>
            </a:endParaRPr>
          </a:p>
          <a:p>
            <a:r>
              <a:rPr lang="en-GB" sz="900" dirty="0">
                <a:latin typeface="Calibri" pitchFamily="34" charset="0"/>
              </a:rPr>
              <a:t>SUTN		Slovakia	Slovak Standards Institute</a:t>
            </a:r>
            <a:endParaRPr lang="ru-RU" sz="900" dirty="0">
              <a:latin typeface="Calibri" pitchFamily="34" charset="0"/>
            </a:endParaRPr>
          </a:p>
          <a:p>
            <a:r>
              <a:rPr lang="en-GB" sz="900" dirty="0" err="1">
                <a:latin typeface="Calibri" pitchFamily="34" charset="0"/>
              </a:rPr>
              <a:t>Tajikstandard</a:t>
            </a:r>
            <a:r>
              <a:rPr lang="en-GB" sz="900" dirty="0">
                <a:latin typeface="Calibri" pitchFamily="34" charset="0"/>
              </a:rPr>
              <a:t>		Tajikistan	Agency on Standardization, Metrology, Certification and</a:t>
            </a:r>
            <a:endParaRPr lang="ru-RU" sz="900" dirty="0">
              <a:latin typeface="Calibri" pitchFamily="34" charset="0"/>
            </a:endParaRPr>
          </a:p>
          <a:p>
            <a:r>
              <a:rPr lang="ru-RU" sz="900" dirty="0">
                <a:latin typeface="Calibri" pitchFamily="34" charset="0"/>
              </a:rPr>
              <a:t>			</a:t>
            </a:r>
            <a:r>
              <a:rPr lang="en-GB" sz="900" dirty="0">
                <a:latin typeface="Calibri" pitchFamily="34" charset="0"/>
              </a:rPr>
              <a:t>Trade Inspection under the Government of the Republic of Tajikistan</a:t>
            </a:r>
            <a:endParaRPr lang="ru-RU" sz="900" dirty="0">
              <a:latin typeface="Calibri" pitchFamily="34" charset="0"/>
            </a:endParaRPr>
          </a:p>
          <a:p>
            <a:r>
              <a:rPr lang="en-GB" sz="900" dirty="0">
                <a:latin typeface="Calibri" pitchFamily="34" charset="0"/>
              </a:rPr>
              <a:t>TSU		Slovakia	Technical Testing Institute</a:t>
            </a:r>
            <a:endParaRPr lang="ru-RU" sz="900" dirty="0">
              <a:latin typeface="Calibri" pitchFamily="34" charset="0"/>
            </a:endParaRPr>
          </a:p>
          <a:p>
            <a:r>
              <a:rPr lang="en-GB" sz="900" dirty="0" smtClean="0">
                <a:latin typeface="Calibri" pitchFamily="34" charset="0"/>
              </a:rPr>
              <a:t>TUBITAK UME		Turkey	National Metrology Institute</a:t>
            </a:r>
          </a:p>
          <a:p>
            <a:r>
              <a:rPr lang="en-GB" sz="900" dirty="0" smtClean="0">
                <a:latin typeface="Calibri" pitchFamily="34" charset="0"/>
              </a:rPr>
              <a:t>UNIIM</a:t>
            </a:r>
            <a:r>
              <a:rPr lang="en-GB" sz="900" dirty="0">
                <a:latin typeface="Calibri" pitchFamily="34" charset="0"/>
              </a:rPr>
              <a:t>		Russia	Urals Scientific Research Institute of Metrology</a:t>
            </a:r>
            <a:endParaRPr lang="ru-RU" sz="900" dirty="0">
              <a:latin typeface="Calibri" pitchFamily="34" charset="0"/>
            </a:endParaRPr>
          </a:p>
          <a:p>
            <a:r>
              <a:rPr lang="en-GB" sz="900" dirty="0">
                <a:latin typeface="Calibri" pitchFamily="34" charset="0"/>
              </a:rPr>
              <a:t>UNMS		Slovakia	Slovak Office of Standards, Metrology and Testing</a:t>
            </a:r>
            <a:endParaRPr lang="ru-RU" sz="900" dirty="0">
              <a:latin typeface="Calibri" pitchFamily="34" charset="0"/>
            </a:endParaRPr>
          </a:p>
          <a:p>
            <a:r>
              <a:rPr lang="en-GB" sz="900" dirty="0" err="1">
                <a:latin typeface="Calibri" pitchFamily="34" charset="0"/>
              </a:rPr>
              <a:t>UzNIM</a:t>
            </a:r>
            <a:r>
              <a:rPr lang="en-GB" sz="900" dirty="0">
                <a:latin typeface="Calibri" pitchFamily="34" charset="0"/>
              </a:rPr>
              <a:t> </a:t>
            </a:r>
            <a:r>
              <a:rPr lang="en-GB" sz="900" dirty="0" smtClean="0">
                <a:latin typeface="Calibri" pitchFamily="34" charset="0"/>
              </a:rPr>
              <a:t>                                                          Uzbekistan                Uzbek National Institute of Metrology</a:t>
            </a:r>
          </a:p>
          <a:p>
            <a:r>
              <a:rPr lang="en-GB" sz="900" dirty="0" smtClean="0">
                <a:latin typeface="Calibri" pitchFamily="34" charset="0"/>
              </a:rPr>
              <a:t>VMC</a:t>
            </a:r>
            <a:r>
              <a:rPr lang="en-GB" sz="900" dirty="0">
                <a:latin typeface="Calibri" pitchFamily="34" charset="0"/>
              </a:rPr>
              <a:t>		Lithuania	Vilnius Metrology Centre</a:t>
            </a:r>
            <a:endParaRPr lang="ru-RU" sz="900" dirty="0">
              <a:latin typeface="Calibri" pitchFamily="34" charset="0"/>
            </a:endParaRPr>
          </a:p>
          <a:p>
            <a:r>
              <a:rPr lang="en-GB" sz="900" dirty="0" smtClean="0">
                <a:latin typeface="Calibri" pitchFamily="34" charset="0"/>
              </a:rPr>
              <a:t>VNIIFTRI</a:t>
            </a:r>
            <a:r>
              <a:rPr lang="en-GB" sz="900" dirty="0">
                <a:latin typeface="Calibri" pitchFamily="34" charset="0"/>
              </a:rPr>
              <a:t>	</a:t>
            </a:r>
            <a:r>
              <a:rPr lang="ru-RU" sz="900" dirty="0">
                <a:latin typeface="Calibri" pitchFamily="34" charset="0"/>
              </a:rPr>
              <a:t>	</a:t>
            </a:r>
            <a:r>
              <a:rPr lang="en-GB" sz="900" dirty="0">
                <a:latin typeface="Calibri" pitchFamily="34" charset="0"/>
              </a:rPr>
              <a:t>Russia	All-Russian Scientific Research Institute of </a:t>
            </a:r>
            <a:r>
              <a:rPr lang="en-GB" sz="900" dirty="0" err="1">
                <a:latin typeface="Calibri" pitchFamily="34" charset="0"/>
              </a:rPr>
              <a:t>Physico</a:t>
            </a:r>
            <a:r>
              <a:rPr lang="en-GB" sz="900" dirty="0">
                <a:latin typeface="Calibri" pitchFamily="34" charset="0"/>
              </a:rPr>
              <a:t>-Technical</a:t>
            </a:r>
            <a:endParaRPr lang="ru-RU" sz="900" dirty="0">
              <a:latin typeface="Calibri" pitchFamily="34" charset="0"/>
            </a:endParaRPr>
          </a:p>
          <a:p>
            <a:r>
              <a:rPr lang="en-GB" sz="900" dirty="0">
                <a:latin typeface="Calibri" pitchFamily="34" charset="0"/>
              </a:rPr>
              <a:t>			Measurements</a:t>
            </a:r>
            <a:endParaRPr lang="ru-RU" sz="900" dirty="0">
              <a:latin typeface="Calibri" pitchFamily="34" charset="0"/>
            </a:endParaRPr>
          </a:p>
          <a:p>
            <a:r>
              <a:rPr lang="en-GB" sz="900" dirty="0">
                <a:latin typeface="Calibri" pitchFamily="34" charset="0"/>
              </a:rPr>
              <a:t>VNIIFTRI ESB		Russia	East-Siberian branch of the National Research Institute of</a:t>
            </a:r>
            <a:endParaRPr lang="ru-RU" sz="900" dirty="0">
              <a:latin typeface="Calibri" pitchFamily="34" charset="0"/>
            </a:endParaRPr>
          </a:p>
          <a:p>
            <a:r>
              <a:rPr lang="en-GB" sz="900" dirty="0">
                <a:latin typeface="Calibri" pitchFamily="34" charset="0"/>
              </a:rPr>
              <a:t>			</a:t>
            </a:r>
            <a:r>
              <a:rPr lang="en-GB" sz="900" dirty="0" err="1">
                <a:latin typeface="Calibri" pitchFamily="34" charset="0"/>
              </a:rPr>
              <a:t>Physicotechnical</a:t>
            </a:r>
            <a:r>
              <a:rPr lang="en-GB" sz="900" dirty="0">
                <a:latin typeface="Calibri" pitchFamily="34" charset="0"/>
              </a:rPr>
              <a:t> and Radio Engineering Measurements</a:t>
            </a:r>
            <a:endParaRPr lang="ru-RU" sz="900" dirty="0">
              <a:latin typeface="Calibri" pitchFamily="34" charset="0"/>
            </a:endParaRPr>
          </a:p>
          <a:p>
            <a:r>
              <a:rPr lang="en-GB" sz="900" dirty="0">
                <a:latin typeface="Calibri" pitchFamily="34" charset="0"/>
              </a:rPr>
              <a:t>VNIIFTRI FEB		Russia	Far East branch of the National Research Institute of</a:t>
            </a:r>
            <a:endParaRPr lang="ru-RU" sz="900" dirty="0">
              <a:latin typeface="Calibri" pitchFamily="34" charset="0"/>
            </a:endParaRPr>
          </a:p>
          <a:p>
            <a:r>
              <a:rPr lang="ru-RU" sz="900" dirty="0">
                <a:latin typeface="Calibri" pitchFamily="34" charset="0"/>
              </a:rPr>
              <a:t>			</a:t>
            </a:r>
            <a:r>
              <a:rPr lang="en-GB" sz="900" dirty="0" err="1">
                <a:latin typeface="Calibri" pitchFamily="34" charset="0"/>
              </a:rPr>
              <a:t>Physicotechnical</a:t>
            </a:r>
            <a:r>
              <a:rPr lang="en-GB" sz="900" dirty="0">
                <a:latin typeface="Calibri" pitchFamily="34" charset="0"/>
              </a:rPr>
              <a:t> and Radio Engineering Measurements</a:t>
            </a:r>
            <a:endParaRPr lang="ru-RU" sz="900" dirty="0">
              <a:latin typeface="Calibri" pitchFamily="34" charset="0"/>
            </a:endParaRPr>
          </a:p>
          <a:p>
            <a:r>
              <a:rPr lang="en-GB" sz="900" dirty="0">
                <a:latin typeface="Calibri" pitchFamily="34" charset="0"/>
              </a:rPr>
              <a:t>VNIIFTRI KB		Russia	Kamchatka branch of the National Research Institute of</a:t>
            </a:r>
            <a:endParaRPr lang="ru-RU" sz="900" dirty="0">
              <a:latin typeface="Calibri" pitchFamily="34" charset="0"/>
            </a:endParaRPr>
          </a:p>
          <a:p>
            <a:r>
              <a:rPr lang="ru-RU" sz="900" dirty="0">
                <a:latin typeface="Calibri" pitchFamily="34" charset="0"/>
              </a:rPr>
              <a:t>			</a:t>
            </a:r>
            <a:r>
              <a:rPr lang="en-GB" sz="900" dirty="0" err="1">
                <a:latin typeface="Calibri" pitchFamily="34" charset="0"/>
              </a:rPr>
              <a:t>Physicotechnical</a:t>
            </a:r>
            <a:r>
              <a:rPr lang="en-GB" sz="900" dirty="0">
                <a:latin typeface="Calibri" pitchFamily="34" charset="0"/>
              </a:rPr>
              <a:t> and Radio Engineering Measurements</a:t>
            </a:r>
            <a:endParaRPr lang="ru-RU" sz="900" dirty="0">
              <a:latin typeface="Calibri" pitchFamily="34" charset="0"/>
            </a:endParaRPr>
          </a:p>
          <a:p>
            <a:r>
              <a:rPr lang="en-GB" sz="900" dirty="0">
                <a:latin typeface="Calibri" pitchFamily="34" charset="0"/>
              </a:rPr>
              <a:t>VNIIM		Russia	All-Russian Scientific Research Institute of Metrology</a:t>
            </a:r>
            <a:endParaRPr lang="ru-RU" sz="900" dirty="0">
              <a:latin typeface="Calibri" pitchFamily="34" charset="0"/>
            </a:endParaRPr>
          </a:p>
          <a:p>
            <a:r>
              <a:rPr lang="en-GB" sz="900" dirty="0">
                <a:latin typeface="Calibri" pitchFamily="34" charset="0"/>
              </a:rPr>
              <a:t>			named after D.I. Mendeleev</a:t>
            </a:r>
            <a:endParaRPr lang="ru-RU" sz="900" dirty="0">
              <a:latin typeface="Calibri" pitchFamily="34" charset="0"/>
            </a:endParaRPr>
          </a:p>
          <a:p>
            <a:r>
              <a:rPr lang="en-GB" sz="900" dirty="0">
                <a:latin typeface="Calibri" pitchFamily="34" charset="0"/>
              </a:rPr>
              <a:t>VNIIMS		Russia</a:t>
            </a:r>
            <a:r>
              <a:rPr lang="ru-RU" sz="900" dirty="0">
                <a:latin typeface="Calibri" pitchFamily="34" charset="0"/>
              </a:rPr>
              <a:t>	</a:t>
            </a:r>
            <a:r>
              <a:rPr lang="en-GB" sz="900" dirty="0">
                <a:latin typeface="Calibri" pitchFamily="34" charset="0"/>
              </a:rPr>
              <a:t>All-Russian Scientific Research Institute of Metrological</a:t>
            </a:r>
            <a:r>
              <a:rPr lang="ru-RU" sz="900" dirty="0">
                <a:latin typeface="Calibri" pitchFamily="34" charset="0"/>
              </a:rPr>
              <a:t> </a:t>
            </a:r>
            <a:r>
              <a:rPr lang="en-GB" sz="900" dirty="0">
                <a:latin typeface="Calibri" pitchFamily="34" charset="0"/>
              </a:rPr>
              <a:t>Service</a:t>
            </a:r>
            <a:endParaRPr lang="ru-RU" sz="900" dirty="0">
              <a:latin typeface="Calibri" pitchFamily="34" charset="0"/>
            </a:endParaRPr>
          </a:p>
          <a:p>
            <a:r>
              <a:rPr lang="en-GB" sz="900" dirty="0">
                <a:latin typeface="Calibri" pitchFamily="34" charset="0"/>
              </a:rPr>
              <a:t>VNIIOFI		Russia	All-Russian Scientific Research Institute of Optical and</a:t>
            </a:r>
            <a:endParaRPr lang="ru-RU" sz="900" dirty="0">
              <a:latin typeface="Calibri" pitchFamily="34" charset="0"/>
            </a:endParaRPr>
          </a:p>
          <a:p>
            <a:r>
              <a:rPr lang="en-GB" sz="900" dirty="0">
                <a:latin typeface="Calibri" pitchFamily="34" charset="0"/>
              </a:rPr>
              <a:t>			Physical Measurements</a:t>
            </a:r>
            <a:endParaRPr lang="ru-RU" sz="900" dirty="0">
              <a:latin typeface="Calibri" pitchFamily="34" charset="0"/>
            </a:endParaRPr>
          </a:p>
          <a:p>
            <a:r>
              <a:rPr lang="en-GB" sz="900" dirty="0">
                <a:latin typeface="Calibri" pitchFamily="34" charset="0"/>
              </a:rPr>
              <a:t>VNIIR		Russia</a:t>
            </a:r>
            <a:r>
              <a:rPr lang="ru-RU" sz="900" dirty="0">
                <a:latin typeface="Calibri" pitchFamily="34" charset="0"/>
              </a:rPr>
              <a:t>	</a:t>
            </a:r>
            <a:r>
              <a:rPr lang="en-GB" sz="900" dirty="0">
                <a:latin typeface="Calibri" pitchFamily="34" charset="0"/>
              </a:rPr>
              <a:t>All-Russian Scientific Research Institute of </a:t>
            </a:r>
            <a:r>
              <a:rPr lang="en-GB" sz="900" dirty="0" err="1">
                <a:latin typeface="Calibri" pitchFamily="34" charset="0"/>
              </a:rPr>
              <a:t>Flowrate</a:t>
            </a:r>
            <a:r>
              <a:rPr lang="ru-RU" sz="900" dirty="0">
                <a:latin typeface="Calibri" pitchFamily="34" charset="0"/>
              </a:rPr>
              <a:t> </a:t>
            </a:r>
            <a:r>
              <a:rPr lang="en-GB" sz="900" dirty="0">
                <a:latin typeface="Calibri" pitchFamily="34" charset="0"/>
              </a:rPr>
              <a:t>Measurement</a:t>
            </a:r>
            <a:endParaRPr lang="ru-RU" sz="900" dirty="0">
              <a:latin typeface="Calibri" pitchFamily="34" charset="0"/>
            </a:endParaRPr>
          </a:p>
          <a:p>
            <a:r>
              <a:rPr lang="en-GB" sz="900" dirty="0">
                <a:latin typeface="Calibri" pitchFamily="34" charset="0"/>
              </a:rPr>
              <a:t>WKS RSE “</a:t>
            </a:r>
            <a:r>
              <a:rPr lang="en-GB" sz="900" dirty="0" err="1">
                <a:latin typeface="Calibri" pitchFamily="34" charset="0"/>
              </a:rPr>
              <a:t>KazInMetr</a:t>
            </a:r>
            <a:r>
              <a:rPr lang="en-GB" sz="900" dirty="0">
                <a:latin typeface="Calibri" pitchFamily="34" charset="0"/>
              </a:rPr>
              <a:t>”	Kazakhstan	Western-Kazakhstan Subsidiary of Republic State Enterprise</a:t>
            </a:r>
            <a:endParaRPr lang="ru-RU" sz="900" dirty="0">
              <a:latin typeface="Calibri" pitchFamily="34" charset="0"/>
            </a:endParaRPr>
          </a:p>
          <a:p>
            <a:r>
              <a:rPr lang="ru-RU" sz="900" dirty="0">
                <a:latin typeface="Calibri" pitchFamily="34" charset="0"/>
              </a:rPr>
              <a:t>			</a:t>
            </a:r>
            <a:r>
              <a:rPr lang="en-GB" sz="900" dirty="0">
                <a:latin typeface="Calibri" pitchFamily="34" charset="0"/>
              </a:rPr>
              <a:t>“Kazakhstan Institute of Metrology”</a:t>
            </a:r>
            <a:endParaRPr lang="ru-RU" sz="900" dirty="0">
              <a:latin typeface="Calibri" pitchFamily="34" charset="0"/>
            </a:endParaRPr>
          </a:p>
          <a:p>
            <a:endParaRPr lang="ru-RU" sz="900" dirty="0">
              <a:latin typeface="Calibri" pitchFamily="34" charset="0"/>
            </a:endParaRPr>
          </a:p>
          <a:p>
            <a:endParaRPr lang="ru-RU" sz="900" dirty="0">
              <a:latin typeface="Calibri"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Заголовок 1"/>
          <p:cNvSpPr>
            <a:spLocks noGrp="1"/>
          </p:cNvSpPr>
          <p:nvPr>
            <p:ph type="title"/>
          </p:nvPr>
        </p:nvSpPr>
        <p:spPr>
          <a:xfrm>
            <a:off x="1628775" y="273050"/>
            <a:ext cx="4886325" cy="358775"/>
          </a:xfrm>
        </p:spPr>
        <p:txBody>
          <a:bodyPr/>
          <a:lstStyle/>
          <a:p>
            <a:r>
              <a:rPr lang="en-GB" smtClean="0"/>
              <a:t>ACRONYMS</a:t>
            </a:r>
            <a:endParaRPr lang="ru-RU" smtClean="0"/>
          </a:p>
        </p:txBody>
      </p:sp>
      <p:sp>
        <p:nvSpPr>
          <p:cNvPr id="121859" name="Объект 2"/>
          <p:cNvSpPr>
            <a:spLocks noGrp="1"/>
          </p:cNvSpPr>
          <p:nvPr>
            <p:ph idx="1"/>
          </p:nvPr>
        </p:nvSpPr>
        <p:spPr>
          <a:xfrm>
            <a:off x="333375" y="1208088"/>
            <a:ext cx="6172200" cy="360362"/>
          </a:xfrm>
        </p:spPr>
        <p:txBody>
          <a:bodyPr/>
          <a:lstStyle/>
          <a:p>
            <a:r>
              <a:rPr lang="en-GB" sz="1400" b="1" smtClean="0">
                <a:solidFill>
                  <a:srgbClr val="FF0000"/>
                </a:solidFill>
              </a:rPr>
              <a:t>Acronyms for the names of international and regional metrology organizations</a:t>
            </a:r>
            <a:endParaRPr lang="ru-RU" sz="1400" smtClean="0">
              <a:solidFill>
                <a:srgbClr val="FF0000"/>
              </a:solidFill>
            </a:endParaRPr>
          </a:p>
        </p:txBody>
      </p:sp>
      <p:sp>
        <p:nvSpPr>
          <p:cNvPr id="121860" name="Объект 2"/>
          <p:cNvSpPr txBox="1">
            <a:spLocks/>
          </p:cNvSpPr>
          <p:nvPr/>
        </p:nvSpPr>
        <p:spPr bwMode="auto">
          <a:xfrm>
            <a:off x="404813" y="1639888"/>
            <a:ext cx="6172200" cy="1584325"/>
          </a:xfrm>
          <a:prstGeom prst="rect">
            <a:avLst/>
          </a:prstGeom>
          <a:noFill/>
          <a:ln w="9525">
            <a:noFill/>
            <a:miter lim="800000"/>
            <a:headEnd/>
            <a:tailEnd/>
          </a:ln>
        </p:spPr>
        <p:txBody>
          <a:bodyPr/>
          <a:lstStyle/>
          <a:p>
            <a:r>
              <a:rPr lang="en-GB" sz="900">
                <a:latin typeface="Calibri" pitchFamily="34" charset="0"/>
              </a:rPr>
              <a:t>AFRIMETS	</a:t>
            </a:r>
            <a:r>
              <a:rPr lang="ru-RU" sz="900">
                <a:latin typeface="Calibri" pitchFamily="34" charset="0"/>
              </a:rPr>
              <a:t>	</a:t>
            </a:r>
            <a:r>
              <a:rPr lang="en-GB" sz="900">
                <a:latin typeface="Calibri" pitchFamily="34" charset="0"/>
              </a:rPr>
              <a:t>Intra-African Metrology System</a:t>
            </a:r>
            <a:endParaRPr lang="ru-RU" sz="900">
              <a:latin typeface="Calibri" pitchFamily="34" charset="0"/>
            </a:endParaRPr>
          </a:p>
          <a:p>
            <a:r>
              <a:rPr lang="en-GB" sz="900">
                <a:latin typeface="Calibri" pitchFamily="34" charset="0"/>
              </a:rPr>
              <a:t>APLMF		Asia Pacific Legal Metrology Forum</a:t>
            </a:r>
            <a:endParaRPr lang="ru-RU" sz="900">
              <a:latin typeface="Calibri" pitchFamily="34" charset="0"/>
            </a:endParaRPr>
          </a:p>
          <a:p>
            <a:r>
              <a:rPr lang="en-GB" sz="900">
                <a:latin typeface="Calibri" pitchFamily="34" charset="0"/>
              </a:rPr>
              <a:t>APMP		Asia Pacific Metrology Programme</a:t>
            </a:r>
            <a:endParaRPr lang="ru-RU" sz="900">
              <a:latin typeface="Calibri" pitchFamily="34" charset="0"/>
            </a:endParaRPr>
          </a:p>
          <a:p>
            <a:r>
              <a:rPr lang="en-GB" sz="900">
                <a:latin typeface="Calibri" pitchFamily="34" charset="0"/>
              </a:rPr>
              <a:t>BIML		International Bureau of Legal Metrology</a:t>
            </a:r>
            <a:endParaRPr lang="ru-RU" sz="900">
              <a:latin typeface="Calibri" pitchFamily="34" charset="0"/>
            </a:endParaRPr>
          </a:p>
          <a:p>
            <a:r>
              <a:rPr lang="en-GB" sz="900">
                <a:latin typeface="Calibri" pitchFamily="34" charset="0"/>
              </a:rPr>
              <a:t>BIPM		International Bureau of Weights and Measures</a:t>
            </a:r>
            <a:endParaRPr lang="ru-RU" sz="900">
              <a:latin typeface="Calibri" pitchFamily="34" charset="0"/>
            </a:endParaRPr>
          </a:p>
          <a:p>
            <a:r>
              <a:rPr lang="en-GB" sz="900">
                <a:latin typeface="Calibri" pitchFamily="34" charset="0"/>
              </a:rPr>
              <a:t>CODATA	</a:t>
            </a:r>
            <a:r>
              <a:rPr lang="ru-RU" sz="900">
                <a:latin typeface="Calibri" pitchFamily="34" charset="0"/>
              </a:rPr>
              <a:t>	</a:t>
            </a:r>
            <a:r>
              <a:rPr lang="en-GB" sz="900">
                <a:latin typeface="Calibri" pitchFamily="34" charset="0"/>
              </a:rPr>
              <a:t>Committee on Data for Science and Technology</a:t>
            </a:r>
            <a:endParaRPr lang="ru-RU" sz="900">
              <a:latin typeface="Calibri" pitchFamily="34" charset="0"/>
            </a:endParaRPr>
          </a:p>
          <a:p>
            <a:r>
              <a:rPr lang="en-GB" sz="900">
                <a:latin typeface="Calibri" pitchFamily="34" charset="0"/>
              </a:rPr>
              <a:t>EA		European Cooperation for Accreditation</a:t>
            </a:r>
            <a:endParaRPr lang="ru-RU" sz="900">
              <a:latin typeface="Calibri" pitchFamily="34" charset="0"/>
            </a:endParaRPr>
          </a:p>
          <a:p>
            <a:r>
              <a:rPr lang="en-GB" sz="900">
                <a:latin typeface="Calibri" pitchFamily="34" charset="0"/>
              </a:rPr>
              <a:t>EASC		Euro-Asian Council for Standardization, Metrology and Certification</a:t>
            </a:r>
            <a:endParaRPr lang="ru-RU" sz="900">
              <a:latin typeface="Calibri" pitchFamily="34" charset="0"/>
            </a:endParaRPr>
          </a:p>
          <a:p>
            <a:r>
              <a:rPr lang="en-GB" sz="900">
                <a:latin typeface="Calibri" pitchFamily="34" charset="0"/>
              </a:rPr>
              <a:t>EURAMET	</a:t>
            </a:r>
            <a:r>
              <a:rPr lang="ru-RU" sz="900">
                <a:latin typeface="Calibri" pitchFamily="34" charset="0"/>
              </a:rPr>
              <a:t>	</a:t>
            </a:r>
            <a:r>
              <a:rPr lang="en-GB" sz="900">
                <a:latin typeface="Calibri" pitchFamily="34" charset="0"/>
              </a:rPr>
              <a:t>European Association of National Metrology Institutions</a:t>
            </a:r>
            <a:endParaRPr lang="ru-RU" sz="900">
              <a:latin typeface="Calibri" pitchFamily="34" charset="0"/>
            </a:endParaRPr>
          </a:p>
          <a:p>
            <a:r>
              <a:rPr lang="en-GB" sz="900">
                <a:latin typeface="Calibri" pitchFamily="34" charset="0"/>
              </a:rPr>
              <a:t>IEC		International Electrotechnical Commission</a:t>
            </a:r>
            <a:endParaRPr lang="ru-RU" sz="900">
              <a:latin typeface="Calibri" pitchFamily="34" charset="0"/>
            </a:endParaRPr>
          </a:p>
          <a:p>
            <a:r>
              <a:rPr lang="en-GB" sz="900">
                <a:latin typeface="Calibri" pitchFamily="34" charset="0"/>
              </a:rPr>
              <a:t>ILAC		International Laboratory Accreditation Cooperation</a:t>
            </a:r>
            <a:endParaRPr lang="ru-RU" sz="900">
              <a:latin typeface="Calibri" pitchFamily="34" charset="0"/>
            </a:endParaRPr>
          </a:p>
          <a:p>
            <a:r>
              <a:rPr lang="en-GB" sz="900">
                <a:latin typeface="Calibri" pitchFamily="34" charset="0"/>
              </a:rPr>
              <a:t>ISO		International Organisation for Standardization</a:t>
            </a:r>
            <a:endParaRPr lang="ru-RU" sz="900">
              <a:latin typeface="Calibri" pitchFamily="34" charset="0"/>
            </a:endParaRPr>
          </a:p>
          <a:p>
            <a:r>
              <a:rPr lang="en-GB" sz="900">
                <a:latin typeface="Calibri" pitchFamily="34" charset="0"/>
              </a:rPr>
              <a:t>JCRB		Joint Committee of Regional Metrology Organisations and BIPM</a:t>
            </a:r>
            <a:endParaRPr lang="ru-RU" sz="900">
              <a:latin typeface="Calibri" pitchFamily="34" charset="0"/>
            </a:endParaRPr>
          </a:p>
          <a:p>
            <a:r>
              <a:rPr lang="en-GB" sz="900">
                <a:latin typeface="Calibri" pitchFamily="34" charset="0"/>
              </a:rPr>
              <a:t>NCSLI		National Conference of Standards Laboratories International</a:t>
            </a:r>
            <a:endParaRPr lang="ru-RU" sz="900">
              <a:latin typeface="Calibri" pitchFamily="34" charset="0"/>
            </a:endParaRPr>
          </a:p>
          <a:p>
            <a:r>
              <a:rPr lang="en-GB" sz="900">
                <a:latin typeface="Calibri" pitchFamily="34" charset="0"/>
              </a:rPr>
              <a:t>OIML		International Organisation of Legal Metrology</a:t>
            </a:r>
            <a:endParaRPr lang="ru-RU" sz="900">
              <a:latin typeface="Calibri" pitchFamily="34" charset="0"/>
            </a:endParaRPr>
          </a:p>
          <a:p>
            <a:r>
              <a:rPr lang="en-GB" sz="900">
                <a:latin typeface="Calibri" pitchFamily="34" charset="0"/>
              </a:rPr>
              <a:t>SIM		Inter-American Metrology System</a:t>
            </a:r>
            <a:endParaRPr lang="ru-RU" sz="900">
              <a:latin typeface="Calibri" pitchFamily="34" charset="0"/>
            </a:endParaRPr>
          </a:p>
          <a:p>
            <a:r>
              <a:rPr lang="en-GB" sz="900">
                <a:latin typeface="Calibri" pitchFamily="34" charset="0"/>
              </a:rPr>
              <a:t>STCMetr		Scientific &amp;Technical Commission on Metrology of Euro-Asian Council for </a:t>
            </a:r>
            <a:r>
              <a:rPr lang="ru-RU" sz="900">
                <a:latin typeface="Calibri" pitchFamily="34" charset="0"/>
              </a:rPr>
              <a:t>			</a:t>
            </a:r>
            <a:r>
              <a:rPr lang="en-GB" sz="900">
                <a:latin typeface="Calibri" pitchFamily="34" charset="0"/>
              </a:rPr>
              <a:t>Standardization,</a:t>
            </a:r>
            <a:r>
              <a:rPr lang="ru-RU" sz="900">
                <a:latin typeface="Calibri" pitchFamily="34" charset="0"/>
              </a:rPr>
              <a:t>  </a:t>
            </a:r>
            <a:r>
              <a:rPr lang="en-GB" sz="900">
                <a:latin typeface="Calibri" pitchFamily="34" charset="0"/>
              </a:rPr>
              <a:t>Metrology and Certification</a:t>
            </a:r>
            <a:endParaRPr lang="ru-RU" sz="900">
              <a:latin typeface="Calibri" pitchFamily="34" charset="0"/>
            </a:endParaRPr>
          </a:p>
          <a:p>
            <a:r>
              <a:rPr lang="en-GB" sz="900">
                <a:latin typeface="Calibri" pitchFamily="34" charset="0"/>
              </a:rPr>
              <a:t>WELMEC	</a:t>
            </a:r>
            <a:r>
              <a:rPr lang="ru-RU" sz="900">
                <a:latin typeface="Calibri" pitchFamily="34" charset="0"/>
              </a:rPr>
              <a:t>	</a:t>
            </a:r>
            <a:r>
              <a:rPr lang="en-GB" sz="900">
                <a:latin typeface="Calibri" pitchFamily="34" charset="0"/>
              </a:rPr>
              <a:t>Western Europe Legal Metrology Cooperation</a:t>
            </a:r>
            <a:endParaRPr lang="ru-RU" sz="900">
              <a:latin typeface="Calibri" pitchFamily="34" charset="0"/>
            </a:endParaRPr>
          </a:p>
        </p:txBody>
      </p:sp>
      <p:pic>
        <p:nvPicPr>
          <p:cNvPr id="7"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628775" y="273050"/>
            <a:ext cx="4886325" cy="358775"/>
          </a:xfrm>
        </p:spPr>
        <p:txBody>
          <a:bodyPr/>
          <a:lstStyle/>
          <a:p>
            <a:r>
              <a:rPr lang="en-GB" smtClean="0"/>
              <a:t>RULES OF PROCEDURE</a:t>
            </a:r>
            <a:endParaRPr lang="ru-RU" smtClean="0"/>
          </a:p>
        </p:txBody>
      </p:sp>
      <p:sp>
        <p:nvSpPr>
          <p:cNvPr id="3" name="Объект 2"/>
          <p:cNvSpPr>
            <a:spLocks noGrp="1"/>
          </p:cNvSpPr>
          <p:nvPr>
            <p:ph idx="1"/>
          </p:nvPr>
        </p:nvSpPr>
        <p:spPr>
          <a:xfrm>
            <a:off x="332656" y="1208584"/>
            <a:ext cx="6172200" cy="6120680"/>
          </a:xfrm>
        </p:spPr>
        <p:txBody>
          <a:bodyPr numCol="2" spcCol="288000" rtlCol="0">
            <a:noAutofit/>
          </a:bodyPr>
          <a:lstStyle/>
          <a:p>
            <a:pPr fontAlgn="auto">
              <a:spcAft>
                <a:spcPts val="0"/>
              </a:spcAft>
              <a:defRPr/>
            </a:pPr>
            <a:r>
              <a:rPr lang="en-GB" sz="1050" dirty="0" smtClean="0"/>
              <a:t>Rules of Procedure presented below were agreed at the first COOMET Committee Meeting held in Warsaw on 13–14 November, 1991 and updated and amended at the 10</a:t>
            </a:r>
            <a:r>
              <a:rPr lang="en-GB" sz="1050" baseline="30000" dirty="0" smtClean="0"/>
              <a:t>th</a:t>
            </a:r>
            <a:r>
              <a:rPr lang="en-GB" sz="1050" dirty="0" smtClean="0"/>
              <a:t> COOMET Committee Meeting (25–26 May, 2000, </a:t>
            </a:r>
            <a:r>
              <a:rPr lang="en-GB" sz="1050" dirty="0" err="1" smtClean="0"/>
              <a:t>Almaty</a:t>
            </a:r>
            <a:r>
              <a:rPr lang="en-GB" sz="1050" dirty="0" smtClean="0"/>
              <a:t>, Kazakhstan), at the 12</a:t>
            </a:r>
            <a:r>
              <a:rPr lang="en-GB" sz="1050" baseline="30000" dirty="0" smtClean="0"/>
              <a:t>th</a:t>
            </a:r>
            <a:r>
              <a:rPr lang="en-GB" sz="1050" dirty="0" smtClean="0"/>
              <a:t> COOMET Committee Meeting (6–7 May, 2002, Havana, Cuba), at the 15</a:t>
            </a:r>
            <a:r>
              <a:rPr lang="en-GB" sz="1050" baseline="30000" dirty="0" smtClean="0"/>
              <a:t>th</a:t>
            </a:r>
            <a:r>
              <a:rPr lang="en-GB" sz="1050" dirty="0" smtClean="0"/>
              <a:t> COOMET Committee Meeting (8–9 September, 2005, Vilnius, Lithuania), at the 16</a:t>
            </a:r>
            <a:r>
              <a:rPr lang="en-GB" sz="1050" baseline="30000" dirty="0" smtClean="0"/>
              <a:t>th</a:t>
            </a:r>
            <a:r>
              <a:rPr lang="en-GB" sz="1050" dirty="0" smtClean="0"/>
              <a:t> COOMET Committee Meeting (4–5 September, 2006, </a:t>
            </a:r>
            <a:r>
              <a:rPr lang="en-GB" sz="1050" dirty="0" err="1" smtClean="0"/>
              <a:t>Braunschweig</a:t>
            </a:r>
            <a:r>
              <a:rPr lang="en-GB" sz="1050" dirty="0" smtClean="0"/>
              <a:t>, Germany), at the 18</a:t>
            </a:r>
            <a:r>
              <a:rPr lang="en-GB" sz="1050" baseline="30000" dirty="0" smtClean="0"/>
              <a:t>th</a:t>
            </a:r>
            <a:r>
              <a:rPr lang="en-GB" sz="1050" dirty="0" smtClean="0"/>
              <a:t> COOMET Committee Meeting (15–16 May, 2008, Kharkov, Ukraine), at the 19</a:t>
            </a:r>
            <a:r>
              <a:rPr lang="en-GB" sz="1050" baseline="30000" dirty="0" smtClean="0"/>
              <a:t>th</a:t>
            </a:r>
            <a:r>
              <a:rPr lang="en-GB" sz="1050" dirty="0" smtClean="0"/>
              <a:t> COOMET Committee Meeting (20–21 May, 2009, Baku, Azerbaijan) and at the 20</a:t>
            </a:r>
            <a:r>
              <a:rPr lang="en-GB" sz="1050" baseline="30000" dirty="0" smtClean="0"/>
              <a:t>th</a:t>
            </a:r>
            <a:r>
              <a:rPr lang="en-GB" sz="1050" dirty="0" smtClean="0"/>
              <a:t> COOMET Committee Meeting (21–22 April 2010, Astana, Kazakhstan).</a:t>
            </a:r>
            <a:endParaRPr lang="ru-RU" sz="1050" dirty="0" smtClean="0"/>
          </a:p>
          <a:p>
            <a:pPr fontAlgn="auto">
              <a:spcAft>
                <a:spcPts val="0"/>
              </a:spcAft>
              <a:defRPr/>
            </a:pPr>
            <a:r>
              <a:rPr lang="en-GB" sz="1050" dirty="0" smtClean="0"/>
              <a:t>They amend the description of the COOMET structure and activities which are part of the Memorandum of Understanding and were adopted in accordance with Article 8 Section 5 of the Memorandum and should promote the effective solution of cooperation problems in the shortest time possible according to established procedures using modern information technology and communication facilities.</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MEMBERS OF COOMET AND MEMBERS </a:t>
            </a:r>
            <a:r>
              <a:rPr lang="ru-RU" sz="1050" b="1" dirty="0" smtClean="0">
                <a:solidFill>
                  <a:srgbClr val="FF0000"/>
                </a:solidFill>
              </a:rPr>
              <a:t/>
            </a:r>
            <a:br>
              <a:rPr lang="ru-RU" sz="1050" b="1" dirty="0" smtClean="0">
                <a:solidFill>
                  <a:srgbClr val="FF0000"/>
                </a:solidFill>
              </a:rPr>
            </a:br>
            <a:r>
              <a:rPr lang="en-GB" sz="1050" b="1" dirty="0" smtClean="0">
                <a:solidFill>
                  <a:srgbClr val="FF0000"/>
                </a:solidFill>
              </a:rPr>
              <a:t>OF COOMET COMMITTEE</a:t>
            </a:r>
            <a:endParaRPr lang="ru-RU" sz="1050" dirty="0" smtClean="0">
              <a:solidFill>
                <a:srgbClr val="FF0000"/>
              </a:solidFill>
            </a:endParaRPr>
          </a:p>
          <a:p>
            <a:pPr marL="172800" lvl="1" indent="-172800" fontAlgn="auto">
              <a:spcAft>
                <a:spcPts val="0"/>
              </a:spcAft>
              <a:buFont typeface="Arial" pitchFamily="34" charset="0"/>
              <a:buChar char="•"/>
              <a:defRPr/>
            </a:pPr>
            <a:r>
              <a:rPr lang="en-GB" sz="1050" dirty="0" smtClean="0"/>
              <a:t>From each State only one National Metrology Institution on behalf of which the Memorandum of Understanding has been signed, may be a Member of COOMET.</a:t>
            </a:r>
            <a:endParaRPr lang="ru-RU" sz="1050" dirty="0" smtClean="0"/>
          </a:p>
          <a:p>
            <a:pPr marL="172800" lvl="1" indent="-172800" fontAlgn="auto">
              <a:spcAft>
                <a:spcPts val="0"/>
              </a:spcAft>
              <a:buFont typeface="Arial" pitchFamily="34" charset="0"/>
              <a:buChar char="•"/>
              <a:defRPr/>
            </a:pPr>
            <a:r>
              <a:rPr lang="en-GB" sz="1050" dirty="0" smtClean="0"/>
              <a:t>Each COOMET Member must inform the President about the name and address of its appointed Committee Member.</a:t>
            </a:r>
            <a:endParaRPr lang="ru-RU" sz="1050" dirty="0" smtClean="0"/>
          </a:p>
          <a:p>
            <a:pPr marL="172800" lvl="1" indent="-172800" fontAlgn="auto">
              <a:spcAft>
                <a:spcPts val="0"/>
              </a:spcAft>
              <a:buFont typeface="Arial" pitchFamily="34" charset="0"/>
              <a:buChar char="•"/>
              <a:defRPr/>
            </a:pPr>
            <a:r>
              <a:rPr lang="en-GB" sz="1050" dirty="0" smtClean="0"/>
              <a:t>The Committee shall elect its President by secret ballot, by a simple majority of votes.</a:t>
            </a:r>
            <a:endParaRPr lang="ru-RU" sz="1050" dirty="0" smtClean="0"/>
          </a:p>
          <a:p>
            <a:pPr marL="172800" lvl="1" indent="-172800" fontAlgn="auto">
              <a:spcAft>
                <a:spcPts val="0"/>
              </a:spcAft>
              <a:buFont typeface="Arial" pitchFamily="34" charset="0"/>
              <a:buChar char="•"/>
              <a:defRPr/>
            </a:pPr>
            <a:r>
              <a:rPr lang="en-GB" sz="1050" dirty="0" smtClean="0"/>
              <a:t>A COOMET Member not represented at two consecutive Committee meetings without giving the reasons for its absence shall be considered as having terminated its participation in COOMET.</a:t>
            </a:r>
            <a:endParaRPr lang="ru-RU" sz="1050" dirty="0" smtClean="0"/>
          </a:p>
          <a:p>
            <a:pPr fontAlgn="auto">
              <a:spcAft>
                <a:spcPts val="0"/>
              </a:spcAft>
              <a:defRPr/>
            </a:pPr>
            <a:r>
              <a:rPr lang="en-GB" sz="1050" dirty="0" smtClean="0"/>
              <a:t>Decision on the termination of participation of a COOMET Member in COOMET is to be made by open voting based on a simple majority of votes at the next COOMET Committee meeting.</a:t>
            </a:r>
            <a:endParaRPr lang="ru-RU" sz="1050" dirty="0" smtClean="0"/>
          </a:p>
          <a:p>
            <a:pPr fontAlgn="auto">
              <a:spcAft>
                <a:spcPts val="0"/>
              </a:spcAft>
              <a:defRPr/>
            </a:pPr>
            <a:r>
              <a:rPr lang="ru-RU" sz="1050" b="1" dirty="0" smtClean="0">
                <a:solidFill>
                  <a:srgbClr val="FF0000"/>
                </a:solidFill>
              </a:rPr>
              <a:t/>
            </a:r>
            <a:br>
              <a:rPr lang="ru-RU" sz="1050" b="1" dirty="0" smtClean="0">
                <a:solidFill>
                  <a:srgbClr val="FF0000"/>
                </a:solidFill>
              </a:rPr>
            </a:br>
            <a:r>
              <a:rPr lang="ru-RU" sz="1050" b="1" dirty="0" smtClean="0">
                <a:solidFill>
                  <a:srgbClr val="FF0000"/>
                </a:solidFill>
              </a:rPr>
              <a:t>2. </a:t>
            </a:r>
            <a:r>
              <a:rPr lang="en-GB" sz="1050" b="1" dirty="0" smtClean="0">
                <a:solidFill>
                  <a:srgbClr val="FF0000"/>
                </a:solidFill>
              </a:rPr>
              <a:t>COOMET PROJECTS</a:t>
            </a:r>
            <a:endParaRPr lang="ru-RU" sz="1050" dirty="0" smtClean="0">
              <a:solidFill>
                <a:srgbClr val="FF0000"/>
              </a:solidFill>
            </a:endParaRPr>
          </a:p>
          <a:p>
            <a:pPr marL="0" lvl="1" indent="0" fontAlgn="auto">
              <a:spcAft>
                <a:spcPts val="0"/>
              </a:spcAft>
              <a:buFont typeface="Arial" pitchFamily="34" charset="0"/>
              <a:buNone/>
              <a:defRPr/>
            </a:pPr>
            <a:r>
              <a:rPr lang="ru-RU" sz="1050" b="1" dirty="0" smtClean="0">
                <a:solidFill>
                  <a:srgbClr val="FF0000"/>
                </a:solidFill>
              </a:rPr>
              <a:t>2.1. </a:t>
            </a:r>
            <a:r>
              <a:rPr lang="en-GB" sz="1050" b="1" dirty="0" smtClean="0">
                <a:solidFill>
                  <a:srgbClr val="FF0000"/>
                </a:solidFill>
              </a:rPr>
              <a:t>GENERAL</a:t>
            </a:r>
            <a:endParaRPr lang="ru-RU" sz="1050" dirty="0" smtClean="0">
              <a:solidFill>
                <a:srgbClr val="FF0000"/>
              </a:solidFill>
            </a:endParaRPr>
          </a:p>
          <a:p>
            <a:pPr fontAlgn="auto">
              <a:spcAft>
                <a:spcPts val="0"/>
              </a:spcAft>
              <a:defRPr/>
            </a:pPr>
            <a:r>
              <a:rPr lang="en-GB" sz="1050" dirty="0" smtClean="0"/>
              <a:t>For each collaborative project a COOMET Project Form must be completed and sent to the Secretariat, which will arrange for its distribution to all Committee Members and to the head of the relevant SC/TC. This will enable all COOMET Members to keep themselves informed of areas of possible cooperation providing them with an opportunity to join cooperation.</a:t>
            </a:r>
            <a:endParaRPr lang="ru-RU" sz="1050" dirty="0" smtClean="0"/>
          </a:p>
          <a:p>
            <a:pPr fontAlgn="auto">
              <a:spcAft>
                <a:spcPts val="0"/>
              </a:spcAft>
              <a:defRPr/>
            </a:pPr>
            <a:r>
              <a:rPr lang="en-GB" sz="1050" dirty="0" smtClean="0"/>
              <a:t>Three separate forms are available</a:t>
            </a:r>
            <a:r>
              <a:rPr lang="ru-RU" sz="1050" dirty="0" smtClean="0"/>
              <a:t> </a:t>
            </a:r>
            <a:r>
              <a:rPr lang="ru-RU" sz="800" dirty="0" smtClean="0"/>
              <a:t>1</a:t>
            </a:r>
            <a:r>
              <a:rPr lang="en-GB" sz="1050" dirty="0" smtClean="0"/>
              <a:t>:</a:t>
            </a:r>
            <a:endParaRPr lang="ru-RU" sz="1050" dirty="0" smtClean="0"/>
          </a:p>
          <a:p>
            <a:pPr fontAlgn="auto">
              <a:spcAft>
                <a:spcPts val="0"/>
              </a:spcAft>
              <a:defRPr/>
            </a:pPr>
            <a:r>
              <a:rPr lang="en-GB" sz="1050" dirty="0" smtClean="0">
                <a:solidFill>
                  <a:srgbClr val="FF0000"/>
                </a:solidFill>
              </a:rPr>
              <a:t>PROPOSED COOMET PROJECT FORM</a:t>
            </a:r>
            <a:endParaRPr lang="ru-RU" sz="1050" dirty="0" smtClean="0">
              <a:solidFill>
                <a:srgbClr val="FF0000"/>
              </a:solidFill>
            </a:endParaRPr>
          </a:p>
          <a:p>
            <a:pPr fontAlgn="auto">
              <a:spcAft>
                <a:spcPts val="0"/>
              </a:spcAft>
              <a:defRPr/>
            </a:pPr>
            <a:r>
              <a:rPr lang="en-GB" sz="1050" dirty="0" smtClean="0">
                <a:solidFill>
                  <a:srgbClr val="FF0000"/>
                </a:solidFill>
              </a:rPr>
              <a:t>AGREED COOMET PROJECT FORM</a:t>
            </a:r>
            <a:endParaRPr lang="ru-RU" sz="1050" dirty="0" smtClean="0">
              <a:solidFill>
                <a:srgbClr val="FF0000"/>
              </a:solidFill>
            </a:endParaRPr>
          </a:p>
          <a:p>
            <a:pPr fontAlgn="auto">
              <a:spcAft>
                <a:spcPts val="0"/>
              </a:spcAft>
              <a:defRPr/>
            </a:pPr>
            <a:r>
              <a:rPr lang="en-GB" sz="1050" dirty="0" smtClean="0">
                <a:solidFill>
                  <a:srgbClr val="FF0000"/>
                </a:solidFill>
              </a:rPr>
              <a:t>COOMET PROJECT PROGRESS/FINAL REPORT FORM</a:t>
            </a:r>
            <a:endParaRPr lang="ru-RU" sz="1050" dirty="0" smtClean="0">
              <a:solidFill>
                <a:srgbClr val="FF0000"/>
              </a:solidFill>
            </a:endParaRPr>
          </a:p>
          <a:p>
            <a:pPr fontAlgn="auto">
              <a:spcAft>
                <a:spcPts val="0"/>
              </a:spcAft>
              <a:defRPr/>
            </a:pPr>
            <a:r>
              <a:rPr lang="en-GB" sz="1050" dirty="0" smtClean="0"/>
              <a:t>Proposals for COOMET collaboration projects may be presented at any time. The collection of Agreed COOMET Projects will represent the working programme of COOMET.</a:t>
            </a:r>
            <a:endParaRPr lang="ru-RU" sz="1050" dirty="0" smtClean="0"/>
          </a:p>
          <a:p>
            <a:pPr fontAlgn="auto">
              <a:spcAft>
                <a:spcPts val="0"/>
              </a:spcAft>
              <a:defRPr/>
            </a:pPr>
            <a:r>
              <a:rPr lang="en-GB" sz="1050" dirty="0" smtClean="0"/>
              <a:t>The Committee Members will monitor the COOMET projects to ensure they are in agreement with COOMET aims and tasks and are conducted in accordance with the adopted procedures. The COOMET cooperation can be extended to involve institutions from non-member countries in the projects provided the participants of the cooperation agree.</a:t>
            </a:r>
            <a:endParaRPr lang="ru-RU" sz="1050" dirty="0" smtClean="0"/>
          </a:p>
          <a:p>
            <a:pPr fontAlgn="auto">
              <a:spcAft>
                <a:spcPts val="0"/>
              </a:spcAft>
              <a:defRPr/>
            </a:pPr>
            <a:r>
              <a:rPr lang="en-GB" sz="1050" dirty="0" smtClean="0"/>
              <a:t>Notes for the completion of the Forms are given in </a:t>
            </a:r>
            <a:r>
              <a:rPr lang="en-GB" sz="1050" b="1" i="1" dirty="0" smtClean="0"/>
              <a:t>Annexes 1-3</a:t>
            </a:r>
            <a:r>
              <a:rPr lang="en-GB" sz="1050" dirty="0" smtClean="0"/>
              <a:t> on page</a:t>
            </a:r>
            <a:r>
              <a:rPr lang="en-US" sz="1050" dirty="0" smtClean="0"/>
              <a:t>s</a:t>
            </a:r>
            <a:r>
              <a:rPr lang="en-GB" sz="1050" dirty="0" smtClean="0"/>
              <a:t> 132</a:t>
            </a:r>
            <a:r>
              <a:rPr lang="en-US" sz="1050" dirty="0" smtClean="0"/>
              <a:t>-137</a:t>
            </a:r>
            <a:r>
              <a:rPr lang="en-GB" sz="1050" dirty="0" smtClean="0"/>
              <a:t>.</a:t>
            </a:r>
            <a:endParaRPr lang="ru-RU" sz="1050" dirty="0"/>
          </a:p>
        </p:txBody>
      </p:sp>
      <p:sp>
        <p:nvSpPr>
          <p:cNvPr id="18436" name="TextBox 4"/>
          <p:cNvSpPr txBox="1">
            <a:spLocks noChangeArrowheads="1"/>
          </p:cNvSpPr>
          <p:nvPr/>
        </p:nvSpPr>
        <p:spPr bwMode="auto">
          <a:xfrm>
            <a:off x="333375" y="8697913"/>
            <a:ext cx="5616575" cy="230187"/>
          </a:xfrm>
          <a:prstGeom prst="rect">
            <a:avLst/>
          </a:prstGeom>
          <a:noFill/>
          <a:ln w="9525">
            <a:noFill/>
            <a:miter lim="800000"/>
            <a:headEnd/>
            <a:tailEnd/>
          </a:ln>
        </p:spPr>
        <p:txBody>
          <a:bodyPr>
            <a:spAutoFit/>
          </a:bodyPr>
          <a:lstStyle/>
          <a:p>
            <a:r>
              <a:rPr lang="en-US" sz="900">
                <a:latin typeface="Calibri" pitchFamily="34" charset="0"/>
              </a:rPr>
              <a:t>1. </a:t>
            </a:r>
            <a:r>
              <a:rPr lang="en-GB" sz="900">
                <a:latin typeface="Calibri" pitchFamily="34" charset="0"/>
              </a:rPr>
              <a:t>Notes for the completion of the Forms are given in </a:t>
            </a:r>
            <a:r>
              <a:rPr lang="en-GB" sz="900" b="1" i="1">
                <a:latin typeface="Calibri" pitchFamily="34" charset="0"/>
              </a:rPr>
              <a:t>Annexes 1-3</a:t>
            </a:r>
            <a:r>
              <a:rPr lang="en-GB" sz="900">
                <a:latin typeface="Calibri" pitchFamily="34" charset="0"/>
              </a:rPr>
              <a:t> on page</a:t>
            </a:r>
            <a:r>
              <a:rPr lang="en-US" sz="900">
                <a:latin typeface="Calibri" pitchFamily="34" charset="0"/>
              </a:rPr>
              <a:t>s</a:t>
            </a:r>
            <a:r>
              <a:rPr lang="en-GB" sz="900">
                <a:latin typeface="Calibri" pitchFamily="34" charset="0"/>
              </a:rPr>
              <a:t> 132</a:t>
            </a:r>
            <a:r>
              <a:rPr lang="en-US" sz="900">
                <a:latin typeface="Calibri" pitchFamily="34" charset="0"/>
              </a:rPr>
              <a:t>-137</a:t>
            </a:r>
            <a:r>
              <a:rPr lang="en-GB" sz="900">
                <a:latin typeface="Calibri" pitchFamily="34" charset="0"/>
              </a:rPr>
              <a:t>.</a:t>
            </a:r>
            <a:endParaRPr lang="ru-RU" sz="90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628775" y="273050"/>
            <a:ext cx="4886325" cy="358775"/>
          </a:xfrm>
        </p:spPr>
        <p:txBody>
          <a:bodyPr/>
          <a:lstStyle/>
          <a:p>
            <a:r>
              <a:rPr lang="en-GB" smtClean="0"/>
              <a:t>RULES OF PROCEDURE</a:t>
            </a:r>
            <a:endParaRPr lang="ru-RU" smtClean="0"/>
          </a:p>
        </p:txBody>
      </p:sp>
      <p:sp>
        <p:nvSpPr>
          <p:cNvPr id="3" name="Объект 2"/>
          <p:cNvSpPr>
            <a:spLocks noGrp="1"/>
          </p:cNvSpPr>
          <p:nvPr>
            <p:ph idx="1"/>
          </p:nvPr>
        </p:nvSpPr>
        <p:spPr>
          <a:xfrm>
            <a:off x="332656" y="1208584"/>
            <a:ext cx="6172200" cy="6537502"/>
          </a:xfrm>
        </p:spPr>
        <p:txBody>
          <a:bodyPr numCol="2" spcCol="288000" rtlCol="0">
            <a:noAutofit/>
          </a:bodyPr>
          <a:lstStyle/>
          <a:p>
            <a:pPr marL="0" lvl="1" indent="0" fontAlgn="auto">
              <a:spcBef>
                <a:spcPts val="0"/>
              </a:spcBef>
              <a:spcAft>
                <a:spcPts val="0"/>
              </a:spcAft>
              <a:buFont typeface="Arial" pitchFamily="34" charset="0"/>
              <a:buNone/>
              <a:defRPr/>
            </a:pPr>
            <a:r>
              <a:rPr lang="ru-RU" sz="1050" b="1" dirty="0" smtClean="0">
                <a:solidFill>
                  <a:srgbClr val="FF0000"/>
                </a:solidFill>
              </a:rPr>
              <a:t>2.2. </a:t>
            </a:r>
            <a:r>
              <a:rPr lang="en-GB" sz="1050" b="1" dirty="0" smtClean="0">
                <a:solidFill>
                  <a:srgbClr val="FF0000"/>
                </a:solidFill>
              </a:rPr>
              <a:t>SUBJECT FIELDS</a:t>
            </a:r>
            <a:endParaRPr lang="ru-RU" sz="1050" dirty="0" smtClean="0">
              <a:solidFill>
                <a:srgbClr val="FF0000"/>
              </a:solidFill>
            </a:endParaRPr>
          </a:p>
          <a:p>
            <a:pPr fontAlgn="auto">
              <a:spcBef>
                <a:spcPts val="0"/>
              </a:spcBef>
              <a:spcAft>
                <a:spcPts val="0"/>
              </a:spcAft>
              <a:defRPr/>
            </a:pPr>
            <a:r>
              <a:rPr lang="en-GB" sz="1050" dirty="0" smtClean="0"/>
              <a:t>The project should belong to one of the following subject fields:</a:t>
            </a:r>
            <a:endParaRPr lang="ru-RU" sz="1050" dirty="0" smtClean="0"/>
          </a:p>
          <a:p>
            <a:pPr marL="172800" indent="-172800" fontAlgn="auto">
              <a:spcBef>
                <a:spcPts val="0"/>
              </a:spcBef>
              <a:spcAft>
                <a:spcPts val="0"/>
              </a:spcAft>
              <a:buFont typeface="Arial" pitchFamily="34" charset="0"/>
              <a:buChar char="•"/>
              <a:defRPr/>
            </a:pPr>
            <a:r>
              <a:rPr lang="en-GB" sz="1050" dirty="0" smtClean="0"/>
              <a:t>Acoustics, ultrasound, vibration;</a:t>
            </a:r>
            <a:endParaRPr lang="ru-RU" sz="1050" dirty="0" smtClean="0"/>
          </a:p>
          <a:p>
            <a:pPr marL="172800" indent="-172800" fontAlgn="auto">
              <a:spcBef>
                <a:spcPts val="0"/>
              </a:spcBef>
              <a:spcAft>
                <a:spcPts val="0"/>
              </a:spcAft>
              <a:buFont typeface="Arial" pitchFamily="34" charset="0"/>
              <a:buChar char="•"/>
              <a:defRPr/>
            </a:pPr>
            <a:r>
              <a:rPr lang="en-GB" sz="1050" dirty="0" smtClean="0"/>
              <a:t>Electricity and magnetism;</a:t>
            </a:r>
            <a:endParaRPr lang="ru-RU" sz="1050" dirty="0" smtClean="0"/>
          </a:p>
          <a:p>
            <a:pPr marL="172800" indent="-172800" fontAlgn="auto">
              <a:spcBef>
                <a:spcPts val="0"/>
              </a:spcBef>
              <a:spcAft>
                <a:spcPts val="0"/>
              </a:spcAft>
              <a:buFont typeface="Arial" pitchFamily="34" charset="0"/>
              <a:buChar char="•"/>
              <a:defRPr/>
            </a:pPr>
            <a:r>
              <a:rPr lang="en-GB" sz="1050" dirty="0" smtClean="0"/>
              <a:t>Flow measurement;</a:t>
            </a:r>
            <a:endParaRPr lang="ru-RU" sz="1050" dirty="0" smtClean="0"/>
          </a:p>
          <a:p>
            <a:pPr marL="172800" indent="-172800" fontAlgn="auto">
              <a:spcBef>
                <a:spcPts val="0"/>
              </a:spcBef>
              <a:spcAft>
                <a:spcPts val="0"/>
              </a:spcAft>
              <a:buFont typeface="Arial" pitchFamily="34" charset="0"/>
              <a:buChar char="•"/>
              <a:defRPr/>
            </a:pPr>
            <a:r>
              <a:rPr lang="en-GB" sz="1050" dirty="0" smtClean="0"/>
              <a:t>Ionising radiation and radioactivity;</a:t>
            </a:r>
            <a:endParaRPr lang="ru-RU" sz="1050" dirty="0" smtClean="0"/>
          </a:p>
          <a:p>
            <a:pPr marL="172800" indent="-172800" fontAlgn="auto">
              <a:spcBef>
                <a:spcPts val="0"/>
              </a:spcBef>
              <a:spcAft>
                <a:spcPts val="0"/>
              </a:spcAft>
              <a:buFont typeface="Arial" pitchFamily="34" charset="0"/>
              <a:buChar char="•"/>
              <a:defRPr/>
            </a:pPr>
            <a:r>
              <a:rPr lang="en-GB" sz="1050" dirty="0" smtClean="0"/>
              <a:t>Length and angle;</a:t>
            </a:r>
            <a:endParaRPr lang="ru-RU" sz="1050" dirty="0" smtClean="0"/>
          </a:p>
          <a:p>
            <a:pPr marL="172800" indent="-172800" fontAlgn="auto">
              <a:spcBef>
                <a:spcPts val="0"/>
              </a:spcBef>
              <a:spcAft>
                <a:spcPts val="0"/>
              </a:spcAft>
              <a:buFont typeface="Arial" pitchFamily="34" charset="0"/>
              <a:buChar char="•"/>
              <a:defRPr/>
            </a:pPr>
            <a:r>
              <a:rPr lang="en-GB" sz="1050" dirty="0" smtClean="0"/>
              <a:t>Mass and related quantities;</a:t>
            </a:r>
            <a:endParaRPr lang="ru-RU" sz="1050" dirty="0" smtClean="0"/>
          </a:p>
          <a:p>
            <a:pPr marL="172800" indent="-172800" fontAlgn="auto">
              <a:spcBef>
                <a:spcPts val="0"/>
              </a:spcBef>
              <a:spcAft>
                <a:spcPts val="0"/>
              </a:spcAft>
              <a:buFont typeface="Arial" pitchFamily="34" charset="0"/>
              <a:buChar char="•"/>
              <a:defRPr/>
            </a:pPr>
            <a:r>
              <a:rPr lang="en-GB" sz="1050" dirty="0" smtClean="0"/>
              <a:t>Photometry and radiometry;</a:t>
            </a:r>
            <a:endParaRPr lang="ru-RU" sz="1050" dirty="0" smtClean="0"/>
          </a:p>
          <a:p>
            <a:pPr marL="172800" indent="-172800" fontAlgn="auto">
              <a:spcBef>
                <a:spcPts val="0"/>
              </a:spcBef>
              <a:spcAft>
                <a:spcPts val="0"/>
              </a:spcAft>
              <a:buFont typeface="Arial" pitchFamily="34" charset="0"/>
              <a:buChar char="•"/>
              <a:defRPr/>
            </a:pPr>
            <a:r>
              <a:rPr lang="en-GB" sz="1050" dirty="0" smtClean="0"/>
              <a:t>Physical chemistry;</a:t>
            </a:r>
            <a:endParaRPr lang="ru-RU" sz="1050" dirty="0" smtClean="0"/>
          </a:p>
          <a:p>
            <a:pPr marL="172800" indent="-172800" fontAlgn="auto">
              <a:spcBef>
                <a:spcPts val="0"/>
              </a:spcBef>
              <a:spcAft>
                <a:spcPts val="0"/>
              </a:spcAft>
              <a:buFont typeface="Arial" pitchFamily="34" charset="0"/>
              <a:buChar char="•"/>
              <a:defRPr/>
            </a:pPr>
            <a:r>
              <a:rPr lang="en-GB" sz="1050" dirty="0" smtClean="0"/>
              <a:t>Thermometry and thermal physics;</a:t>
            </a:r>
            <a:endParaRPr lang="ru-RU" sz="1050" dirty="0" smtClean="0"/>
          </a:p>
          <a:p>
            <a:pPr marL="172800" indent="-172800" fontAlgn="auto">
              <a:spcBef>
                <a:spcPts val="0"/>
              </a:spcBef>
              <a:spcAft>
                <a:spcPts val="0"/>
              </a:spcAft>
              <a:buFont typeface="Arial" pitchFamily="34" charset="0"/>
              <a:buChar char="•"/>
              <a:defRPr/>
            </a:pPr>
            <a:r>
              <a:rPr lang="en-GB" sz="1050" dirty="0" smtClean="0"/>
              <a:t>Time and frequency;</a:t>
            </a:r>
            <a:endParaRPr lang="ru-RU" sz="1050" dirty="0" smtClean="0"/>
          </a:p>
          <a:p>
            <a:pPr marL="172800" indent="-172800" fontAlgn="auto">
              <a:spcBef>
                <a:spcPts val="0"/>
              </a:spcBef>
              <a:spcAft>
                <a:spcPts val="0"/>
              </a:spcAft>
              <a:buFont typeface="Arial" pitchFamily="34" charset="0"/>
              <a:buChar char="•"/>
              <a:defRPr/>
            </a:pPr>
            <a:r>
              <a:rPr lang="en-GB" sz="1050" dirty="0" smtClean="0"/>
              <a:t>Reference materials;</a:t>
            </a:r>
            <a:endParaRPr lang="ru-RU" sz="1050" dirty="0" smtClean="0"/>
          </a:p>
          <a:p>
            <a:pPr marL="172800" indent="-172800" fontAlgn="auto">
              <a:spcBef>
                <a:spcPts val="0"/>
              </a:spcBef>
              <a:spcAft>
                <a:spcPts val="0"/>
              </a:spcAft>
              <a:buFont typeface="Arial" pitchFamily="34" charset="0"/>
              <a:buChar char="•"/>
              <a:defRPr/>
            </a:pPr>
            <a:r>
              <a:rPr lang="en-GB" sz="1050" dirty="0" smtClean="0"/>
              <a:t>General questions concerning measurements (General metrology);</a:t>
            </a:r>
            <a:endParaRPr lang="ru-RU" sz="1050" dirty="0" smtClean="0"/>
          </a:p>
          <a:p>
            <a:pPr marL="172800" indent="-172800" fontAlgn="auto">
              <a:spcBef>
                <a:spcPts val="0"/>
              </a:spcBef>
              <a:spcAft>
                <a:spcPts val="0"/>
              </a:spcAft>
              <a:buFont typeface="Arial" pitchFamily="34" charset="0"/>
              <a:buChar char="•"/>
              <a:defRPr/>
            </a:pPr>
            <a:r>
              <a:rPr lang="en-GB" sz="1050" dirty="0" smtClean="0"/>
              <a:t>Legal metrology;</a:t>
            </a:r>
            <a:endParaRPr lang="ru-RU" sz="1050" dirty="0" smtClean="0"/>
          </a:p>
          <a:p>
            <a:pPr marL="172800" indent="-172800" fontAlgn="auto">
              <a:spcBef>
                <a:spcPts val="0"/>
              </a:spcBef>
              <a:spcAft>
                <a:spcPts val="0"/>
              </a:spcAft>
              <a:buFont typeface="Arial" pitchFamily="34" charset="0"/>
              <a:buChar char="•"/>
              <a:defRPr/>
            </a:pPr>
            <a:r>
              <a:rPr lang="en-GB" sz="1050" dirty="0" smtClean="0"/>
              <a:t>Quality management systems;</a:t>
            </a:r>
            <a:endParaRPr lang="ru-RU" sz="1050" dirty="0" smtClean="0"/>
          </a:p>
          <a:p>
            <a:pPr marL="172800" indent="-172800" fontAlgn="auto">
              <a:spcBef>
                <a:spcPts val="0"/>
              </a:spcBef>
              <a:spcAft>
                <a:spcPts val="0"/>
              </a:spcAft>
              <a:buFont typeface="Arial" pitchFamily="34" charset="0"/>
              <a:buChar char="•"/>
              <a:defRPr/>
            </a:pPr>
            <a:r>
              <a:rPr lang="en-GB" sz="1050" dirty="0" smtClean="0"/>
              <a:t>Information and information technology</a:t>
            </a:r>
            <a:endParaRPr lang="ru-RU" sz="1050" dirty="0" smtClean="0"/>
          </a:p>
          <a:p>
            <a:pPr marL="172800" indent="-172800" fontAlgn="auto">
              <a:spcBef>
                <a:spcPts val="0"/>
              </a:spcBef>
              <a:spcAft>
                <a:spcPts val="0"/>
              </a:spcAft>
              <a:buFont typeface="Arial" pitchFamily="34" charset="0"/>
              <a:buChar char="•"/>
              <a:defRPr/>
            </a:pPr>
            <a:r>
              <a:rPr lang="en-US" sz="1050" dirty="0" smtClean="0"/>
              <a:t>Joint scientific research</a:t>
            </a:r>
            <a:r>
              <a:rPr lang="en-GB" sz="1050" dirty="0" smtClean="0"/>
              <a:t>.</a:t>
            </a:r>
            <a:endParaRPr lang="ru-RU" sz="1050" dirty="0" smtClean="0"/>
          </a:p>
          <a:p>
            <a:pPr marL="172800" indent="-172800" fontAlgn="auto">
              <a:spcBef>
                <a:spcPts val="0"/>
              </a:spcBef>
              <a:spcAft>
                <a:spcPts val="0"/>
              </a:spcAft>
              <a:buFont typeface="Arial" pitchFamily="34" charset="0"/>
              <a:buChar char="•"/>
              <a:defRPr/>
            </a:pPr>
            <a:endParaRPr lang="ru-RU" sz="1050" dirty="0" smtClean="0"/>
          </a:p>
          <a:p>
            <a:pPr marL="0" lvl="1" indent="0" fontAlgn="auto">
              <a:spcBef>
                <a:spcPts val="0"/>
              </a:spcBef>
              <a:spcAft>
                <a:spcPts val="0"/>
              </a:spcAft>
              <a:buFont typeface="Arial" pitchFamily="34" charset="0"/>
              <a:buNone/>
              <a:defRPr/>
            </a:pPr>
            <a:r>
              <a:rPr lang="ru-RU" sz="1050" b="1" dirty="0" smtClean="0">
                <a:solidFill>
                  <a:srgbClr val="FF0000"/>
                </a:solidFill>
              </a:rPr>
              <a:t>2.3. </a:t>
            </a:r>
            <a:r>
              <a:rPr lang="en-GB" sz="1050" b="1" dirty="0" smtClean="0">
                <a:solidFill>
                  <a:srgbClr val="FF0000"/>
                </a:solidFill>
              </a:rPr>
              <a:t>PROPOSED COOMET PROJECT</a:t>
            </a:r>
            <a:endParaRPr lang="ru-RU" sz="1050" dirty="0" smtClean="0">
              <a:solidFill>
                <a:srgbClr val="FF0000"/>
              </a:solidFill>
            </a:endParaRPr>
          </a:p>
          <a:p>
            <a:pPr fontAlgn="auto">
              <a:spcBef>
                <a:spcPts val="0"/>
              </a:spcBef>
              <a:spcAft>
                <a:spcPts val="0"/>
              </a:spcAft>
              <a:defRPr/>
            </a:pPr>
            <a:r>
              <a:rPr lang="en-GB" sz="1050" dirty="0" smtClean="0"/>
              <a:t>The Proposer of a project shall fill in the form (Annex 1, see page 132), and send it to the COOMET Secretariat through the COOMET Committee Member of his/her country. The COOMET Secretariat shall register the project and distribute the form to the head of the relevant SC/TC, as well as to all COOMET Committee Members who will inform the Proposer and the COOMET Secretariat of their interest within a period of three months.</a:t>
            </a:r>
            <a:endParaRPr lang="ru-RU" sz="1050" dirty="0" smtClean="0"/>
          </a:p>
          <a:p>
            <a:pPr fontAlgn="auto">
              <a:spcBef>
                <a:spcPts val="0"/>
              </a:spcBef>
              <a:spcAft>
                <a:spcPts val="0"/>
              </a:spcAft>
              <a:defRPr/>
            </a:pPr>
            <a:r>
              <a:rPr lang="en-GB" sz="1050" dirty="0" smtClean="0"/>
              <a:t>In case if COOMET Members show no interest in the fulfilment of the proposed project, it can remain in the list of proposed projects for up to one year.</a:t>
            </a:r>
            <a:endParaRPr lang="ru-RU" sz="1050" dirty="0" smtClean="0"/>
          </a:p>
          <a:p>
            <a:pPr fontAlgn="auto">
              <a:spcBef>
                <a:spcPts val="0"/>
              </a:spcBef>
              <a:spcAft>
                <a:spcPts val="0"/>
              </a:spcAft>
              <a:defRPr/>
            </a:pPr>
            <a:endParaRPr lang="ru-RU" sz="1050" dirty="0" smtClean="0"/>
          </a:p>
          <a:p>
            <a:pPr marL="0" lvl="1" indent="0" fontAlgn="auto">
              <a:spcBef>
                <a:spcPts val="0"/>
              </a:spcBef>
              <a:spcAft>
                <a:spcPts val="0"/>
              </a:spcAft>
              <a:buFont typeface="Arial" pitchFamily="34" charset="0"/>
              <a:buNone/>
              <a:defRPr/>
            </a:pPr>
            <a:r>
              <a:rPr lang="ru-RU" sz="1050" b="1" dirty="0" smtClean="0">
                <a:solidFill>
                  <a:srgbClr val="FF0000"/>
                </a:solidFill>
              </a:rPr>
              <a:t>2.4. </a:t>
            </a:r>
            <a:r>
              <a:rPr lang="en-GB" sz="1050" b="1" dirty="0" smtClean="0">
                <a:solidFill>
                  <a:srgbClr val="FF0000"/>
                </a:solidFill>
              </a:rPr>
              <a:t>AGREED COOMET PROJECT</a:t>
            </a:r>
            <a:endParaRPr lang="ru-RU" sz="1050" dirty="0" smtClean="0">
              <a:solidFill>
                <a:srgbClr val="FF0000"/>
              </a:solidFill>
            </a:endParaRPr>
          </a:p>
          <a:p>
            <a:pPr fontAlgn="auto">
              <a:spcBef>
                <a:spcPts val="0"/>
              </a:spcBef>
              <a:spcAft>
                <a:spcPts val="0"/>
              </a:spcAft>
              <a:defRPr/>
            </a:pPr>
            <a:r>
              <a:rPr lang="en-GB" sz="1050" dirty="0" smtClean="0"/>
              <a:t>Agreed COOMET Project Forms, Annex 2 (see page 134), is used when agreement has already been reached between a certain number of partners to undertake a specific collaborative project. It is only through the completion of this Form that COOMET Members will be advised of the agreement in question.</a:t>
            </a:r>
            <a:endParaRPr lang="ru-RU" sz="1050" dirty="0" smtClean="0"/>
          </a:p>
          <a:p>
            <a:pPr fontAlgn="auto">
              <a:spcBef>
                <a:spcPts val="0"/>
              </a:spcBef>
              <a:spcAft>
                <a:spcPts val="0"/>
              </a:spcAft>
              <a:defRPr/>
            </a:pPr>
            <a:r>
              <a:rPr lang="en-GB" sz="1050" dirty="0" smtClean="0"/>
              <a:t>The Working Group set up for accomplishing the project shall be composed of the persons stated in the Form. The Coordinator of the Working Group shall be responsible for keeping the relevant SC/TC informed of the progress of the project.</a:t>
            </a:r>
            <a:endParaRPr lang="ru-RU" sz="1050" dirty="0" smtClean="0"/>
          </a:p>
          <a:p>
            <a:pPr fontAlgn="auto">
              <a:spcBef>
                <a:spcPts val="0"/>
              </a:spcBef>
              <a:spcAft>
                <a:spcPts val="0"/>
              </a:spcAft>
              <a:defRPr/>
            </a:pPr>
            <a:r>
              <a:rPr lang="en-GB" sz="1050" dirty="0" smtClean="0"/>
              <a:t>Once completed the Agreed COOMET Project Form should be sent by the Coordinator to the head of the relevant SC/TC and to the COOMET Secretariat for distribution among the Committee Members and also for inclusion of the project in the COOMET Working Programme and data base.</a:t>
            </a:r>
            <a:endParaRPr lang="ru-RU" sz="1050" dirty="0" smtClean="0"/>
          </a:p>
          <a:p>
            <a:pPr fontAlgn="auto">
              <a:spcBef>
                <a:spcPts val="0"/>
              </a:spcBef>
              <a:spcAft>
                <a:spcPts val="0"/>
              </a:spcAft>
              <a:defRPr/>
            </a:pPr>
            <a:r>
              <a:rPr lang="en-GB" sz="1050" dirty="0" smtClean="0"/>
              <a:t>Should any modification, e.g. of the composition of the Working Group or the scope of the project, be decided later, a revised Agreed Project Form shall be circulated.</a:t>
            </a:r>
            <a:endParaRPr lang="ru-RU" sz="1050" dirty="0" smtClean="0"/>
          </a:p>
          <a:p>
            <a:pPr fontAlgn="auto">
              <a:spcBef>
                <a:spcPts val="0"/>
              </a:spcBef>
              <a:spcAft>
                <a:spcPts val="0"/>
              </a:spcAft>
              <a:defRPr/>
            </a:pPr>
            <a:r>
              <a:rPr lang="en-GB" sz="1050" dirty="0" smtClean="0"/>
              <a:t>In case of realising projects concerning the carrying out of comparisons related with the implementation of the CIPM MRA, the information in Box 6 in the form of the Agreed Project shall contain the following data in addition: comparison type, supported CMC, piloting NMI of the comparison, registration in the KCDB (except for the pilot ones).</a:t>
            </a:r>
            <a:endParaRPr lang="ru-RU" sz="1050" dirty="0" smtClean="0"/>
          </a:p>
          <a:p>
            <a:pPr fontAlgn="auto">
              <a:spcBef>
                <a:spcPts val="0"/>
              </a:spcBef>
              <a:spcAft>
                <a:spcPts val="0"/>
              </a:spcAft>
              <a:defRPr/>
            </a:pPr>
            <a:endParaRPr lang="ru-RU" sz="1050" dirty="0" smtClean="0"/>
          </a:p>
          <a:p>
            <a:pPr marL="0" lvl="1" indent="0" fontAlgn="auto">
              <a:spcBef>
                <a:spcPts val="0"/>
              </a:spcBef>
              <a:spcAft>
                <a:spcPts val="0"/>
              </a:spcAft>
              <a:buFont typeface="Arial" pitchFamily="34" charset="0"/>
              <a:buNone/>
              <a:defRPr/>
            </a:pPr>
            <a:r>
              <a:rPr lang="ru-RU" sz="1050" b="1" dirty="0" smtClean="0">
                <a:solidFill>
                  <a:srgbClr val="FF0000"/>
                </a:solidFill>
              </a:rPr>
              <a:t>2.5. </a:t>
            </a:r>
            <a:r>
              <a:rPr lang="en-GB" sz="1050" b="1" dirty="0" smtClean="0">
                <a:solidFill>
                  <a:srgbClr val="FF0000"/>
                </a:solidFill>
              </a:rPr>
              <a:t>COOMET PROJECT PROGRESS/FINAL REPORT</a:t>
            </a:r>
            <a:endParaRPr lang="ru-RU" sz="1050" dirty="0" smtClean="0">
              <a:solidFill>
                <a:srgbClr val="FF0000"/>
              </a:solidFill>
            </a:endParaRPr>
          </a:p>
          <a:p>
            <a:pPr fontAlgn="auto">
              <a:spcBef>
                <a:spcPts val="0"/>
              </a:spcBef>
              <a:spcAft>
                <a:spcPts val="0"/>
              </a:spcAft>
              <a:defRPr/>
            </a:pPr>
            <a:r>
              <a:rPr lang="en-GB" sz="1050" dirty="0" smtClean="0"/>
              <a:t>This Form, Annex 3 (see page 136), is used by Coordinators for reporting the progress on Agreed COOMET Projects, once a year.</a:t>
            </a:r>
            <a:endParaRPr lang="ru-RU" sz="1050" dirty="0" smtClean="0"/>
          </a:p>
          <a:p>
            <a:pPr fontAlgn="auto">
              <a:spcBef>
                <a:spcPts val="0"/>
              </a:spcBef>
              <a:spcAft>
                <a:spcPts val="0"/>
              </a:spcAft>
              <a:defRPr/>
            </a:pPr>
            <a:r>
              <a:rPr lang="en-GB" sz="1050" dirty="0" smtClean="0"/>
              <a:t>A Final Report must be prepared when a Project has been completed.</a:t>
            </a:r>
            <a:endParaRPr lang="ru-RU" sz="1050" dirty="0" smtClean="0"/>
          </a:p>
          <a:p>
            <a:pPr fontAlgn="auto">
              <a:spcBef>
                <a:spcPts val="0"/>
              </a:spcBef>
              <a:spcAft>
                <a:spcPts val="0"/>
              </a:spcAft>
              <a:defRPr/>
            </a:pPr>
            <a:r>
              <a:rPr lang="en-GB" sz="1050" dirty="0" smtClean="0"/>
              <a:t>In this Report the results obtained should be presented and possible applications stated. It is desirable to indicate the advantages of undertaking the work collaboratively through COOMET.</a:t>
            </a:r>
            <a:endParaRPr lang="ru-RU" sz="1050" dirty="0" smtClean="0"/>
          </a:p>
          <a:p>
            <a:pPr fontAlgn="auto">
              <a:spcBef>
                <a:spcPts val="0"/>
              </a:spcBef>
              <a:spcAft>
                <a:spcPts val="0"/>
              </a:spcAft>
              <a:defRPr/>
            </a:pPr>
            <a:r>
              <a:rPr lang="en-GB" sz="1050" dirty="0" smtClean="0"/>
              <a:t>The Final Report is not deemed as a publication of the work.</a:t>
            </a:r>
            <a:endParaRPr lang="ru-RU" sz="1050" dirty="0" smtClean="0"/>
          </a:p>
          <a:p>
            <a:pPr fontAlgn="auto">
              <a:spcBef>
                <a:spcPts val="0"/>
              </a:spcBef>
              <a:spcAft>
                <a:spcPts val="0"/>
              </a:spcAft>
              <a:defRPr/>
            </a:pPr>
            <a:r>
              <a:rPr lang="en-GB" sz="1050" dirty="0" smtClean="0"/>
              <a:t>Collaborators are encouraged to publish their work through usual channels, mentioning that it was undertaken within COOMET.</a:t>
            </a:r>
            <a:endParaRPr lang="ru-RU" sz="1050" dirty="0" smtClean="0"/>
          </a:p>
          <a:p>
            <a:pPr fontAlgn="auto">
              <a:spcBef>
                <a:spcPts val="0"/>
              </a:spcBef>
              <a:spcAft>
                <a:spcPts val="0"/>
              </a:spcAft>
              <a:defRPr/>
            </a:pPr>
            <a:r>
              <a:rPr lang="en-GB" sz="1050" dirty="0" smtClean="0"/>
              <a:t>The Coordinator shall send the completed Final Report Form to the head of the relevant SC/TC and the COOMET Secretariat.</a:t>
            </a:r>
            <a:endParaRPr lang="ru-RU" sz="1050" dirty="0" smtClean="0"/>
          </a:p>
          <a:p>
            <a:pPr fontAlgn="auto">
              <a:spcBef>
                <a:spcPts val="0"/>
              </a:spcBef>
              <a:spcAft>
                <a:spcPts val="0"/>
              </a:spcAft>
              <a:defRPr/>
            </a:pPr>
            <a:endParaRPr lang="ru-RU" sz="1050" dirty="0" smtClean="0"/>
          </a:p>
          <a:p>
            <a:pPr marL="0" lvl="1" indent="0" fontAlgn="auto">
              <a:spcBef>
                <a:spcPts val="0"/>
              </a:spcBef>
              <a:spcAft>
                <a:spcPts val="0"/>
              </a:spcAft>
              <a:buFont typeface="Arial" pitchFamily="34" charset="0"/>
              <a:buNone/>
              <a:defRPr/>
            </a:pPr>
            <a:r>
              <a:rPr lang="ru-RU" sz="1050" b="1" dirty="0" smtClean="0">
                <a:solidFill>
                  <a:srgbClr val="FF0000"/>
                </a:solidFill>
              </a:rPr>
              <a:t>2.6. </a:t>
            </a:r>
            <a:r>
              <a:rPr lang="en-GB" sz="1050" b="1" dirty="0" smtClean="0">
                <a:solidFill>
                  <a:srgbClr val="FF0000"/>
                </a:solidFill>
              </a:rPr>
              <a:t>CANCELLATION OF COOMET PROJECTS</a:t>
            </a:r>
            <a:endParaRPr lang="ru-RU" sz="1050" dirty="0" smtClean="0">
              <a:solidFill>
                <a:srgbClr val="FF0000"/>
              </a:solidFill>
            </a:endParaRPr>
          </a:p>
          <a:p>
            <a:pPr fontAlgn="auto">
              <a:spcBef>
                <a:spcPts val="0"/>
              </a:spcBef>
              <a:spcAft>
                <a:spcPts val="0"/>
              </a:spcAft>
              <a:defRPr/>
            </a:pPr>
            <a:r>
              <a:rPr lang="en-GB" sz="1050" dirty="0" smtClean="0"/>
              <a:t>According to suggestions of the heads of </a:t>
            </a:r>
            <a:r>
              <a:rPr lang="en-GB" sz="1050" dirty="0" err="1" smtClean="0"/>
              <a:t>SCs/TCs</a:t>
            </a:r>
            <a:r>
              <a:rPr lang="en-GB" sz="1050" dirty="0" smtClean="0"/>
              <a:t> the COOMET Secretariat excludes the projects recognised as unpromising and obsolete from the Working Programme, however retaining the information about these projects.</a:t>
            </a:r>
            <a:endParaRPr lang="ru-RU" sz="105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1628775" y="273050"/>
            <a:ext cx="4886325" cy="358775"/>
          </a:xfrm>
        </p:spPr>
        <p:txBody>
          <a:bodyPr/>
          <a:lstStyle/>
          <a:p>
            <a:r>
              <a:rPr lang="en-GB" smtClean="0"/>
              <a:t>RULES OF PROCEDURE</a:t>
            </a:r>
            <a:endParaRPr lang="ru-RU" smtClean="0"/>
          </a:p>
        </p:txBody>
      </p:sp>
      <p:sp>
        <p:nvSpPr>
          <p:cNvPr id="3" name="Объект 2"/>
          <p:cNvSpPr>
            <a:spLocks noGrp="1"/>
          </p:cNvSpPr>
          <p:nvPr>
            <p:ph idx="1"/>
          </p:nvPr>
        </p:nvSpPr>
        <p:spPr>
          <a:xfrm>
            <a:off x="332656" y="1208584"/>
            <a:ext cx="6172200" cy="6408712"/>
          </a:xfrm>
        </p:spPr>
        <p:txBody>
          <a:bodyPr numCol="2" spcCol="288000" rtlCol="0">
            <a:noAutofit/>
          </a:bodyPr>
          <a:lstStyle/>
          <a:p>
            <a:pPr fontAlgn="auto">
              <a:spcBef>
                <a:spcPts val="0"/>
              </a:spcBef>
              <a:spcAft>
                <a:spcPts val="0"/>
              </a:spcAft>
              <a:defRPr/>
            </a:pPr>
            <a:r>
              <a:rPr lang="en-GB" sz="1050" b="1" cap="all" dirty="0" smtClean="0">
                <a:solidFill>
                  <a:srgbClr val="FF0000"/>
                </a:solidFill>
              </a:rPr>
              <a:t>3. Annual reports on the </a:t>
            </a:r>
            <a:r>
              <a:rPr lang="en-GB" sz="1050" b="1" dirty="0" smtClean="0">
                <a:solidFill>
                  <a:srgbClr val="FF0000"/>
                </a:solidFill>
              </a:rPr>
              <a:t>ACTIVITIES</a:t>
            </a:r>
            <a:r>
              <a:rPr lang="en-GB" sz="1050" b="1" cap="all" dirty="0" smtClean="0">
                <a:solidFill>
                  <a:srgbClr val="FF0000"/>
                </a:solidFill>
              </a:rPr>
              <a:t> of COOMET bodies</a:t>
            </a:r>
            <a:endParaRPr lang="ru-RU" sz="1050" dirty="0" smtClean="0">
              <a:solidFill>
                <a:srgbClr val="FF0000"/>
              </a:solidFill>
            </a:endParaRPr>
          </a:p>
          <a:p>
            <a:pPr marL="228600" lvl="1" indent="-228600" fontAlgn="auto">
              <a:spcBef>
                <a:spcPts val="0"/>
              </a:spcBef>
              <a:spcAft>
                <a:spcPts val="0"/>
              </a:spcAft>
              <a:buFont typeface="+mj-lt"/>
              <a:buAutoNum type="arabicPeriod"/>
              <a:defRPr/>
            </a:pPr>
            <a:r>
              <a:rPr lang="en-GB" sz="1050" dirty="0" smtClean="0"/>
              <a:t>A Coordinator of the WG dealing with the agreed COOMET projects sends annually the intermediate progress report on the project to the head of the relevant SC/TC by 15 January.</a:t>
            </a:r>
            <a:endParaRPr lang="ru-RU" sz="1050" dirty="0" smtClean="0"/>
          </a:p>
          <a:p>
            <a:pPr marL="228600" indent="-228600" fontAlgn="auto">
              <a:spcBef>
                <a:spcPts val="0"/>
              </a:spcBef>
              <a:spcAft>
                <a:spcPts val="0"/>
              </a:spcAft>
              <a:defRPr/>
            </a:pPr>
            <a:r>
              <a:rPr lang="en-GB" sz="1050" dirty="0" smtClean="0"/>
              <a:t>	The head of the SC/TC can address the Coordinator of the WG with a request to submit information on the progress with the project in a month time before the meeting of the SC/TC.</a:t>
            </a:r>
            <a:endParaRPr lang="ru-RU" sz="1050" dirty="0" smtClean="0"/>
          </a:p>
          <a:p>
            <a:pPr marL="228600" lvl="1" indent="-228600" fontAlgn="auto">
              <a:spcBef>
                <a:spcPts val="0"/>
              </a:spcBef>
              <a:spcAft>
                <a:spcPts val="0"/>
              </a:spcAft>
              <a:buFont typeface="+mj-lt"/>
              <a:buAutoNum type="arabicPeriod" startAt="2"/>
              <a:defRPr/>
            </a:pPr>
            <a:r>
              <a:rPr lang="en-GB" sz="1050" dirty="0" smtClean="0"/>
              <a:t>The head of the SC/TC prepares Annual Progress Report of the SC/TC and forwards it to the Chairperson of the relevant COOMET Structural Body 31 January.</a:t>
            </a:r>
            <a:endParaRPr lang="ru-RU" sz="1050" dirty="0" smtClean="0"/>
          </a:p>
          <a:p>
            <a:pPr marL="228600" lvl="1" indent="-228600" fontAlgn="auto">
              <a:spcBef>
                <a:spcPts val="0"/>
              </a:spcBef>
              <a:spcAft>
                <a:spcPts val="0"/>
              </a:spcAft>
              <a:buFont typeface="+mj-lt"/>
              <a:buAutoNum type="arabicPeriod" startAt="3"/>
              <a:defRPr/>
            </a:pPr>
            <a:r>
              <a:rPr lang="en-GB" sz="1050" spc="-30" dirty="0" smtClean="0"/>
              <a:t>Based on the reports of the </a:t>
            </a:r>
            <a:r>
              <a:rPr lang="en-GB" sz="1050" spc="-30" dirty="0" err="1" smtClean="0"/>
              <a:t>SCs/TCs</a:t>
            </a:r>
            <a:r>
              <a:rPr lang="en-GB" sz="1050" spc="-30" dirty="0" smtClean="0"/>
              <a:t> the Chairpersons of the COOMET Structural Bodies prepare reports on the activities of their COOMET bodies and forward them annually by 15 February to the COOMET Secretariat and represent them at the COOMET Committee meeting.</a:t>
            </a:r>
            <a:endParaRPr lang="ru-RU" sz="1050" spc="-30" dirty="0" smtClean="0"/>
          </a:p>
          <a:p>
            <a:pPr marL="228600" lvl="1" indent="-228600" fontAlgn="auto">
              <a:spcBef>
                <a:spcPts val="0"/>
              </a:spcBef>
              <a:spcAft>
                <a:spcPts val="0"/>
              </a:spcAft>
              <a:buFont typeface="+mj-lt"/>
              <a:buAutoNum type="arabicPeriod" startAt="4"/>
              <a:defRPr/>
            </a:pPr>
            <a:r>
              <a:rPr lang="en-GB" sz="1050" dirty="0" smtClean="0"/>
              <a:t>Annual reports of the Chairpersons of the COOMET Structural Bodies established to fulfil specific tasks within COOMET, should have the following Sections,</a:t>
            </a:r>
            <a:endParaRPr lang="ru-RU" sz="1050" dirty="0" smtClean="0"/>
          </a:p>
          <a:p>
            <a:pPr marL="228600" indent="-228600" fontAlgn="auto">
              <a:spcBef>
                <a:spcPts val="0"/>
              </a:spcBef>
              <a:spcAft>
                <a:spcPts val="0"/>
              </a:spcAft>
              <a:buFont typeface="Arial" pitchFamily="34" charset="0"/>
              <a:buChar char="•"/>
              <a:defRPr/>
            </a:pPr>
            <a:r>
              <a:rPr lang="en-GB" sz="1050" dirty="0" smtClean="0"/>
              <a:t>general characteristic of the cooperation in the corresponding field including information on specific activities and projects being carried out and on the participants involved in cooperation;</a:t>
            </a:r>
            <a:endParaRPr lang="ru-RU" sz="1050" dirty="0" smtClean="0"/>
          </a:p>
          <a:p>
            <a:pPr marL="228600" indent="-228600" fontAlgn="auto">
              <a:spcBef>
                <a:spcPts val="0"/>
              </a:spcBef>
              <a:spcAft>
                <a:spcPts val="0"/>
              </a:spcAft>
              <a:buFont typeface="Arial" pitchFamily="34" charset="0"/>
              <a:buChar char="•"/>
              <a:defRPr/>
            </a:pPr>
            <a:r>
              <a:rPr lang="en-GB" sz="1050" dirty="0" smtClean="0"/>
              <a:t>results of the last meetings of the COOMET Structural Bodies and subordinated </a:t>
            </a:r>
            <a:r>
              <a:rPr lang="en-GB" sz="1050" dirty="0" err="1" smtClean="0"/>
              <a:t>SCs/TCs</a:t>
            </a:r>
            <a:r>
              <a:rPr lang="en-GB" sz="1050" dirty="0" smtClean="0"/>
              <a:t>;</a:t>
            </a:r>
            <a:endParaRPr lang="ru-RU" sz="1050" dirty="0" smtClean="0"/>
          </a:p>
          <a:p>
            <a:pPr marL="228600" indent="-228600" fontAlgn="auto">
              <a:spcBef>
                <a:spcPts val="0"/>
              </a:spcBef>
              <a:spcAft>
                <a:spcPts val="0"/>
              </a:spcAft>
              <a:buFont typeface="Arial" pitchFamily="34" charset="0"/>
              <a:buChar char="•"/>
              <a:defRPr/>
            </a:pPr>
            <a:r>
              <a:rPr lang="en-GB" sz="1050" dirty="0" smtClean="0"/>
              <a:t>review of the projects completed and information on the use of the results obtained;</a:t>
            </a:r>
            <a:endParaRPr lang="ru-RU" sz="1050" dirty="0" smtClean="0"/>
          </a:p>
          <a:p>
            <a:pPr marL="228600" indent="-228600" fontAlgn="auto">
              <a:spcBef>
                <a:spcPts val="0"/>
              </a:spcBef>
              <a:spcAft>
                <a:spcPts val="0"/>
              </a:spcAft>
              <a:buFont typeface="Arial" pitchFamily="34" charset="0"/>
              <a:buChar char="•"/>
              <a:defRPr/>
            </a:pPr>
            <a:r>
              <a:rPr lang="en-GB" sz="1050" dirty="0" smtClean="0"/>
              <a:t>problems of cooperation with international and regional organisations in the corresponding field of cooperation;</a:t>
            </a:r>
            <a:endParaRPr lang="ru-RU" sz="1050" dirty="0" smtClean="0"/>
          </a:p>
          <a:p>
            <a:pPr marL="228600" indent="-228600" fontAlgn="auto">
              <a:spcBef>
                <a:spcPts val="0"/>
              </a:spcBef>
              <a:spcAft>
                <a:spcPts val="0"/>
              </a:spcAft>
              <a:buFont typeface="Arial" pitchFamily="34" charset="0"/>
              <a:buChar char="•"/>
              <a:defRPr/>
            </a:pPr>
            <a:r>
              <a:rPr lang="en-GB" sz="1050" dirty="0" smtClean="0"/>
              <a:t>activities for the implementation of international agreements (e.g., the Arrangement on Mutual Recognition of National Measurement Standards and Calibration and Measurement Certificates Issued by National Metrology Institutes, etc.);</a:t>
            </a:r>
            <a:endParaRPr lang="ru-RU" sz="1050" dirty="0" smtClean="0"/>
          </a:p>
          <a:p>
            <a:pPr marL="228600" indent="-228600" fontAlgn="auto">
              <a:spcBef>
                <a:spcPts val="0"/>
              </a:spcBef>
              <a:spcAft>
                <a:spcPts val="0"/>
              </a:spcAft>
              <a:buFont typeface="Arial" pitchFamily="34" charset="0"/>
              <a:buChar char="•"/>
              <a:defRPr/>
            </a:pPr>
            <a:r>
              <a:rPr lang="en-GB" sz="1050" dirty="0" smtClean="0"/>
              <a:t>information on the prospective place and date for the following meetings of the COOMET Structural Bodies and subordinated </a:t>
            </a:r>
            <a:r>
              <a:rPr lang="en-GB" sz="1050" dirty="0" err="1" smtClean="0"/>
              <a:t>SCs/TCs</a:t>
            </a:r>
            <a:r>
              <a:rPr lang="en-GB" sz="1050" dirty="0" smtClean="0"/>
              <a:t>;</a:t>
            </a:r>
            <a:endParaRPr lang="ru-RU" sz="1050" dirty="0" smtClean="0"/>
          </a:p>
          <a:p>
            <a:pPr marL="228600" indent="-228600" fontAlgn="auto">
              <a:spcBef>
                <a:spcPts val="0"/>
              </a:spcBef>
              <a:spcAft>
                <a:spcPts val="0"/>
              </a:spcAft>
              <a:buFont typeface="Arial" pitchFamily="34" charset="0"/>
              <a:buChar char="•"/>
              <a:defRPr/>
            </a:pPr>
            <a:r>
              <a:rPr lang="en-GB" sz="1050" dirty="0" smtClean="0"/>
              <a:t>proposals for the resolutions of the COOMET Committee meeting.</a:t>
            </a:r>
            <a:endParaRPr lang="ru-RU" sz="1050" dirty="0" smtClean="0"/>
          </a:p>
          <a:p>
            <a:pPr marL="228600" indent="-228600" fontAlgn="auto">
              <a:spcBef>
                <a:spcPts val="0"/>
              </a:spcBef>
              <a:spcAft>
                <a:spcPts val="0"/>
              </a:spcAft>
              <a:defRPr/>
            </a:pPr>
            <a:r>
              <a:rPr lang="en-GB" sz="1050" dirty="0" smtClean="0"/>
              <a:t>	The total volume of the report should not exceed three to five pages.</a:t>
            </a:r>
            <a:endParaRPr lang="ru-RU" sz="1050" dirty="0" smtClean="0"/>
          </a:p>
          <a:p>
            <a:pPr marL="228600" lvl="1" indent="-228600" fontAlgn="auto">
              <a:spcBef>
                <a:spcPts val="0"/>
              </a:spcBef>
              <a:spcAft>
                <a:spcPts val="0"/>
              </a:spcAft>
              <a:buFont typeface="+mj-lt"/>
              <a:buAutoNum type="arabicPeriod" startAt="5"/>
              <a:defRPr/>
            </a:pPr>
            <a:r>
              <a:rPr lang="en-GB" sz="1050" spc="-50" dirty="0" smtClean="0"/>
              <a:t>The COOMET Secretariat prepares Annual Report on COOMET activities based on the reports submitted by</a:t>
            </a:r>
            <a:r>
              <a:rPr lang="ru-RU" sz="1050" spc="-50" dirty="0" smtClean="0"/>
              <a:t/>
            </a:r>
            <a:br>
              <a:rPr lang="ru-RU" sz="1050" spc="-50" dirty="0" smtClean="0"/>
            </a:br>
            <a:r>
              <a:rPr lang="ru-RU" sz="1050" spc="-50" dirty="0" smtClean="0"/>
              <a:t/>
            </a:r>
            <a:br>
              <a:rPr lang="ru-RU" sz="1050" spc="-50" dirty="0" smtClean="0"/>
            </a:br>
            <a:r>
              <a:rPr lang="en-GB" sz="1050" spc="-50" dirty="0" smtClean="0"/>
              <a:t> the Structural Bodies, and distributes it to the Committee Members annually by 15 March.</a:t>
            </a:r>
            <a:endParaRPr lang="ru-RU" sz="1050" spc="-50" dirty="0" smtClean="0"/>
          </a:p>
          <a:p>
            <a:pPr fontAlgn="auto">
              <a:spcBef>
                <a:spcPts val="0"/>
              </a:spcBef>
              <a:spcAft>
                <a:spcPts val="0"/>
              </a:spcAft>
              <a:defRPr/>
            </a:pPr>
            <a:r>
              <a:rPr lang="en-GB" sz="1050" dirty="0" smtClean="0"/>
              <a:t> </a:t>
            </a:r>
            <a:endParaRPr lang="ru-RU" sz="1050" dirty="0" smtClean="0"/>
          </a:p>
          <a:p>
            <a:pPr fontAlgn="auto">
              <a:spcBef>
                <a:spcPts val="0"/>
              </a:spcBef>
              <a:spcAft>
                <a:spcPts val="0"/>
              </a:spcAft>
              <a:defRPr/>
            </a:pPr>
            <a:r>
              <a:rPr lang="en-GB" sz="1050" b="1" dirty="0" smtClean="0">
                <a:solidFill>
                  <a:srgbClr val="FF0000"/>
                </a:solidFill>
              </a:rPr>
              <a:t>4. COMMITTEE MEETINGS / </a:t>
            </a:r>
            <a:r>
              <a:rPr lang="ru-RU" sz="1050" b="1" dirty="0" smtClean="0">
                <a:solidFill>
                  <a:srgbClr val="FF0000"/>
                </a:solidFill>
              </a:rPr>
              <a:t/>
            </a:r>
            <a:br>
              <a:rPr lang="ru-RU" sz="1050" b="1" dirty="0" smtClean="0">
                <a:solidFill>
                  <a:srgbClr val="FF0000"/>
                </a:solidFill>
              </a:rPr>
            </a:br>
            <a:r>
              <a:rPr lang="en-GB" sz="1050" b="1" cap="all" dirty="0" smtClean="0">
                <a:solidFill>
                  <a:srgbClr val="FF0000"/>
                </a:solidFill>
              </a:rPr>
              <a:t>Convocation and procedure</a:t>
            </a:r>
            <a:endParaRPr lang="ru-RU" sz="1050" dirty="0" smtClean="0">
              <a:solidFill>
                <a:srgbClr val="FF0000"/>
              </a:solidFill>
            </a:endParaRPr>
          </a:p>
          <a:p>
            <a:pPr marL="172800" indent="-172800" fontAlgn="auto">
              <a:spcBef>
                <a:spcPts val="0"/>
              </a:spcBef>
              <a:spcAft>
                <a:spcPts val="0"/>
              </a:spcAft>
              <a:defRPr/>
            </a:pPr>
            <a:r>
              <a:rPr lang="en-GB" sz="1050" dirty="0" smtClean="0"/>
              <a:t>4.1. The President will decide on the place and date of the meeting, taking into consideration the proposals formulated by the Committee Members during their last meeting.</a:t>
            </a:r>
            <a:endParaRPr lang="ru-RU" sz="1050" dirty="0" smtClean="0"/>
          </a:p>
          <a:p>
            <a:pPr marL="172800" indent="-172800" fontAlgn="auto">
              <a:spcBef>
                <a:spcPts val="0"/>
              </a:spcBef>
              <a:spcAft>
                <a:spcPts val="0"/>
              </a:spcAft>
              <a:defRPr/>
            </a:pPr>
            <a:r>
              <a:rPr lang="en-GB" sz="1050" spc="-30" dirty="0" smtClean="0"/>
              <a:t>4.2. The President shall notify about the meeting at least ten weeks in advance and also send the preliminary draft agenda with the request to inform the President about their amendments and more precise definitions within a three week period.</a:t>
            </a:r>
            <a:endParaRPr lang="ru-RU" sz="1050" spc="-30" dirty="0" smtClean="0"/>
          </a:p>
          <a:p>
            <a:pPr marL="172800" indent="-172800" fontAlgn="auto">
              <a:spcBef>
                <a:spcPts val="0"/>
              </a:spcBef>
              <a:spcAft>
                <a:spcPts val="0"/>
              </a:spcAft>
              <a:defRPr/>
            </a:pPr>
            <a:r>
              <a:rPr lang="en-GB" sz="1050" spc="-30" dirty="0" smtClean="0"/>
              <a:t>4.3. The draft agenda is distributed among the delegates at least four weeks in advance of the meeting.</a:t>
            </a:r>
            <a:endParaRPr lang="ru-RU" sz="1050" spc="-30" dirty="0" smtClean="0"/>
          </a:p>
          <a:p>
            <a:pPr marL="172800" indent="-172800" fontAlgn="auto">
              <a:spcBef>
                <a:spcPts val="0"/>
              </a:spcBef>
              <a:spcAft>
                <a:spcPts val="0"/>
              </a:spcAft>
              <a:defRPr/>
            </a:pPr>
            <a:r>
              <a:rPr lang="en-GB" sz="1050" dirty="0" smtClean="0"/>
              <a:t>4.4. The agenda shall be approved by the Committee at the beginning of the meeting.</a:t>
            </a:r>
            <a:endParaRPr lang="ru-RU" sz="1050" dirty="0" smtClean="0"/>
          </a:p>
          <a:p>
            <a:pPr marL="172800" indent="-172800" fontAlgn="auto">
              <a:spcBef>
                <a:spcPts val="0"/>
              </a:spcBef>
              <a:spcAft>
                <a:spcPts val="0"/>
              </a:spcAft>
              <a:defRPr/>
            </a:pPr>
            <a:r>
              <a:rPr lang="en-GB" sz="1050" dirty="0" smtClean="0"/>
              <a:t>4.5. A quorum will be constituted by more than half of the Committee Members.</a:t>
            </a:r>
            <a:endParaRPr lang="ru-RU" sz="1050" dirty="0" smtClean="0"/>
          </a:p>
          <a:p>
            <a:pPr marL="172800" indent="-172800" fontAlgn="auto">
              <a:spcBef>
                <a:spcPts val="0"/>
              </a:spcBef>
              <a:spcAft>
                <a:spcPts val="0"/>
              </a:spcAft>
              <a:defRPr/>
            </a:pPr>
            <a:r>
              <a:rPr lang="en-GB" sz="1050" dirty="0" smtClean="0"/>
              <a:t>4.6. The Committee will attempt to reach conclusions by consensus, whenever possible. If a compromise cannot be reached, the different points of view shall be recorded in the minutes.</a:t>
            </a:r>
            <a:endParaRPr lang="ru-RU" sz="1050" dirty="0" smtClean="0"/>
          </a:p>
          <a:p>
            <a:pPr marL="172800" indent="-172800" fontAlgn="auto">
              <a:spcBef>
                <a:spcPts val="0"/>
              </a:spcBef>
              <a:spcAft>
                <a:spcPts val="0"/>
              </a:spcAft>
              <a:defRPr/>
            </a:pPr>
            <a:r>
              <a:rPr lang="en-GB" sz="1050" spc="-30" dirty="0" smtClean="0"/>
              <a:t>4.7. A draft report of the Committee meeting shall be circulated by the Secretariat to all Committee Members within 3 months of the meeting. In order to speed up the realisation of the resolutions adopted at the Committee meeting, it is recommended to the COOMET Secretariat to prepare and distribute to the Committee Members the list of drafts of such resolutions at the end of the meeting. The approval of the minutes of the corresponding Committee meeting is performed through e-mail during 1 month after they were received from the COOMET Secretariat.</a:t>
            </a:r>
            <a:endParaRPr lang="ru-RU" sz="1050" spc="-30" dirty="0" smtClean="0"/>
          </a:p>
          <a:p>
            <a:pPr marL="172800" indent="-172800" fontAlgn="auto">
              <a:spcBef>
                <a:spcPts val="0"/>
              </a:spcBef>
              <a:spcAft>
                <a:spcPts val="0"/>
              </a:spcAft>
              <a:defRPr/>
            </a:pPr>
            <a:r>
              <a:rPr lang="en-GB" sz="1050" spc="-30" dirty="0" smtClean="0"/>
              <a:t>4.8. Between the meetings the Committee can discus any questions by correspondence involving all Committee Members as well as solve problems of cooperation at the President’s Council, the meetings of which are convened by the President as required, but not less than once a year between the COOMET Committee meetings.</a:t>
            </a:r>
            <a:endParaRPr lang="ru-RU" sz="1050" spc="-30" dirty="0" smtClean="0"/>
          </a:p>
          <a:p>
            <a:pPr marL="172800" indent="-172800" fontAlgn="auto">
              <a:spcBef>
                <a:spcPts val="0"/>
              </a:spcBef>
              <a:spcAft>
                <a:spcPts val="0"/>
              </a:spcAft>
              <a:defRPr/>
            </a:pPr>
            <a:r>
              <a:rPr lang="en-GB" sz="1050" dirty="0" smtClean="0"/>
              <a:t>4.9. Similar rules may be followed by all structural and working bodies of COOMET.</a:t>
            </a:r>
            <a:endParaRPr lang="ru-RU" sz="1050" dirty="0" smtClean="0"/>
          </a:p>
          <a:p>
            <a:pPr fontAlgn="auto">
              <a:spcBef>
                <a:spcPts val="0"/>
              </a:spcBef>
              <a:spcAft>
                <a:spcPts val="0"/>
              </a:spcAft>
              <a:defRPr/>
            </a:pPr>
            <a:r>
              <a:rPr lang="en-GB" sz="1050" b="1" dirty="0" smtClean="0"/>
              <a:t> </a:t>
            </a:r>
            <a:endParaRPr lang="ru-RU" sz="1050" dirty="0" smtClean="0"/>
          </a:p>
          <a:p>
            <a:pPr fontAlgn="auto">
              <a:spcBef>
                <a:spcPts val="0"/>
              </a:spcBef>
              <a:spcAft>
                <a:spcPts val="0"/>
              </a:spcAft>
              <a:defRPr/>
            </a:pPr>
            <a:r>
              <a:rPr lang="en-GB" sz="1050" b="1" dirty="0" smtClean="0">
                <a:solidFill>
                  <a:srgbClr val="FF0000"/>
                </a:solidFill>
              </a:rPr>
              <a:t>5. AMENDMENT OF RULES OF PROCEDURE</a:t>
            </a:r>
            <a:endParaRPr lang="ru-RU" sz="1050" dirty="0" smtClean="0">
              <a:solidFill>
                <a:srgbClr val="FF0000"/>
              </a:solidFill>
            </a:endParaRPr>
          </a:p>
          <a:p>
            <a:pPr fontAlgn="auto">
              <a:spcBef>
                <a:spcPts val="0"/>
              </a:spcBef>
              <a:spcAft>
                <a:spcPts val="0"/>
              </a:spcAft>
              <a:defRPr/>
            </a:pPr>
            <a:r>
              <a:rPr lang="en-GB" sz="1050" dirty="0" smtClean="0"/>
              <a:t>These Rules of Procedure can be amended only by the consent of at least half of the Committee Members.</a:t>
            </a:r>
            <a:endParaRPr lang="ru-RU" sz="105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1628775" y="273050"/>
            <a:ext cx="4886325" cy="358775"/>
          </a:xfrm>
        </p:spPr>
        <p:txBody>
          <a:bodyPr/>
          <a:lstStyle/>
          <a:p>
            <a:r>
              <a:rPr lang="en-GB" smtClean="0"/>
              <a:t>COOMET STRUCTURE</a:t>
            </a:r>
            <a:r>
              <a:rPr lang="ru-RU" smtClean="0"/>
              <a:t> </a:t>
            </a:r>
          </a:p>
        </p:txBody>
      </p:sp>
      <p:pic>
        <p:nvPicPr>
          <p:cNvPr id="4" name="Рисунок 3" descr="C:\Users\zhdankin-vm\Desktop\Открытки\struct_En.jpg"/>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04219" y="2216697"/>
            <a:ext cx="8136905" cy="5832647"/>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5400" y="1208088"/>
            <a:ext cx="3940175" cy="6537325"/>
          </a:xfrm>
        </p:spPr>
        <p:txBody>
          <a:bodyPr rtlCol="0">
            <a:noAutofit/>
          </a:bodyPr>
          <a:lstStyle/>
          <a:p>
            <a:pPr fontAlgn="auto">
              <a:spcAft>
                <a:spcPts val="0"/>
              </a:spcAft>
              <a:defRPr/>
            </a:pPr>
            <a:r>
              <a:rPr lang="en-GB" sz="1200" b="1" cap="all" dirty="0" smtClean="0">
                <a:solidFill>
                  <a:schemeClr val="accent1">
                    <a:lumMod val="75000"/>
                  </a:schemeClr>
                </a:solidFill>
              </a:rPr>
              <a:t>COOMET President</a:t>
            </a:r>
            <a:endParaRPr lang="ru-RU" sz="1200" b="1" dirty="0" smtClean="0">
              <a:solidFill>
                <a:schemeClr val="accent1">
                  <a:lumMod val="75000"/>
                </a:schemeClr>
              </a:solidFill>
            </a:endParaRPr>
          </a:p>
          <a:p>
            <a:pPr fontAlgn="auto">
              <a:spcAft>
                <a:spcPts val="0"/>
              </a:spcAft>
              <a:defRPr/>
            </a:pPr>
            <a:r>
              <a:rPr lang="ru-RU" sz="1050" b="1" dirty="0"/>
              <a:t> </a:t>
            </a:r>
            <a:endParaRPr lang="ru-RU" sz="1050" dirty="0"/>
          </a:p>
          <a:p>
            <a:pPr fontAlgn="auto">
              <a:spcAft>
                <a:spcPts val="0"/>
              </a:spcAft>
              <a:defRPr/>
            </a:pPr>
            <a:r>
              <a:rPr lang="en-GB" sz="1050" b="1" dirty="0" smtClean="0"/>
              <a:t>Prof. Vladimir KRUTIKOV</a:t>
            </a:r>
            <a:endParaRPr lang="ru-RU" sz="1050" dirty="0" smtClean="0"/>
          </a:p>
          <a:p>
            <a:pPr fontAlgn="auto">
              <a:spcAft>
                <a:spcPts val="0"/>
              </a:spcAft>
              <a:defRPr/>
            </a:pPr>
            <a:r>
              <a:rPr lang="en-GB" sz="1050" b="1" dirty="0" smtClean="0"/>
              <a:t>All-Russian Scientific Research Institute of</a:t>
            </a:r>
            <a:r>
              <a:rPr lang="en-US" sz="1050" b="1" dirty="0" smtClean="0"/>
              <a:t/>
            </a:r>
            <a:br>
              <a:rPr lang="en-US" sz="1050" b="1" dirty="0" smtClean="0"/>
            </a:br>
            <a:r>
              <a:rPr lang="en-GB" sz="1050" b="1" dirty="0" smtClean="0"/>
              <a:t>Optical and Physical Measurements (VNIIOFI)</a:t>
            </a:r>
            <a:endParaRPr lang="ru-RU" sz="1050" dirty="0" smtClean="0"/>
          </a:p>
          <a:p>
            <a:pPr fontAlgn="auto">
              <a:spcAft>
                <a:spcPts val="0"/>
              </a:spcAft>
              <a:defRPr/>
            </a:pPr>
            <a:r>
              <a:rPr lang="en-GB" sz="1050" dirty="0" smtClean="0"/>
              <a:t>46 </a:t>
            </a:r>
            <a:r>
              <a:rPr lang="en-GB" sz="1050" dirty="0" err="1" smtClean="0"/>
              <a:t>Ozernaya</a:t>
            </a:r>
            <a:r>
              <a:rPr lang="en-GB" sz="1050" dirty="0" smtClean="0"/>
              <a:t> Str., 119361 Moscow, Russia</a:t>
            </a:r>
            <a:endParaRPr lang="ru-RU" sz="1050" dirty="0" smtClean="0"/>
          </a:p>
          <a:p>
            <a:pPr fontAlgn="auto">
              <a:spcAft>
                <a:spcPts val="0"/>
              </a:spcAft>
              <a:defRPr/>
            </a:pPr>
            <a:r>
              <a:rPr lang="en-GB" sz="1050" dirty="0" smtClean="0"/>
              <a:t>Telephone:          +7 499 236 75 60</a:t>
            </a:r>
            <a:endParaRPr lang="ru-RU" sz="1050" dirty="0" smtClean="0"/>
          </a:p>
          <a:p>
            <a:pPr fontAlgn="auto">
              <a:spcAft>
                <a:spcPts val="0"/>
              </a:spcAft>
              <a:defRPr/>
            </a:pPr>
            <a:r>
              <a:rPr lang="en-US" sz="1050" dirty="0" smtClean="0"/>
              <a:t>	</a:t>
            </a:r>
            <a:r>
              <a:rPr lang="ru-RU" sz="1050" dirty="0" smtClean="0"/>
              <a:t>+</a:t>
            </a:r>
            <a:r>
              <a:rPr lang="en-US" sz="1050" dirty="0" smtClean="0"/>
              <a:t>7</a:t>
            </a:r>
            <a:r>
              <a:rPr lang="ru-RU" sz="1050" dirty="0" smtClean="0"/>
              <a:t> 495</a:t>
            </a:r>
            <a:r>
              <a:rPr lang="en-US" sz="1050" dirty="0" smtClean="0"/>
              <a:t> </a:t>
            </a:r>
            <a:r>
              <a:rPr lang="ru-RU" sz="1050" dirty="0" smtClean="0"/>
              <a:t>437 56 33</a:t>
            </a:r>
          </a:p>
          <a:p>
            <a:pPr fontAlgn="auto">
              <a:spcAft>
                <a:spcPts val="0"/>
              </a:spcAft>
              <a:defRPr/>
            </a:pPr>
            <a:r>
              <a:rPr lang="en-GB" sz="1050" dirty="0" smtClean="0"/>
              <a:t>Fax:             </a:t>
            </a:r>
            <a:r>
              <a:rPr lang="ru-RU" sz="1050" dirty="0" smtClean="0"/>
              <a:t>	</a:t>
            </a:r>
            <a:r>
              <a:rPr lang="en-GB" sz="1050" dirty="0" smtClean="0"/>
              <a:t>+7 499 230 75 07</a:t>
            </a:r>
            <a:endParaRPr lang="ru-RU" sz="1050" dirty="0" smtClean="0"/>
          </a:p>
          <a:p>
            <a:pPr eaLnBrk="1" fontAlgn="auto" hangingPunct="1">
              <a:spcAft>
                <a:spcPts val="0"/>
              </a:spcAft>
              <a:defRPr/>
            </a:pPr>
            <a:r>
              <a:rPr lang="en-GB" sz="1050" dirty="0" smtClean="0"/>
              <a:t>E-mail:	</a:t>
            </a:r>
            <a:r>
              <a:rPr lang="fr-FR" sz="1050" dirty="0"/>
              <a:t>sekretar@vniiofi.ru</a:t>
            </a:r>
            <a:endParaRPr lang="ru-RU" sz="1050" dirty="0"/>
          </a:p>
          <a:p>
            <a:pPr fontAlgn="auto">
              <a:spcAft>
                <a:spcPts val="0"/>
              </a:spcAft>
              <a:defRPr/>
            </a:pPr>
            <a:r>
              <a:rPr lang="fr-FR" sz="1050" b="1" dirty="0"/>
              <a:t> </a:t>
            </a:r>
            <a:endParaRPr lang="ru-RU" sz="1050" dirty="0"/>
          </a:p>
          <a:p>
            <a:pPr fontAlgn="auto">
              <a:spcAft>
                <a:spcPts val="0"/>
              </a:spcAft>
              <a:defRPr/>
            </a:pPr>
            <a:r>
              <a:rPr lang="fr-FR" sz="1050" dirty="0"/>
              <a:t>  </a:t>
            </a:r>
            <a:endParaRPr lang="ru-RU" sz="1050" dirty="0"/>
          </a:p>
          <a:p>
            <a:pPr fontAlgn="auto">
              <a:spcAft>
                <a:spcPts val="0"/>
              </a:spcAft>
              <a:defRPr/>
            </a:pPr>
            <a:r>
              <a:rPr lang="en-GB" sz="1200" b="1" cap="all" dirty="0" smtClean="0">
                <a:solidFill>
                  <a:schemeClr val="accent1">
                    <a:lumMod val="75000"/>
                  </a:schemeClr>
                </a:solidFill>
              </a:rPr>
              <a:t>COOMET Secretariat</a:t>
            </a:r>
            <a:endParaRPr lang="ru-RU" sz="1200" b="1" dirty="0" smtClean="0">
              <a:solidFill>
                <a:schemeClr val="accent1">
                  <a:lumMod val="75000"/>
                </a:schemeClr>
              </a:solidFill>
            </a:endParaRPr>
          </a:p>
          <a:p>
            <a:pPr fontAlgn="auto">
              <a:spcAft>
                <a:spcPts val="0"/>
              </a:spcAft>
              <a:defRPr/>
            </a:pPr>
            <a:r>
              <a:rPr lang="en-GB" sz="1050" b="1" dirty="0" smtClean="0"/>
              <a:t>All-Russian Scientific Research Institute of Metrological Service (VNIIMS)</a:t>
            </a:r>
            <a:endParaRPr lang="ru-RU" sz="1050" b="1" i="1" dirty="0" smtClean="0"/>
          </a:p>
          <a:p>
            <a:pPr fontAlgn="auto">
              <a:spcAft>
                <a:spcPts val="0"/>
              </a:spcAft>
              <a:defRPr/>
            </a:pPr>
            <a:r>
              <a:rPr lang="en-GB" sz="1050" dirty="0" smtClean="0"/>
              <a:t>46 </a:t>
            </a:r>
            <a:r>
              <a:rPr lang="en-GB" sz="1050" dirty="0" err="1" smtClean="0"/>
              <a:t>Ozernaya</a:t>
            </a:r>
            <a:r>
              <a:rPr lang="en-GB" sz="1050" dirty="0" smtClean="0"/>
              <a:t> Str., 119361, Moscow, Russian Federation</a:t>
            </a:r>
            <a:endParaRPr lang="ru-RU" sz="1050" dirty="0" smtClean="0"/>
          </a:p>
          <a:p>
            <a:pPr fontAlgn="auto">
              <a:spcAft>
                <a:spcPts val="0"/>
              </a:spcAft>
              <a:defRPr/>
            </a:pPr>
            <a:r>
              <a:rPr lang="ru-RU" sz="1050" dirty="0"/>
              <a:t>  </a:t>
            </a:r>
            <a:r>
              <a:rPr lang="ru-RU" sz="1050" b="1" dirty="0"/>
              <a:t> </a:t>
            </a:r>
            <a:endParaRPr lang="ru-RU" sz="1050" dirty="0"/>
          </a:p>
          <a:p>
            <a:pPr fontAlgn="auto">
              <a:spcAft>
                <a:spcPts val="0"/>
              </a:spcAft>
              <a:defRPr/>
            </a:pPr>
            <a:r>
              <a:rPr lang="ru-RU" sz="1050" dirty="0"/>
              <a:t/>
            </a:r>
            <a:br>
              <a:rPr lang="ru-RU" sz="1050" dirty="0"/>
            </a:br>
            <a:r>
              <a:rPr lang="en-GB" sz="1100" b="1" cap="all" dirty="0" smtClean="0"/>
              <a:t>Head of Secretariat</a:t>
            </a:r>
            <a:endParaRPr lang="ru-RU" sz="1100" dirty="0"/>
          </a:p>
          <a:p>
            <a:pPr fontAlgn="auto">
              <a:spcAft>
                <a:spcPts val="0"/>
              </a:spcAft>
              <a:defRPr/>
            </a:pPr>
            <a:endParaRPr lang="en-US" sz="1050" b="1" dirty="0" smtClean="0"/>
          </a:p>
          <a:p>
            <a:pPr fontAlgn="auto">
              <a:spcAft>
                <a:spcPts val="0"/>
              </a:spcAft>
              <a:defRPr/>
            </a:pPr>
            <a:r>
              <a:rPr lang="en-GB" sz="1050" b="1" dirty="0" smtClean="0"/>
              <a:t>Sergey KOMISSAROV</a:t>
            </a:r>
            <a:endParaRPr lang="ru-RU" sz="1050" dirty="0" smtClean="0"/>
          </a:p>
          <a:p>
            <a:pPr fontAlgn="auto">
              <a:spcAft>
                <a:spcPts val="0"/>
              </a:spcAft>
              <a:defRPr/>
            </a:pPr>
            <a:r>
              <a:rPr lang="en-GB" sz="1050" dirty="0" smtClean="0"/>
              <a:t>Telephone:</a:t>
            </a:r>
            <a:r>
              <a:rPr lang="ru-RU" sz="1050" dirty="0" smtClean="0"/>
              <a:t>	</a:t>
            </a:r>
            <a:r>
              <a:rPr lang="en-US" sz="1050" dirty="0" smtClean="0"/>
              <a:t>+7 495 781 90 81</a:t>
            </a:r>
            <a:endParaRPr lang="ru-RU" sz="1050" dirty="0" smtClean="0"/>
          </a:p>
          <a:p>
            <a:pPr fontAlgn="auto">
              <a:spcAft>
                <a:spcPts val="0"/>
              </a:spcAft>
              <a:defRPr/>
            </a:pPr>
            <a:r>
              <a:rPr lang="en-GB" sz="1050" dirty="0" smtClean="0"/>
              <a:t>Fax: </a:t>
            </a:r>
            <a:r>
              <a:rPr lang="ru-RU" sz="1050" dirty="0" smtClean="0"/>
              <a:t>	</a:t>
            </a:r>
            <a:r>
              <a:rPr lang="pt-BR" sz="1050" dirty="0" smtClean="0"/>
              <a:t>+</a:t>
            </a:r>
            <a:r>
              <a:rPr lang="en-US" sz="1050" dirty="0" smtClean="0"/>
              <a:t>7 495 437 56 66</a:t>
            </a:r>
            <a:endParaRPr lang="ru-RU" sz="1050" dirty="0" smtClean="0"/>
          </a:p>
          <a:p>
            <a:pPr fontAlgn="auto">
              <a:spcAft>
                <a:spcPts val="0"/>
              </a:spcAft>
              <a:defRPr/>
            </a:pPr>
            <a:r>
              <a:rPr lang="en-GB" sz="1050" dirty="0" smtClean="0"/>
              <a:t>E-mail: </a:t>
            </a:r>
            <a:r>
              <a:rPr lang="ru-RU" sz="1050" dirty="0" smtClean="0"/>
              <a:t>	</a:t>
            </a:r>
            <a:r>
              <a:rPr lang="en-US" sz="1050" dirty="0" smtClean="0"/>
              <a:t>coomet@vniims.ru</a:t>
            </a:r>
            <a:endParaRPr lang="ru-RU" sz="1050" dirty="0" smtClean="0"/>
          </a:p>
          <a:p>
            <a:pPr fontAlgn="auto">
              <a:spcAft>
                <a:spcPts val="0"/>
              </a:spcAft>
              <a:defRPr/>
            </a:pPr>
            <a:r>
              <a:rPr lang="pt-BR" sz="1050" dirty="0"/>
              <a:t> </a:t>
            </a:r>
            <a:endParaRPr lang="ru-RU" sz="1050" dirty="0"/>
          </a:p>
          <a:p>
            <a:pPr fontAlgn="auto">
              <a:spcAft>
                <a:spcPts val="0"/>
              </a:spcAft>
              <a:defRPr/>
            </a:pPr>
            <a:r>
              <a:rPr lang="ru-RU" sz="1050" dirty="0"/>
              <a:t> </a:t>
            </a:r>
          </a:p>
          <a:p>
            <a:pPr fontAlgn="auto">
              <a:spcAft>
                <a:spcPts val="0"/>
              </a:spcAft>
              <a:defRPr/>
            </a:pPr>
            <a:r>
              <a:rPr lang="ru-RU" sz="1050" b="1" dirty="0"/>
              <a:t> </a:t>
            </a:r>
            <a:r>
              <a:rPr lang="ru-RU" sz="1050" dirty="0"/>
              <a:t> </a:t>
            </a:r>
            <a:br>
              <a:rPr lang="ru-RU" sz="1050" dirty="0"/>
            </a:br>
            <a:endParaRPr lang="en-US" sz="1050" dirty="0" smtClean="0"/>
          </a:p>
          <a:p>
            <a:pPr fontAlgn="auto">
              <a:spcAft>
                <a:spcPts val="0"/>
              </a:spcAft>
              <a:defRPr/>
            </a:pPr>
            <a:endParaRPr lang="en-US" sz="1050" b="1" cap="all" dirty="0"/>
          </a:p>
          <a:p>
            <a:pPr fontAlgn="auto">
              <a:spcAft>
                <a:spcPts val="0"/>
              </a:spcAft>
              <a:defRPr/>
            </a:pPr>
            <a:endParaRPr lang="en-GB" sz="1100" b="1" cap="all" dirty="0" smtClean="0"/>
          </a:p>
          <a:p>
            <a:pPr fontAlgn="auto">
              <a:spcAft>
                <a:spcPts val="0"/>
              </a:spcAft>
              <a:defRPr/>
            </a:pPr>
            <a:r>
              <a:rPr lang="en-GB" sz="1100" b="1" cap="all" dirty="0" smtClean="0"/>
              <a:t>Assistant</a:t>
            </a:r>
            <a:endParaRPr lang="en-US" sz="1100" dirty="0"/>
          </a:p>
          <a:p>
            <a:pPr fontAlgn="auto">
              <a:spcAft>
                <a:spcPts val="0"/>
              </a:spcAft>
              <a:defRPr/>
            </a:pPr>
            <a:endParaRPr lang="ru-RU" sz="1050" dirty="0" smtClean="0"/>
          </a:p>
          <a:p>
            <a:pPr fontAlgn="auto">
              <a:spcAft>
                <a:spcPts val="0"/>
              </a:spcAft>
              <a:defRPr/>
            </a:pPr>
            <a:r>
              <a:rPr lang="en-GB" sz="1050" b="1" dirty="0" smtClean="0"/>
              <a:t>Sergey ZHDANKIN</a:t>
            </a:r>
            <a:endParaRPr lang="ru-RU" sz="1050" dirty="0" smtClean="0"/>
          </a:p>
          <a:p>
            <a:pPr fontAlgn="auto">
              <a:spcAft>
                <a:spcPts val="0"/>
              </a:spcAft>
              <a:defRPr/>
            </a:pPr>
            <a:r>
              <a:rPr lang="en-GB" sz="1050" dirty="0" smtClean="0"/>
              <a:t>Telephone:</a:t>
            </a:r>
            <a:r>
              <a:rPr lang="ru-RU" sz="1050" dirty="0" smtClean="0"/>
              <a:t>	</a:t>
            </a:r>
            <a:r>
              <a:rPr lang="en-US" sz="1050" dirty="0" smtClean="0"/>
              <a:t>+7 495 781 90 81</a:t>
            </a:r>
            <a:endParaRPr lang="ru-RU" sz="1050" dirty="0" smtClean="0"/>
          </a:p>
          <a:p>
            <a:pPr fontAlgn="auto">
              <a:spcAft>
                <a:spcPts val="0"/>
              </a:spcAft>
              <a:defRPr/>
            </a:pPr>
            <a:r>
              <a:rPr lang="en-GB" sz="1050" dirty="0" smtClean="0"/>
              <a:t>Fax:</a:t>
            </a:r>
            <a:r>
              <a:rPr lang="ru-RU" sz="1050" dirty="0" smtClean="0"/>
              <a:t>	</a:t>
            </a:r>
            <a:r>
              <a:rPr lang="pt-BR" sz="1050" dirty="0" smtClean="0"/>
              <a:t>+</a:t>
            </a:r>
            <a:r>
              <a:rPr lang="en-US" sz="1050" dirty="0" smtClean="0"/>
              <a:t>7 495 437 56 66</a:t>
            </a:r>
            <a:endParaRPr lang="ru-RU" sz="1050" dirty="0" smtClean="0"/>
          </a:p>
          <a:p>
            <a:pPr fontAlgn="auto">
              <a:spcAft>
                <a:spcPts val="0"/>
              </a:spcAft>
              <a:defRPr/>
            </a:pPr>
            <a:r>
              <a:rPr lang="en-GB" sz="1050" dirty="0" smtClean="0"/>
              <a:t>E-mail:</a:t>
            </a:r>
            <a:r>
              <a:rPr lang="ru-RU" sz="1050" dirty="0" smtClean="0"/>
              <a:t>	</a:t>
            </a:r>
            <a:r>
              <a:rPr lang="en-GB" sz="1050" dirty="0" smtClean="0"/>
              <a:t> </a:t>
            </a:r>
            <a:r>
              <a:rPr lang="en-US" sz="1050" dirty="0" smtClean="0"/>
              <a:t>coomet@vniims.ru</a:t>
            </a:r>
            <a:endParaRPr lang="ru-RU" sz="1050" dirty="0" smtClean="0"/>
          </a:p>
          <a:p>
            <a:pPr fontAlgn="auto">
              <a:spcAft>
                <a:spcPts val="0"/>
              </a:spcAft>
              <a:defRPr/>
            </a:pPr>
            <a:endParaRPr lang="ru-RU" sz="1050" dirty="0"/>
          </a:p>
        </p:txBody>
      </p:sp>
      <p:pic>
        <p:nvPicPr>
          <p:cNvPr id="22531" name="Рисунок 4"/>
          <p:cNvPicPr>
            <a:picLocks noChangeAspect="1"/>
          </p:cNvPicPr>
          <p:nvPr/>
        </p:nvPicPr>
        <p:blipFill>
          <a:blip r:embed="rId2" cstate="print"/>
          <a:srcRect/>
          <a:stretch>
            <a:fillRect/>
          </a:stretch>
        </p:blipFill>
        <p:spPr bwMode="auto">
          <a:xfrm>
            <a:off x="692150" y="1497013"/>
            <a:ext cx="1362075" cy="1682750"/>
          </a:xfrm>
          <a:prstGeom prst="rect">
            <a:avLst/>
          </a:prstGeom>
          <a:noFill/>
          <a:ln w="9525">
            <a:noFill/>
            <a:miter lim="800000"/>
            <a:headEnd/>
            <a:tailEnd/>
          </a:ln>
        </p:spPr>
      </p:pic>
      <p:pic>
        <p:nvPicPr>
          <p:cNvPr id="22532" name="Рисунок 5"/>
          <p:cNvPicPr>
            <a:picLocks noChangeAspect="1"/>
          </p:cNvPicPr>
          <p:nvPr/>
        </p:nvPicPr>
        <p:blipFill>
          <a:blip r:embed="rId3" cstate="print"/>
          <a:srcRect/>
          <a:stretch>
            <a:fillRect/>
          </a:stretch>
        </p:blipFill>
        <p:spPr bwMode="auto">
          <a:xfrm>
            <a:off x="692150" y="4232275"/>
            <a:ext cx="1362075" cy="1684338"/>
          </a:xfrm>
          <a:prstGeom prst="rect">
            <a:avLst/>
          </a:prstGeom>
          <a:noFill/>
          <a:ln w="9525">
            <a:noFill/>
            <a:miter lim="800000"/>
            <a:headEnd/>
            <a:tailEnd/>
          </a:ln>
        </p:spPr>
      </p:pic>
      <p:pic>
        <p:nvPicPr>
          <p:cNvPr id="22534" name="Рисунок 7"/>
          <p:cNvPicPr>
            <a:picLocks noChangeAspect="1"/>
          </p:cNvPicPr>
          <p:nvPr/>
        </p:nvPicPr>
        <p:blipFill>
          <a:blip r:embed="rId4" cstate="print"/>
          <a:srcRect/>
          <a:stretch>
            <a:fillRect/>
          </a:stretch>
        </p:blipFill>
        <p:spPr bwMode="auto">
          <a:xfrm>
            <a:off x="692150" y="6825208"/>
            <a:ext cx="1362075"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2564904" y="560512"/>
            <a:ext cx="3940175" cy="7704658"/>
          </a:xfrm>
        </p:spPr>
        <p:txBody>
          <a:bodyPr rtlCol="0">
            <a:noAutofit/>
          </a:bodyPr>
          <a:lstStyle/>
          <a:p>
            <a:pPr fontAlgn="auto">
              <a:spcAft>
                <a:spcPts val="0"/>
              </a:spcAft>
              <a:defRPr/>
            </a:pPr>
            <a:r>
              <a:rPr lang="en-GB" sz="1200" b="1" cap="all" dirty="0" smtClean="0">
                <a:solidFill>
                  <a:schemeClr val="accent1">
                    <a:lumMod val="75000"/>
                  </a:schemeClr>
                </a:solidFill>
              </a:rPr>
              <a:t>COOMET VICE-PRESIDENTS</a:t>
            </a:r>
            <a:endParaRPr lang="ru-RU" sz="1200" b="1" cap="all" dirty="0" smtClean="0">
              <a:solidFill>
                <a:schemeClr val="accent1">
                  <a:lumMod val="75000"/>
                </a:schemeClr>
              </a:solidFill>
            </a:endParaRPr>
          </a:p>
          <a:p>
            <a:pPr fontAlgn="auto">
              <a:spcAft>
                <a:spcPts val="0"/>
              </a:spcAft>
              <a:defRPr/>
            </a:pPr>
            <a:endParaRPr lang="en-US" sz="1050" b="1" dirty="0" smtClean="0"/>
          </a:p>
          <a:p>
            <a:pPr fontAlgn="auto">
              <a:spcAft>
                <a:spcPts val="0"/>
              </a:spcAft>
              <a:defRPr/>
            </a:pPr>
            <a:r>
              <a:rPr lang="en-GB" sz="1050" b="1" dirty="0" err="1" smtClean="0"/>
              <a:t>Dr.</a:t>
            </a:r>
            <a:r>
              <a:rPr lang="en-GB" sz="1050" b="1" dirty="0" smtClean="0"/>
              <a:t> </a:t>
            </a:r>
            <a:r>
              <a:rPr lang="en-GB" sz="1050" b="1" dirty="0" err="1" smtClean="0"/>
              <a:t>Valeriy</a:t>
            </a:r>
            <a:r>
              <a:rPr lang="en-GB" sz="1050" b="1" dirty="0" smtClean="0"/>
              <a:t> GUREVICH</a:t>
            </a:r>
            <a:endParaRPr lang="ru-RU" sz="1050" dirty="0" smtClean="0"/>
          </a:p>
          <a:p>
            <a:pPr fontAlgn="auto">
              <a:spcAft>
                <a:spcPts val="0"/>
              </a:spcAft>
              <a:defRPr/>
            </a:pPr>
            <a:r>
              <a:rPr lang="en-GB" sz="1050" b="1" dirty="0" smtClean="0"/>
              <a:t>Vice-President,</a:t>
            </a:r>
            <a:endParaRPr lang="ru-RU" sz="1050" b="1" i="1" dirty="0" smtClean="0"/>
          </a:p>
          <a:p>
            <a:pPr fontAlgn="auto">
              <a:spcAft>
                <a:spcPts val="0"/>
              </a:spcAft>
              <a:defRPr/>
            </a:pPr>
            <a:r>
              <a:rPr lang="en-GB" sz="1050" b="1" dirty="0" smtClean="0"/>
              <a:t>responsible for cooperation </a:t>
            </a:r>
            <a:endParaRPr lang="ru-RU" sz="1050" b="1" i="1" dirty="0" smtClean="0"/>
          </a:p>
          <a:p>
            <a:pPr fontAlgn="auto">
              <a:spcAft>
                <a:spcPts val="0"/>
              </a:spcAft>
              <a:defRPr/>
            </a:pPr>
            <a:r>
              <a:rPr lang="en-US" sz="1050" b="1" dirty="0"/>
              <a:t>in the field of technical regulation and </a:t>
            </a:r>
            <a:r>
              <a:rPr lang="en-US" sz="1050" b="1" dirty="0" smtClean="0"/>
              <a:t>standardization</a:t>
            </a:r>
          </a:p>
          <a:p>
            <a:pPr fontAlgn="auto">
              <a:spcAft>
                <a:spcPts val="0"/>
              </a:spcAft>
              <a:defRPr/>
            </a:pPr>
            <a:r>
              <a:rPr lang="en-GB" sz="1050" dirty="0" smtClean="0"/>
              <a:t>Telephone:                 +375 17 233 55 01</a:t>
            </a:r>
            <a:endParaRPr lang="ru-RU" sz="1050" dirty="0" smtClean="0"/>
          </a:p>
          <a:p>
            <a:pPr fontAlgn="auto">
              <a:spcAft>
                <a:spcPts val="0"/>
              </a:spcAft>
              <a:defRPr/>
            </a:pPr>
            <a:r>
              <a:rPr lang="en-GB" sz="1050" dirty="0" smtClean="0"/>
              <a:t>Fax:                              +375 17 288 09 38</a:t>
            </a:r>
            <a:endParaRPr lang="ru-RU" sz="1050" dirty="0" smtClean="0"/>
          </a:p>
          <a:p>
            <a:pPr fontAlgn="auto">
              <a:spcAft>
                <a:spcPts val="0"/>
              </a:spcAft>
              <a:defRPr/>
            </a:pPr>
            <a:r>
              <a:rPr lang="en-GB" sz="1050" dirty="0" smtClean="0"/>
              <a:t>E-mail:                         coomet@belgim.by</a:t>
            </a:r>
            <a:endParaRPr lang="fr-FR" sz="1050" dirty="0"/>
          </a:p>
          <a:p>
            <a:pPr fontAlgn="auto">
              <a:spcAft>
                <a:spcPts val="0"/>
              </a:spcAft>
              <a:defRPr/>
            </a:pPr>
            <a:endParaRPr lang="ru-RU" sz="1050" b="1" dirty="0" smtClean="0"/>
          </a:p>
          <a:p>
            <a:pPr fontAlgn="auto">
              <a:spcAft>
                <a:spcPts val="0"/>
              </a:spcAft>
              <a:defRPr/>
            </a:pPr>
            <a:r>
              <a:rPr lang="en-US" sz="1050" b="1" dirty="0" smtClean="0"/>
              <a:t>Prof., </a:t>
            </a:r>
            <a:r>
              <a:rPr lang="en-GB" sz="1050" b="1" dirty="0" err="1" smtClean="0"/>
              <a:t>Dr.</a:t>
            </a:r>
            <a:r>
              <a:rPr lang="en-GB" sz="1050" b="1" dirty="0" smtClean="0"/>
              <a:t> </a:t>
            </a:r>
            <a:r>
              <a:rPr lang="en-GB" sz="1050" b="1" dirty="0" err="1" smtClean="0"/>
              <a:t>Pavlo</a:t>
            </a:r>
            <a:r>
              <a:rPr lang="en-GB" sz="1050" b="1" dirty="0" smtClean="0"/>
              <a:t> NEYEZHMAKOV</a:t>
            </a:r>
            <a:endParaRPr lang="ru-RU" sz="1050" dirty="0" smtClean="0"/>
          </a:p>
          <a:p>
            <a:pPr fontAlgn="auto">
              <a:spcAft>
                <a:spcPts val="0"/>
              </a:spcAft>
              <a:defRPr/>
            </a:pPr>
            <a:r>
              <a:rPr lang="en-GB" sz="1050" b="1" dirty="0" smtClean="0"/>
              <a:t>Vice-President,</a:t>
            </a:r>
            <a:endParaRPr lang="ru-RU" sz="1050" dirty="0" smtClean="0"/>
          </a:p>
          <a:p>
            <a:pPr fontAlgn="auto">
              <a:spcAft>
                <a:spcPts val="0"/>
              </a:spcAft>
              <a:defRPr/>
            </a:pPr>
            <a:r>
              <a:rPr lang="en-GB" sz="1050" b="1" dirty="0" smtClean="0"/>
              <a:t>responsible for </a:t>
            </a:r>
            <a:r>
              <a:rPr lang="en-US" sz="1050" b="1" dirty="0" smtClean="0"/>
              <a:t>cooperation </a:t>
            </a:r>
            <a:r>
              <a:rPr lang="en-US" sz="1050" b="1" dirty="0"/>
              <a:t>with regional metrology organizations, </a:t>
            </a:r>
            <a:br>
              <a:rPr lang="en-US" sz="1050" b="1" dirty="0"/>
            </a:br>
            <a:r>
              <a:rPr lang="en-US" sz="1050" b="1" dirty="0"/>
              <a:t>Metrological infrastructure and knowledge </a:t>
            </a:r>
            <a:r>
              <a:rPr lang="en-US" sz="1050" b="1" dirty="0" smtClean="0"/>
              <a:t>transfer</a:t>
            </a:r>
          </a:p>
          <a:p>
            <a:pPr fontAlgn="auto">
              <a:spcAft>
                <a:spcPts val="0"/>
              </a:spcAft>
              <a:defRPr/>
            </a:pPr>
            <a:r>
              <a:rPr lang="en-GB" sz="1050" dirty="0" smtClean="0"/>
              <a:t>Telephone:                   </a:t>
            </a:r>
            <a:r>
              <a:rPr lang="en-US" sz="1050" dirty="0" smtClean="0"/>
              <a:t>+38057 700 34 22</a:t>
            </a:r>
            <a:endParaRPr lang="ru-RU" sz="1050" dirty="0" smtClean="0"/>
          </a:p>
          <a:p>
            <a:pPr fontAlgn="auto">
              <a:spcAft>
                <a:spcPts val="0"/>
              </a:spcAft>
              <a:defRPr/>
            </a:pPr>
            <a:r>
              <a:rPr lang="en-GB" sz="1050" dirty="0" smtClean="0"/>
              <a:t>Fax:                                </a:t>
            </a:r>
            <a:r>
              <a:rPr lang="en-US" sz="1050" dirty="0" smtClean="0"/>
              <a:t>+38057 700 34 47                     </a:t>
            </a:r>
            <a:endParaRPr lang="ru-RU" sz="1050" dirty="0" smtClean="0"/>
          </a:p>
          <a:p>
            <a:pPr fontAlgn="auto">
              <a:spcAft>
                <a:spcPts val="0"/>
              </a:spcAft>
              <a:defRPr/>
            </a:pPr>
            <a:r>
              <a:rPr lang="en-GB" sz="1050" dirty="0" smtClean="0"/>
              <a:t>E-mail:                           </a:t>
            </a:r>
            <a:r>
              <a:rPr lang="en-US" sz="1050" dirty="0" smtClean="0"/>
              <a:t>pavel.neyezhmakov@metrology.kharkov.ua</a:t>
            </a:r>
            <a:endParaRPr lang="en-US" sz="1050" b="1" dirty="0" smtClean="0"/>
          </a:p>
          <a:p>
            <a:pPr fontAlgn="auto">
              <a:spcAft>
                <a:spcPts val="0"/>
              </a:spcAft>
              <a:defRPr/>
            </a:pPr>
            <a:endParaRPr lang="en-US" sz="1050" b="1" dirty="0" smtClean="0"/>
          </a:p>
          <a:p>
            <a:pPr fontAlgn="auto">
              <a:spcAft>
                <a:spcPts val="0"/>
              </a:spcAft>
              <a:defRPr/>
            </a:pPr>
            <a:endParaRPr lang="ru-RU" sz="1050" b="1" dirty="0" smtClean="0"/>
          </a:p>
          <a:p>
            <a:pPr fontAlgn="auto">
              <a:spcAft>
                <a:spcPts val="0"/>
              </a:spcAft>
              <a:defRPr/>
            </a:pPr>
            <a:endParaRPr lang="en-GB" sz="1050" b="1" dirty="0" smtClean="0"/>
          </a:p>
          <a:p>
            <a:pPr fontAlgn="auto">
              <a:spcAft>
                <a:spcPts val="0"/>
              </a:spcAft>
              <a:defRPr/>
            </a:pPr>
            <a:r>
              <a:rPr lang="en-GB" sz="1050" b="1" dirty="0" smtClean="0"/>
              <a:t>Vice-President,</a:t>
            </a:r>
            <a:endParaRPr lang="ru-RU" sz="1050" b="1" i="1" dirty="0" smtClean="0"/>
          </a:p>
          <a:p>
            <a:pPr fontAlgn="auto">
              <a:spcAft>
                <a:spcPts val="0"/>
              </a:spcAft>
              <a:defRPr/>
            </a:pPr>
            <a:r>
              <a:rPr lang="en-GB" sz="1050" b="1" dirty="0" smtClean="0"/>
              <a:t>responsible for </a:t>
            </a:r>
            <a:r>
              <a:rPr lang="en-US" sz="1050" b="1" dirty="0"/>
              <a:t>cooperation </a:t>
            </a:r>
            <a:r>
              <a:rPr lang="en-GB" sz="1050" b="1" dirty="0" smtClean="0"/>
              <a:t>in the field of Quality Management Systems</a:t>
            </a:r>
            <a:endParaRPr lang="ru-RU" sz="1050" b="1" i="1" dirty="0" smtClean="0"/>
          </a:p>
          <a:p>
            <a:pPr fontAlgn="auto">
              <a:spcAft>
                <a:spcPts val="0"/>
              </a:spcAft>
              <a:defRPr/>
            </a:pPr>
            <a:r>
              <a:rPr lang="en-GB" sz="1050" dirty="0" smtClean="0"/>
              <a:t>Telephone:       </a:t>
            </a:r>
            <a:r>
              <a:rPr lang="ru-RU" sz="1050" dirty="0" smtClean="0"/>
              <a:t> </a:t>
            </a:r>
            <a:r>
              <a:rPr lang="en-GB" sz="1050" dirty="0" smtClean="0"/>
              <a:t>     </a:t>
            </a:r>
            <a:r>
              <a:rPr lang="en-US" sz="1050" dirty="0" smtClean="0"/>
              <a:t>      </a:t>
            </a:r>
            <a:r>
              <a:rPr lang="en-GB" sz="1050" dirty="0" smtClean="0"/>
              <a:t>                    </a:t>
            </a:r>
            <a:endParaRPr lang="ru-RU" sz="1050" dirty="0" smtClean="0"/>
          </a:p>
          <a:p>
            <a:pPr fontAlgn="auto">
              <a:spcAft>
                <a:spcPts val="0"/>
              </a:spcAft>
              <a:defRPr/>
            </a:pPr>
            <a:r>
              <a:rPr lang="en-GB" sz="1050" dirty="0" smtClean="0"/>
              <a:t>Fax:                 </a:t>
            </a:r>
            <a:r>
              <a:rPr lang="ru-RU" sz="1050" dirty="0" smtClean="0"/>
              <a:t> </a:t>
            </a:r>
            <a:r>
              <a:rPr lang="en-GB" sz="1050" dirty="0" smtClean="0"/>
              <a:t>  </a:t>
            </a:r>
            <a:r>
              <a:rPr lang="ru-RU" sz="1050" dirty="0" smtClean="0"/>
              <a:t> </a:t>
            </a:r>
            <a:r>
              <a:rPr lang="en-GB" sz="1050" dirty="0" smtClean="0"/>
              <a:t>             </a:t>
            </a:r>
            <a:endParaRPr lang="ru-RU" sz="1050" dirty="0" smtClean="0"/>
          </a:p>
          <a:p>
            <a:pPr fontAlgn="auto">
              <a:spcAft>
                <a:spcPts val="0"/>
              </a:spcAft>
              <a:defRPr/>
            </a:pPr>
            <a:r>
              <a:rPr lang="en-GB" sz="1050" dirty="0" smtClean="0"/>
              <a:t>E-mail: </a:t>
            </a:r>
            <a:r>
              <a:rPr lang="ru-RU" sz="1050" dirty="0" smtClean="0"/>
              <a:t>              </a:t>
            </a:r>
            <a:r>
              <a:rPr lang="en-US" sz="1050" dirty="0" smtClean="0"/>
              <a:t> </a:t>
            </a:r>
            <a:endParaRPr lang="en-US" sz="1050" b="1" dirty="0" smtClean="0"/>
          </a:p>
          <a:p>
            <a:pPr fontAlgn="auto">
              <a:spcAft>
                <a:spcPts val="0"/>
              </a:spcAft>
              <a:defRPr/>
            </a:pPr>
            <a:endParaRPr lang="ru-RU" sz="1050" b="1" dirty="0" smtClean="0"/>
          </a:p>
          <a:p>
            <a:pPr fontAlgn="auto">
              <a:spcAft>
                <a:spcPts val="0"/>
              </a:spcAft>
              <a:defRPr/>
            </a:pPr>
            <a:r>
              <a:rPr lang="en-US" sz="1050" b="1" dirty="0" smtClean="0"/>
              <a:t>Dr. Peter ULBIG</a:t>
            </a:r>
            <a:endParaRPr lang="ru-RU" sz="1050" dirty="0" smtClean="0"/>
          </a:p>
          <a:p>
            <a:pPr fontAlgn="auto">
              <a:spcAft>
                <a:spcPts val="0"/>
              </a:spcAft>
              <a:defRPr/>
            </a:pPr>
            <a:r>
              <a:rPr lang="en-GB" sz="1050" b="1" dirty="0" smtClean="0"/>
              <a:t>Vice-President,</a:t>
            </a:r>
            <a:endParaRPr lang="en-US" sz="1050" b="1" i="1" dirty="0"/>
          </a:p>
          <a:p>
            <a:pPr fontAlgn="auto">
              <a:spcAft>
                <a:spcPts val="0"/>
              </a:spcAft>
              <a:defRPr/>
            </a:pPr>
            <a:r>
              <a:rPr lang="en-GB" sz="1050" b="1" dirty="0"/>
              <a:t>responsible for </a:t>
            </a:r>
            <a:r>
              <a:rPr lang="en-US" sz="1050" b="1" dirty="0"/>
              <a:t>cooperation </a:t>
            </a:r>
            <a:r>
              <a:rPr lang="en-GB" sz="1050" b="1" dirty="0"/>
              <a:t>in the field of </a:t>
            </a:r>
            <a:r>
              <a:rPr lang="en-US" sz="1050" b="1" dirty="0" smtClean="0"/>
              <a:t>Legal </a:t>
            </a:r>
            <a:r>
              <a:rPr lang="en-US" sz="1050" b="1" dirty="0"/>
              <a:t>metrology and accreditation</a:t>
            </a:r>
            <a:endParaRPr lang="ru-RU" sz="1050" b="1" i="1" dirty="0" smtClean="0">
              <a:solidFill>
                <a:srgbClr val="FF0000"/>
              </a:solidFill>
            </a:endParaRPr>
          </a:p>
          <a:p>
            <a:pPr fontAlgn="auto">
              <a:spcAft>
                <a:spcPts val="0"/>
              </a:spcAft>
              <a:defRPr/>
            </a:pPr>
            <a:r>
              <a:rPr lang="en-GB" sz="1050" dirty="0" smtClean="0"/>
              <a:t>Telephone:                 + 49 531 592 9090</a:t>
            </a:r>
            <a:endParaRPr lang="ru-RU" sz="1050" dirty="0" smtClean="0"/>
          </a:p>
          <a:p>
            <a:pPr fontAlgn="auto">
              <a:spcAft>
                <a:spcPts val="0"/>
              </a:spcAft>
              <a:defRPr/>
            </a:pPr>
            <a:r>
              <a:rPr lang="en-GB" sz="1050" dirty="0" smtClean="0"/>
              <a:t>Fax:                              + 49 531 592 699090</a:t>
            </a:r>
            <a:endParaRPr lang="ru-RU" sz="1050" dirty="0" smtClean="0"/>
          </a:p>
          <a:p>
            <a:pPr fontAlgn="auto">
              <a:spcAft>
                <a:spcPts val="0"/>
              </a:spcAft>
              <a:defRPr/>
            </a:pPr>
            <a:r>
              <a:rPr lang="en-GB" sz="1050" dirty="0" smtClean="0"/>
              <a:t>E-mail:                         </a:t>
            </a:r>
            <a:r>
              <a:rPr lang="en-GB" sz="1050" dirty="0" smtClean="0">
                <a:hlinkClick r:id="rId2"/>
              </a:rPr>
              <a:t>Peter.Ulbig@ptb.de</a:t>
            </a:r>
            <a:endParaRPr lang="en-GB" sz="1050" dirty="0" smtClean="0"/>
          </a:p>
          <a:p>
            <a:pPr fontAlgn="auto">
              <a:spcAft>
                <a:spcPts val="0"/>
              </a:spcAft>
              <a:defRPr/>
            </a:pPr>
            <a:endParaRPr lang="en-GB" sz="1050" dirty="0"/>
          </a:p>
          <a:p>
            <a:pPr fontAlgn="auto">
              <a:spcAft>
                <a:spcPts val="0"/>
              </a:spcAft>
              <a:defRPr/>
            </a:pPr>
            <a:endParaRPr lang="en-GB" sz="1050" dirty="0" smtClean="0"/>
          </a:p>
          <a:p>
            <a:pPr fontAlgn="auto">
              <a:spcAft>
                <a:spcPts val="0"/>
              </a:spcAft>
              <a:defRPr/>
            </a:pPr>
            <a:endParaRPr lang="en-GB" sz="1050" dirty="0"/>
          </a:p>
          <a:p>
            <a:pPr fontAlgn="auto">
              <a:spcAft>
                <a:spcPts val="0"/>
              </a:spcAft>
              <a:defRPr/>
            </a:pPr>
            <a:r>
              <a:rPr lang="en-GB" sz="1050" b="1" dirty="0"/>
              <a:t>Vice-President,</a:t>
            </a:r>
            <a:endParaRPr lang="ru-RU" sz="1050" b="1" i="1" dirty="0"/>
          </a:p>
          <a:p>
            <a:pPr fontAlgn="auto">
              <a:spcAft>
                <a:spcPts val="0"/>
              </a:spcAft>
              <a:defRPr/>
            </a:pPr>
            <a:r>
              <a:rPr lang="en-GB" sz="1050" b="1" dirty="0"/>
              <a:t>responsible for </a:t>
            </a:r>
            <a:r>
              <a:rPr lang="en-US" sz="1050" b="1" dirty="0"/>
              <a:t>Coordination of cooperation in the field of measurement standards </a:t>
            </a:r>
            <a:endParaRPr lang="en-US" sz="1050" b="1" dirty="0" smtClean="0"/>
          </a:p>
          <a:p>
            <a:pPr fontAlgn="auto">
              <a:spcAft>
                <a:spcPts val="0"/>
              </a:spcAft>
              <a:defRPr/>
            </a:pPr>
            <a:r>
              <a:rPr lang="en-GB" sz="1050" dirty="0" smtClean="0"/>
              <a:t>Telephone</a:t>
            </a:r>
            <a:r>
              <a:rPr lang="en-GB" sz="1050" dirty="0"/>
              <a:t>:       </a:t>
            </a:r>
            <a:r>
              <a:rPr lang="ru-RU" sz="1050" dirty="0"/>
              <a:t> </a:t>
            </a:r>
            <a:r>
              <a:rPr lang="en-GB" sz="1050" dirty="0"/>
              <a:t>     </a:t>
            </a:r>
            <a:r>
              <a:rPr lang="en-US" sz="1050" dirty="0"/>
              <a:t>      </a:t>
            </a:r>
            <a:r>
              <a:rPr lang="en-GB" sz="1050" dirty="0"/>
              <a:t>                    </a:t>
            </a:r>
            <a:endParaRPr lang="ru-RU" sz="1050" dirty="0"/>
          </a:p>
          <a:p>
            <a:pPr fontAlgn="auto">
              <a:spcAft>
                <a:spcPts val="0"/>
              </a:spcAft>
              <a:defRPr/>
            </a:pPr>
            <a:r>
              <a:rPr lang="en-GB" sz="1050" dirty="0"/>
              <a:t>Fax:                 </a:t>
            </a:r>
            <a:r>
              <a:rPr lang="ru-RU" sz="1050" dirty="0"/>
              <a:t> </a:t>
            </a:r>
            <a:r>
              <a:rPr lang="en-GB" sz="1050" dirty="0"/>
              <a:t>  </a:t>
            </a:r>
            <a:r>
              <a:rPr lang="ru-RU" sz="1050" dirty="0"/>
              <a:t> </a:t>
            </a:r>
            <a:r>
              <a:rPr lang="en-GB" sz="1050" dirty="0"/>
              <a:t>             </a:t>
            </a:r>
            <a:endParaRPr lang="ru-RU" sz="1050" dirty="0"/>
          </a:p>
          <a:p>
            <a:pPr fontAlgn="auto">
              <a:spcAft>
                <a:spcPts val="0"/>
              </a:spcAft>
              <a:defRPr/>
            </a:pPr>
            <a:r>
              <a:rPr lang="en-GB" sz="1050" dirty="0"/>
              <a:t>E-mail:</a:t>
            </a:r>
            <a:endParaRPr lang="ru-RU" sz="1050" dirty="0"/>
          </a:p>
        </p:txBody>
      </p:sp>
      <p:pic>
        <p:nvPicPr>
          <p:cNvPr id="23557" name="Grafik 0" descr="Ulbig_Peter.jpg"/>
          <p:cNvPicPr>
            <a:picLocks noChangeAspect="1" noChangeArrowheads="1"/>
          </p:cNvPicPr>
          <p:nvPr/>
        </p:nvPicPr>
        <p:blipFill>
          <a:blip r:embed="rId3" cstate="print"/>
          <a:srcRect/>
          <a:stretch>
            <a:fillRect/>
          </a:stretch>
        </p:blipFill>
        <p:spPr bwMode="auto">
          <a:xfrm>
            <a:off x="672678" y="5673080"/>
            <a:ext cx="1439862" cy="1800200"/>
          </a:xfrm>
          <a:prstGeom prst="rect">
            <a:avLst/>
          </a:prstGeom>
          <a:noFill/>
          <a:ln w="9525">
            <a:noFill/>
            <a:miter lim="800000"/>
            <a:headEnd/>
            <a:tailEnd/>
          </a:ln>
        </p:spPr>
      </p:pic>
      <p:pic>
        <p:nvPicPr>
          <p:cNvPr id="7" name="Рисунок 6" descr="T:\401\Документы\Секретариат\Разное\Для каталога\2016\Беларусь\hurevich_крупный пла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78" y="776536"/>
            <a:ext cx="143668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678" y="2648743"/>
            <a:ext cx="1436688" cy="170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2565400" y="920750"/>
            <a:ext cx="3940175" cy="8496300"/>
          </a:xfrm>
        </p:spPr>
        <p:txBody>
          <a:bodyPr rtlCol="0">
            <a:noAutofit/>
          </a:bodyPr>
          <a:lstStyle/>
          <a:p>
            <a:pPr fontAlgn="auto">
              <a:spcAft>
                <a:spcPts val="0"/>
              </a:spcAft>
              <a:defRPr/>
            </a:pPr>
            <a:r>
              <a:rPr lang="en-GB" sz="1200" b="1" cap="all" dirty="0" err="1" smtClean="0">
                <a:solidFill>
                  <a:schemeClr val="accent1">
                    <a:lumMod val="75000"/>
                  </a:schemeClr>
                </a:solidFill>
              </a:rPr>
              <a:t>Coomet</a:t>
            </a:r>
            <a:r>
              <a:rPr lang="en-GB" sz="1200" b="1" cap="all" dirty="0" smtClean="0">
                <a:solidFill>
                  <a:schemeClr val="accent1">
                    <a:lumMod val="75000"/>
                  </a:schemeClr>
                </a:solidFill>
              </a:rPr>
              <a:t> Committee members</a:t>
            </a:r>
            <a:endParaRPr lang="ru-RU" sz="1200" b="1" dirty="0" smtClean="0">
              <a:solidFill>
                <a:schemeClr val="accent1">
                  <a:lumMod val="75000"/>
                </a:schemeClr>
              </a:solidFill>
            </a:endParaRPr>
          </a:p>
          <a:p>
            <a:pPr fontAlgn="auto">
              <a:spcAft>
                <a:spcPts val="0"/>
              </a:spcAft>
              <a:defRPr/>
            </a:pPr>
            <a:endParaRPr lang="ru-RU" sz="1050" b="1" dirty="0" smtClean="0"/>
          </a:p>
          <a:p>
            <a:pPr fontAlgn="auto">
              <a:spcAft>
                <a:spcPts val="0"/>
              </a:spcAft>
              <a:defRPr/>
            </a:pPr>
            <a:r>
              <a:rPr lang="ru-RU" sz="1050" b="1" dirty="0" smtClean="0">
                <a:solidFill>
                  <a:srgbClr val="FF0000"/>
                </a:solidFill>
              </a:rPr>
              <a:t>А</a:t>
            </a:r>
            <a:r>
              <a:rPr lang="en-US" sz="1050" b="1" dirty="0" err="1" smtClean="0">
                <a:solidFill>
                  <a:srgbClr val="FF0000"/>
                </a:solidFill>
              </a:rPr>
              <a:t>zerbaijan</a:t>
            </a:r>
            <a:r>
              <a:rPr lang="en-US" sz="1050" b="1" dirty="0" smtClean="0">
                <a:solidFill>
                  <a:srgbClr val="FF0000"/>
                </a:solidFill>
              </a:rPr>
              <a:t>          AZ</a:t>
            </a:r>
            <a:endParaRPr lang="ru-RU" sz="1050" dirty="0" smtClean="0">
              <a:solidFill>
                <a:srgbClr val="FF0000"/>
              </a:solidFill>
            </a:endParaRPr>
          </a:p>
          <a:p>
            <a:pPr fontAlgn="auto">
              <a:spcAft>
                <a:spcPts val="0"/>
              </a:spcAft>
              <a:defRPr/>
            </a:pPr>
            <a:r>
              <a:rPr lang="en-US" sz="1050" b="1" dirty="0" smtClean="0"/>
              <a:t>Mr. </a:t>
            </a:r>
            <a:r>
              <a:rPr lang="en-US" sz="1050" b="1" dirty="0" err="1" smtClean="0"/>
              <a:t>Oktay</a:t>
            </a:r>
            <a:r>
              <a:rPr lang="en-US" sz="1050" b="1" dirty="0" smtClean="0"/>
              <a:t> ABBASOV</a:t>
            </a:r>
            <a:endParaRPr lang="ru-RU" sz="1050" dirty="0" smtClean="0"/>
          </a:p>
          <a:p>
            <a:pPr fontAlgn="auto">
              <a:spcAft>
                <a:spcPts val="0"/>
              </a:spcAft>
              <a:defRPr/>
            </a:pPr>
            <a:r>
              <a:rPr lang="en-US" sz="1050" b="1" dirty="0"/>
              <a:t>Head of the department of Legal </a:t>
            </a:r>
            <a:r>
              <a:rPr lang="en-US" sz="1050" b="1" dirty="0" smtClean="0"/>
              <a:t>metrology</a:t>
            </a:r>
            <a:endParaRPr lang="en-GB" sz="1050" b="1" dirty="0" smtClean="0"/>
          </a:p>
          <a:p>
            <a:r>
              <a:rPr lang="en-US" sz="1050" b="1" dirty="0"/>
              <a:t>T</a:t>
            </a:r>
            <a:r>
              <a:rPr lang="en-US" sz="1050" b="1" dirty="0" smtClean="0"/>
              <a:t>he </a:t>
            </a:r>
            <a:r>
              <a:rPr lang="en-US" sz="1050" b="1" dirty="0"/>
              <a:t>State Committee for Standardization, </a:t>
            </a:r>
            <a:endParaRPr lang="ru-RU" sz="1050" dirty="0"/>
          </a:p>
          <a:p>
            <a:r>
              <a:rPr lang="en-US" sz="1050" b="1" dirty="0"/>
              <a:t>Metrology and Patent of the Republic of Azerbaijan</a:t>
            </a:r>
            <a:endParaRPr lang="ru-RU" sz="1050" dirty="0"/>
          </a:p>
          <a:p>
            <a:r>
              <a:rPr lang="en-US" sz="1050" dirty="0"/>
              <a:t>124, </a:t>
            </a:r>
            <a:r>
              <a:rPr lang="en-US" sz="1050" dirty="0" err="1"/>
              <a:t>Mardanov</a:t>
            </a:r>
            <a:r>
              <a:rPr lang="en-US" sz="1050" dirty="0"/>
              <a:t> </a:t>
            </a:r>
            <a:r>
              <a:rPr lang="en-US" sz="1050" dirty="0" err="1"/>
              <a:t>gardashlary</a:t>
            </a:r>
            <a:r>
              <a:rPr lang="en-US" sz="1050" dirty="0"/>
              <a:t> str., AZ 1147</a:t>
            </a:r>
            <a:r>
              <a:rPr lang="en-US" sz="1050" dirty="0" smtClean="0"/>
              <a:t>, </a:t>
            </a:r>
            <a:r>
              <a:rPr lang="en-US" sz="1050" dirty="0"/>
              <a:t>Baku</a:t>
            </a:r>
          </a:p>
          <a:p>
            <a:pPr fontAlgn="auto">
              <a:spcAft>
                <a:spcPts val="0"/>
              </a:spcAft>
              <a:defRPr/>
            </a:pPr>
            <a:r>
              <a:rPr lang="en-US" sz="1050" dirty="0" err="1"/>
              <a:t>coomet</a:t>
            </a:r>
            <a:r>
              <a:rPr lang="de-DE" sz="1050" dirty="0"/>
              <a:t>@metrology.gov.az </a:t>
            </a:r>
            <a:r>
              <a:rPr lang="ru-RU" sz="1050" dirty="0" smtClean="0"/>
              <a:t>	</a:t>
            </a:r>
            <a:r>
              <a:rPr lang="en-US" sz="1050" dirty="0" smtClean="0"/>
              <a:t>+994 12 </a:t>
            </a:r>
            <a:r>
              <a:rPr lang="de-DE" sz="1050" dirty="0"/>
              <a:t>514 96 </a:t>
            </a:r>
            <a:r>
              <a:rPr lang="de-DE" sz="1050" dirty="0" smtClean="0"/>
              <a:t>05</a:t>
            </a:r>
            <a:endParaRPr lang="ru-RU" sz="1050" dirty="0" smtClean="0"/>
          </a:p>
          <a:p>
            <a:pPr fontAlgn="auto">
              <a:spcAft>
                <a:spcPts val="0"/>
              </a:spcAft>
              <a:defRPr/>
            </a:pPr>
            <a:r>
              <a:rPr lang="en-US" sz="1050" dirty="0" smtClean="0"/>
              <a:t>                                                             </a:t>
            </a:r>
            <a:r>
              <a:rPr lang="ru-RU" sz="1050" dirty="0" smtClean="0"/>
              <a:t>+</a:t>
            </a:r>
            <a:r>
              <a:rPr lang="ru-RU" sz="1050" dirty="0"/>
              <a:t>994 12 449 99 59</a:t>
            </a:r>
            <a:endParaRPr lang="en-US" sz="1050" dirty="0" smtClean="0"/>
          </a:p>
          <a:p>
            <a:pPr fontAlgn="auto">
              <a:spcAft>
                <a:spcPts val="0"/>
              </a:spcAft>
              <a:defRPr/>
            </a:pPr>
            <a:r>
              <a:rPr lang="ru-RU" sz="1050" dirty="0" smtClean="0"/>
              <a:t>		</a:t>
            </a:r>
            <a:endParaRPr lang="en-US" sz="1050" dirty="0" smtClean="0"/>
          </a:p>
          <a:p>
            <a:pPr fontAlgn="auto">
              <a:spcAft>
                <a:spcPts val="0"/>
              </a:spcAft>
              <a:defRPr/>
            </a:pPr>
            <a:r>
              <a:rPr lang="en-GB" sz="1050" b="1" dirty="0" smtClean="0">
                <a:solidFill>
                  <a:srgbClr val="FF0000"/>
                </a:solidFill>
              </a:rPr>
              <a:t>Armenia     AM</a:t>
            </a:r>
            <a:endParaRPr lang="ru-RU" sz="1050" dirty="0" smtClean="0">
              <a:solidFill>
                <a:srgbClr val="FF0000"/>
              </a:solidFill>
            </a:endParaRPr>
          </a:p>
          <a:p>
            <a:pPr fontAlgn="auto">
              <a:spcAft>
                <a:spcPts val="0"/>
              </a:spcAft>
              <a:defRPr/>
            </a:pPr>
            <a:r>
              <a:rPr lang="en-GB" sz="1050" b="1" dirty="0" err="1"/>
              <a:t>D</a:t>
            </a:r>
            <a:r>
              <a:rPr lang="en-GB" sz="1050" b="1" dirty="0" err="1" smtClean="0"/>
              <a:t>r.</a:t>
            </a:r>
            <a:r>
              <a:rPr lang="en-GB" sz="1050" b="1" dirty="0" smtClean="0"/>
              <a:t> </a:t>
            </a:r>
            <a:r>
              <a:rPr lang="en-GB" sz="1050" b="1" dirty="0" err="1"/>
              <a:t>Vahan</a:t>
            </a:r>
            <a:r>
              <a:rPr lang="en-GB" sz="1050" b="1" dirty="0"/>
              <a:t> SAHAKYAN</a:t>
            </a:r>
            <a:endParaRPr lang="ru-RU" sz="1050" dirty="0" smtClean="0"/>
          </a:p>
          <a:p>
            <a:pPr fontAlgn="auto">
              <a:spcAft>
                <a:spcPts val="0"/>
              </a:spcAft>
              <a:defRPr/>
            </a:pPr>
            <a:r>
              <a:rPr lang="en-US" sz="1050" b="1" dirty="0" smtClean="0"/>
              <a:t>Chief Adviser</a:t>
            </a:r>
            <a:endParaRPr lang="ru-RU" sz="1050" b="1" dirty="0" smtClean="0"/>
          </a:p>
          <a:p>
            <a:pPr fontAlgn="auto">
              <a:spcAft>
                <a:spcPts val="0"/>
              </a:spcAft>
              <a:defRPr/>
            </a:pPr>
            <a:r>
              <a:rPr lang="en-GB" sz="1050" b="1" dirty="0" smtClean="0"/>
              <a:t>CJSC “National Institute of Metrology” (CJSC “NIM”)</a:t>
            </a:r>
            <a:endParaRPr lang="ru-RU" sz="1050" dirty="0" smtClean="0"/>
          </a:p>
          <a:p>
            <a:pPr fontAlgn="auto">
              <a:spcAft>
                <a:spcPts val="0"/>
              </a:spcAft>
              <a:defRPr/>
            </a:pPr>
            <a:r>
              <a:rPr lang="en-GB" sz="1050" dirty="0" smtClean="0"/>
              <a:t>49/4 </a:t>
            </a:r>
            <a:r>
              <a:rPr lang="en-GB" sz="1050" dirty="0" err="1" smtClean="0"/>
              <a:t>Komitasi</a:t>
            </a:r>
            <a:r>
              <a:rPr lang="en-GB" sz="1050" dirty="0" smtClean="0"/>
              <a:t> Ave., 051 YEREVAN</a:t>
            </a:r>
            <a:endParaRPr lang="ru-RU" sz="1050" dirty="0" smtClean="0"/>
          </a:p>
          <a:p>
            <a:pPr fontAlgn="auto">
              <a:spcAft>
                <a:spcPts val="0"/>
              </a:spcAft>
              <a:defRPr/>
            </a:pPr>
            <a:r>
              <a:rPr lang="en-GB" sz="1050" dirty="0" smtClean="0"/>
              <a:t>info@metrology.am         </a:t>
            </a:r>
            <a:r>
              <a:rPr lang="ru-RU" sz="1050" dirty="0" smtClean="0"/>
              <a:t>	</a:t>
            </a:r>
            <a:r>
              <a:rPr lang="en-GB" sz="1050" b="1" dirty="0" smtClean="0"/>
              <a:t>+</a:t>
            </a:r>
            <a:r>
              <a:rPr lang="en-GB" sz="1050" dirty="0" smtClean="0"/>
              <a:t>374 10 23 26 00</a:t>
            </a:r>
            <a:endParaRPr lang="ru-RU" sz="1050" dirty="0" smtClean="0"/>
          </a:p>
          <a:p>
            <a:pPr fontAlgn="auto">
              <a:spcAft>
                <a:spcPts val="0"/>
              </a:spcAft>
              <a:defRPr/>
            </a:pPr>
            <a:endParaRPr lang="en-US" sz="1050" dirty="0" smtClean="0"/>
          </a:p>
          <a:p>
            <a:pPr fontAlgn="auto">
              <a:spcAft>
                <a:spcPts val="0"/>
              </a:spcAft>
              <a:defRPr/>
            </a:pPr>
            <a:r>
              <a:rPr lang="ru-RU" sz="1050" dirty="0" smtClean="0"/>
              <a:t>		</a:t>
            </a:r>
            <a:endParaRPr lang="en-US" sz="1050" dirty="0"/>
          </a:p>
          <a:p>
            <a:pPr fontAlgn="auto">
              <a:spcAft>
                <a:spcPts val="0"/>
              </a:spcAft>
              <a:defRPr/>
            </a:pPr>
            <a:r>
              <a:rPr lang="en-GB" sz="1050" b="1" dirty="0" smtClean="0">
                <a:solidFill>
                  <a:srgbClr val="FF0000"/>
                </a:solidFill>
              </a:rPr>
              <a:t>Belarus     BY</a:t>
            </a:r>
            <a:endParaRPr lang="ru-RU" sz="1050" dirty="0" smtClean="0">
              <a:solidFill>
                <a:srgbClr val="FF0000"/>
              </a:solidFill>
            </a:endParaRPr>
          </a:p>
          <a:p>
            <a:pPr fontAlgn="auto">
              <a:spcAft>
                <a:spcPts val="0"/>
              </a:spcAft>
              <a:defRPr/>
            </a:pPr>
            <a:r>
              <a:rPr lang="en-GB" sz="1050" b="1" dirty="0" err="1" smtClean="0"/>
              <a:t>Dr.</a:t>
            </a:r>
            <a:r>
              <a:rPr lang="en-GB" sz="1050" b="1" dirty="0" smtClean="0"/>
              <a:t> </a:t>
            </a:r>
            <a:r>
              <a:rPr lang="en-US" sz="1050" b="1" dirty="0" err="1" smtClean="0"/>
              <a:t>Valeriy</a:t>
            </a:r>
            <a:r>
              <a:rPr lang="en-GB" sz="1050" b="1" dirty="0" smtClean="0"/>
              <a:t> GUREVICH</a:t>
            </a:r>
            <a:endParaRPr lang="ru-RU" sz="1050" dirty="0" smtClean="0"/>
          </a:p>
          <a:p>
            <a:pPr fontAlgn="auto">
              <a:spcAft>
                <a:spcPts val="0"/>
              </a:spcAft>
              <a:defRPr/>
            </a:pPr>
            <a:r>
              <a:rPr lang="en-GB" sz="1050" b="1" dirty="0" smtClean="0"/>
              <a:t>Director</a:t>
            </a:r>
            <a:endParaRPr lang="ru-RU" sz="1050" dirty="0" smtClean="0"/>
          </a:p>
          <a:p>
            <a:pPr fontAlgn="auto">
              <a:spcAft>
                <a:spcPts val="0"/>
              </a:spcAft>
              <a:defRPr/>
            </a:pPr>
            <a:r>
              <a:rPr lang="en-GB" sz="1050" b="1" dirty="0" err="1" smtClean="0"/>
              <a:t>Belarussian</a:t>
            </a:r>
            <a:r>
              <a:rPr lang="en-GB" sz="1050" b="1" dirty="0" smtClean="0"/>
              <a:t> State Institute of Metrology (</a:t>
            </a:r>
            <a:r>
              <a:rPr lang="en-GB" sz="1050" b="1" dirty="0" err="1" smtClean="0"/>
              <a:t>BelGIM</a:t>
            </a:r>
            <a:r>
              <a:rPr lang="en-GB" sz="1050" b="1" dirty="0" smtClean="0"/>
              <a:t>)</a:t>
            </a:r>
            <a:endParaRPr lang="ru-RU" sz="1050" dirty="0" smtClean="0"/>
          </a:p>
          <a:p>
            <a:pPr fontAlgn="auto">
              <a:spcAft>
                <a:spcPts val="0"/>
              </a:spcAft>
              <a:defRPr/>
            </a:pPr>
            <a:r>
              <a:rPr lang="en-GB" sz="1050" dirty="0" smtClean="0"/>
              <a:t>93 </a:t>
            </a:r>
            <a:r>
              <a:rPr lang="en-GB" sz="1050" dirty="0" err="1" smtClean="0"/>
              <a:t>Starovilensky</a:t>
            </a:r>
            <a:r>
              <a:rPr lang="en-GB" sz="1050" dirty="0" smtClean="0"/>
              <a:t> </a:t>
            </a:r>
            <a:r>
              <a:rPr lang="en-GB" sz="1050" dirty="0" err="1" smtClean="0"/>
              <a:t>Trakt</a:t>
            </a:r>
            <a:r>
              <a:rPr lang="en-GB" sz="1050" dirty="0" smtClean="0"/>
              <a:t>, 220053 MINSK</a:t>
            </a:r>
            <a:endParaRPr lang="ru-RU" sz="1050" dirty="0" smtClean="0"/>
          </a:p>
          <a:p>
            <a:pPr fontAlgn="auto">
              <a:spcAft>
                <a:spcPts val="0"/>
              </a:spcAft>
              <a:defRPr/>
            </a:pPr>
            <a:r>
              <a:rPr lang="en-GB" sz="1050" dirty="0" err="1" smtClean="0"/>
              <a:t>coomet@belgim.by</a:t>
            </a:r>
            <a:r>
              <a:rPr lang="en-GB" sz="1050" dirty="0" smtClean="0"/>
              <a:t>         </a:t>
            </a:r>
            <a:r>
              <a:rPr lang="ru-RU" sz="1050" dirty="0" smtClean="0"/>
              <a:t>	</a:t>
            </a:r>
            <a:r>
              <a:rPr lang="en-GB" sz="1050" dirty="0" smtClean="0"/>
              <a:t>+375 17 233 55 01</a:t>
            </a:r>
            <a:endParaRPr lang="ru-RU" sz="1050" dirty="0" smtClean="0"/>
          </a:p>
          <a:p>
            <a:pPr fontAlgn="auto">
              <a:spcAft>
                <a:spcPts val="0"/>
              </a:spcAft>
              <a:defRPr/>
            </a:pPr>
            <a:r>
              <a:rPr lang="ru-RU" sz="1050" dirty="0" smtClean="0"/>
              <a:t>	</a:t>
            </a:r>
            <a:r>
              <a:rPr lang="en-US" sz="1050" dirty="0" smtClean="0"/>
              <a:t>	</a:t>
            </a:r>
            <a:r>
              <a:rPr lang="en-GB" sz="1050" dirty="0" smtClean="0"/>
              <a:t>+375 17 288 09 38</a:t>
            </a:r>
            <a:endParaRPr lang="en-US" sz="1050" dirty="0"/>
          </a:p>
          <a:p>
            <a:pPr fontAlgn="auto">
              <a:spcAft>
                <a:spcPts val="0"/>
              </a:spcAft>
              <a:defRPr/>
            </a:pPr>
            <a:endParaRPr lang="ru-RU" sz="1050" b="1" dirty="0" smtClean="0"/>
          </a:p>
          <a:p>
            <a:pPr fontAlgn="auto">
              <a:spcAft>
                <a:spcPts val="0"/>
              </a:spcAft>
              <a:defRPr/>
            </a:pPr>
            <a:endParaRPr lang="ru-RU" sz="1050" b="1" dirty="0" smtClean="0"/>
          </a:p>
          <a:p>
            <a:pPr fontAlgn="auto">
              <a:spcAft>
                <a:spcPts val="0"/>
              </a:spcAft>
              <a:defRPr/>
            </a:pPr>
            <a:r>
              <a:rPr lang="en-GB" sz="1050" b="1" dirty="0" smtClean="0">
                <a:solidFill>
                  <a:srgbClr val="FF0000"/>
                </a:solidFill>
              </a:rPr>
              <a:t>Bosnia and Herzegovina      BA</a:t>
            </a:r>
          </a:p>
          <a:p>
            <a:pPr fontAlgn="auto">
              <a:spcAft>
                <a:spcPts val="0"/>
              </a:spcAft>
              <a:defRPr/>
            </a:pPr>
            <a:r>
              <a:rPr lang="en-US" sz="1050" b="1" dirty="0" smtClean="0"/>
              <a:t>Mr. </a:t>
            </a:r>
            <a:r>
              <a:rPr lang="en-US" sz="1050" b="1" dirty="0" err="1"/>
              <a:t>Zijad</a:t>
            </a:r>
            <a:r>
              <a:rPr lang="en-US" sz="1050" b="1" dirty="0"/>
              <a:t> </a:t>
            </a:r>
            <a:r>
              <a:rPr lang="en-US" sz="1050" b="1" dirty="0" smtClean="0"/>
              <a:t>DZEMIC</a:t>
            </a:r>
            <a:endParaRPr lang="en-GB" sz="1050" b="1" dirty="0" smtClean="0">
              <a:solidFill>
                <a:srgbClr val="FF0000"/>
              </a:solidFill>
            </a:endParaRPr>
          </a:p>
          <a:p>
            <a:pPr fontAlgn="auto">
              <a:spcAft>
                <a:spcPts val="0"/>
              </a:spcAft>
              <a:defRPr/>
            </a:pPr>
            <a:r>
              <a:rPr lang="en-GB" sz="1050" b="1" dirty="0" smtClean="0"/>
              <a:t>General Director</a:t>
            </a:r>
          </a:p>
          <a:p>
            <a:pPr fontAlgn="auto">
              <a:spcAft>
                <a:spcPts val="0"/>
              </a:spcAft>
              <a:defRPr/>
            </a:pPr>
            <a:r>
              <a:rPr lang="en-US" sz="1050" b="1" dirty="0"/>
              <a:t>Institute of Metrology of Bosnia and Herzegovina (</a:t>
            </a:r>
            <a:r>
              <a:rPr lang="en-US" sz="1050" b="1" dirty="0" smtClean="0"/>
              <a:t>IMBIH)</a:t>
            </a:r>
          </a:p>
          <a:p>
            <a:pPr fontAlgn="auto">
              <a:spcAft>
                <a:spcPts val="0"/>
              </a:spcAft>
              <a:defRPr/>
            </a:pPr>
            <a:r>
              <a:rPr lang="it-IT" sz="1050" dirty="0"/>
              <a:t>Augusta Brauna 2, </a:t>
            </a:r>
            <a:r>
              <a:rPr lang="it-IT" sz="1050" dirty="0" smtClean="0"/>
              <a:t>71000 SARAJEVO</a:t>
            </a:r>
          </a:p>
          <a:p>
            <a:pPr fontAlgn="auto">
              <a:spcAft>
                <a:spcPts val="0"/>
              </a:spcAft>
              <a:defRPr/>
            </a:pPr>
            <a:r>
              <a:rPr lang="en-GB" sz="1050" dirty="0" smtClean="0"/>
              <a:t>zijad.dzemic@met.gov.ba </a:t>
            </a:r>
            <a:r>
              <a:rPr lang="en-GB" sz="1050" b="1" dirty="0" smtClean="0"/>
              <a:t>	</a:t>
            </a:r>
            <a:r>
              <a:rPr lang="ru-RU" sz="1050" dirty="0" smtClean="0"/>
              <a:t>+</a:t>
            </a:r>
            <a:r>
              <a:rPr lang="ru-RU" sz="1050" dirty="0"/>
              <a:t>387 (0) 33 568 </a:t>
            </a:r>
            <a:r>
              <a:rPr lang="ru-RU" sz="1050" dirty="0" smtClean="0"/>
              <a:t>902</a:t>
            </a:r>
            <a:endParaRPr lang="en-US" sz="1050" dirty="0" smtClean="0"/>
          </a:p>
          <a:p>
            <a:pPr fontAlgn="auto">
              <a:spcAft>
                <a:spcPts val="0"/>
              </a:spcAft>
              <a:defRPr/>
            </a:pPr>
            <a:r>
              <a:rPr lang="en-US" sz="1050" b="1" dirty="0"/>
              <a:t>	</a:t>
            </a:r>
            <a:r>
              <a:rPr lang="en-US" sz="1050" b="1" dirty="0" smtClean="0"/>
              <a:t>	</a:t>
            </a:r>
            <a:r>
              <a:rPr lang="ru-RU" sz="1050" dirty="0"/>
              <a:t>+387 (0) 33 568 909</a:t>
            </a:r>
            <a:endParaRPr lang="en-GB" sz="1050" b="1" dirty="0" smtClean="0"/>
          </a:p>
          <a:p>
            <a:pPr fontAlgn="auto">
              <a:spcAft>
                <a:spcPts val="0"/>
              </a:spcAft>
              <a:defRPr/>
            </a:pPr>
            <a:endParaRPr lang="en-GB" sz="1050" b="1" dirty="0">
              <a:solidFill>
                <a:srgbClr val="FF0000"/>
              </a:solidFill>
            </a:endParaRPr>
          </a:p>
          <a:p>
            <a:pPr fontAlgn="auto">
              <a:spcAft>
                <a:spcPts val="0"/>
              </a:spcAft>
              <a:defRPr/>
            </a:pPr>
            <a:r>
              <a:rPr lang="en-GB" sz="1050" b="1" dirty="0" smtClean="0">
                <a:solidFill>
                  <a:srgbClr val="FF0000"/>
                </a:solidFill>
              </a:rPr>
              <a:t>Bulgaria     BG</a:t>
            </a:r>
            <a:endParaRPr lang="ru-RU" sz="1050" dirty="0" smtClean="0">
              <a:solidFill>
                <a:srgbClr val="FF0000"/>
              </a:solidFill>
            </a:endParaRPr>
          </a:p>
          <a:p>
            <a:pPr fontAlgn="auto">
              <a:spcAft>
                <a:spcPts val="0"/>
              </a:spcAft>
              <a:defRPr/>
            </a:pPr>
            <a:r>
              <a:rPr lang="en-GB" sz="1050" b="1" dirty="0" smtClean="0"/>
              <a:t>Mr. </a:t>
            </a:r>
            <a:r>
              <a:rPr lang="en-US" sz="1050" b="1" dirty="0" err="1" smtClean="0"/>
              <a:t>Paun</a:t>
            </a:r>
            <a:r>
              <a:rPr lang="en-US" sz="1050" b="1" dirty="0" smtClean="0"/>
              <a:t> ILCHEV</a:t>
            </a:r>
            <a:endParaRPr lang="ru-RU" sz="1050" dirty="0" smtClean="0"/>
          </a:p>
          <a:p>
            <a:pPr fontAlgn="auto">
              <a:spcAft>
                <a:spcPts val="0"/>
              </a:spcAft>
              <a:defRPr/>
            </a:pPr>
            <a:r>
              <a:rPr lang="en-GB" sz="1050" b="1" dirty="0" smtClean="0"/>
              <a:t>Acting President</a:t>
            </a:r>
            <a:endParaRPr lang="ru-RU" sz="1050" dirty="0" smtClean="0"/>
          </a:p>
          <a:p>
            <a:pPr fontAlgn="auto">
              <a:spcAft>
                <a:spcPts val="0"/>
              </a:spcAft>
              <a:defRPr/>
            </a:pPr>
            <a:r>
              <a:rPr lang="en-GB" sz="1050" b="1" dirty="0" smtClean="0"/>
              <a:t>Bulgarian Institute of Metrology (BIM)</a:t>
            </a:r>
            <a:endParaRPr lang="ru-RU" sz="1050" dirty="0" smtClean="0"/>
          </a:p>
          <a:p>
            <a:pPr fontAlgn="auto">
              <a:spcAft>
                <a:spcPts val="0"/>
              </a:spcAft>
              <a:defRPr/>
            </a:pPr>
            <a:r>
              <a:rPr lang="en-GB" sz="1050" dirty="0" smtClean="0"/>
              <a:t>52 B, Blvd </a:t>
            </a:r>
            <a:r>
              <a:rPr lang="en-GB" sz="1050" dirty="0" err="1" smtClean="0"/>
              <a:t>G.M.Dimitrov</a:t>
            </a:r>
            <a:r>
              <a:rPr lang="en-GB" sz="1050" dirty="0" smtClean="0"/>
              <a:t> 1040 SOFIA</a:t>
            </a:r>
            <a:endParaRPr lang="ru-RU" sz="1050" dirty="0" smtClean="0"/>
          </a:p>
          <a:p>
            <a:pPr fontAlgn="auto">
              <a:spcAft>
                <a:spcPts val="0"/>
              </a:spcAft>
              <a:defRPr/>
            </a:pPr>
            <a:r>
              <a:rPr lang="bg-BG" sz="1050" dirty="0"/>
              <a:t> </a:t>
            </a:r>
            <a:r>
              <a:rPr lang="en-US" sz="1050" dirty="0" smtClean="0">
                <a:hlinkClick r:id="rId2"/>
              </a:rPr>
              <a:t>p.ilchev</a:t>
            </a:r>
            <a:r>
              <a:rPr lang="en-US" sz="1050" dirty="0" smtClean="0">
                <a:hlinkClick r:id="rId3"/>
              </a:rPr>
              <a:t>@bim.government.bg</a:t>
            </a:r>
            <a:r>
              <a:rPr lang="ru-RU" sz="1050" dirty="0" smtClean="0"/>
              <a:t>     </a:t>
            </a:r>
            <a:r>
              <a:rPr lang="en-GB" sz="1050" dirty="0" smtClean="0"/>
              <a:t>+359 2 873 52 77</a:t>
            </a:r>
            <a:r>
              <a:rPr lang="en-US" sz="1050" dirty="0" smtClean="0"/>
              <a:t>			</a:t>
            </a:r>
            <a:r>
              <a:rPr lang="ru-RU" sz="1050" dirty="0" smtClean="0"/>
              <a:t>                             </a:t>
            </a:r>
            <a:r>
              <a:rPr lang="en-GB" sz="1050" dirty="0" smtClean="0"/>
              <a:t>+359 2 970 52 7</a:t>
            </a:r>
            <a:r>
              <a:rPr lang="en-US" sz="1050" dirty="0"/>
              <a:t>2</a:t>
            </a:r>
          </a:p>
          <a:p>
            <a:pPr fontAlgn="auto">
              <a:spcAft>
                <a:spcPts val="0"/>
              </a:spcAft>
              <a:defRPr/>
            </a:pPr>
            <a:endParaRPr lang="ru-RU" sz="1050" b="1" dirty="0" smtClean="0"/>
          </a:p>
        </p:txBody>
      </p:sp>
      <p:pic>
        <p:nvPicPr>
          <p:cNvPr id="24579" name="Рисунок 5"/>
          <p:cNvPicPr>
            <a:picLocks noChangeAspect="1"/>
          </p:cNvPicPr>
          <p:nvPr/>
        </p:nvPicPr>
        <p:blipFill>
          <a:blip r:embed="rId4" cstate="print"/>
          <a:srcRect/>
          <a:stretch>
            <a:fillRect/>
          </a:stretch>
        </p:blipFill>
        <p:spPr bwMode="auto">
          <a:xfrm>
            <a:off x="692150" y="1136650"/>
            <a:ext cx="1362075" cy="1682750"/>
          </a:xfrm>
          <a:prstGeom prst="rect">
            <a:avLst/>
          </a:prstGeom>
          <a:noFill/>
          <a:ln w="9525">
            <a:noFill/>
            <a:miter lim="800000"/>
            <a:headEnd/>
            <a:tailEnd/>
          </a:ln>
        </p:spPr>
      </p:pic>
      <p:pic>
        <p:nvPicPr>
          <p:cNvPr id="6"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150" y="4575602"/>
            <a:ext cx="1362075" cy="1601533"/>
          </a:xfrm>
          <a:prstGeom prst="rect">
            <a:avLst/>
          </a:prstGeom>
          <a:noFill/>
          <a:ln>
            <a:noFill/>
          </a:ln>
          <a:effectLst/>
          <a:extLst/>
        </p:spPr>
      </p:pic>
      <p:pic>
        <p:nvPicPr>
          <p:cNvPr id="7" name="Рисунок 6" descr="T:\401\Документы\Секретариат\Разное\Для каталога\2016\Болгария\IMG_20150506_14212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460" y="7761312"/>
            <a:ext cx="1326765" cy="1527225"/>
          </a:xfrm>
          <a:prstGeom prst="rect">
            <a:avLst/>
          </a:prstGeom>
          <a:noFill/>
          <a:ln>
            <a:noFill/>
          </a:ln>
        </p:spPr>
      </p:pic>
      <p:pic>
        <p:nvPicPr>
          <p:cNvPr id="10" name="Рисунок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3609" y="2849141"/>
            <a:ext cx="1350615" cy="167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2564904" y="344488"/>
            <a:ext cx="3940175" cy="8496300"/>
          </a:xfrm>
        </p:spPr>
        <p:txBody>
          <a:bodyPr rtlCol="0">
            <a:noAutofit/>
          </a:bodyPr>
          <a:lstStyle/>
          <a:p>
            <a:pPr fontAlgn="auto">
              <a:spcAft>
                <a:spcPts val="0"/>
              </a:spcAft>
              <a:defRPr/>
            </a:pPr>
            <a:r>
              <a:rPr lang="en-GB" sz="1200" b="1" cap="all" dirty="0" err="1" smtClean="0">
                <a:solidFill>
                  <a:schemeClr val="accent1">
                    <a:lumMod val="75000"/>
                  </a:schemeClr>
                </a:solidFill>
              </a:rPr>
              <a:t>Coomet</a:t>
            </a:r>
            <a:r>
              <a:rPr lang="en-GB" sz="1200" b="1" cap="all" dirty="0" smtClean="0">
                <a:solidFill>
                  <a:schemeClr val="accent1">
                    <a:lumMod val="75000"/>
                  </a:schemeClr>
                </a:solidFill>
              </a:rPr>
              <a:t> Committee members</a:t>
            </a:r>
            <a:endParaRPr lang="ru-RU" sz="1200" b="1" dirty="0" smtClean="0">
              <a:solidFill>
                <a:schemeClr val="accent1">
                  <a:lumMod val="75000"/>
                </a:schemeClr>
              </a:solidFill>
            </a:endParaRPr>
          </a:p>
          <a:p>
            <a:pPr fontAlgn="auto">
              <a:spcAft>
                <a:spcPts val="0"/>
              </a:spcAft>
              <a:defRPr/>
            </a:pPr>
            <a:endParaRPr lang="en-GB" sz="1050" b="1" dirty="0" smtClean="0">
              <a:solidFill>
                <a:srgbClr val="FF0000"/>
              </a:solidFill>
            </a:endParaRPr>
          </a:p>
          <a:p>
            <a:pPr fontAlgn="auto">
              <a:spcAft>
                <a:spcPts val="0"/>
              </a:spcAft>
              <a:defRPr/>
            </a:pPr>
            <a:r>
              <a:rPr lang="en-GB" sz="1050" b="1" dirty="0" smtClean="0">
                <a:solidFill>
                  <a:srgbClr val="FF0000"/>
                </a:solidFill>
              </a:rPr>
              <a:t>China     CN</a:t>
            </a:r>
            <a:endParaRPr lang="ru-RU" sz="1050" dirty="0">
              <a:solidFill>
                <a:srgbClr val="FF0000"/>
              </a:solidFill>
            </a:endParaRPr>
          </a:p>
          <a:p>
            <a:pPr fontAlgn="auto">
              <a:spcBef>
                <a:spcPts val="152"/>
              </a:spcBef>
              <a:spcAft>
                <a:spcPts val="0"/>
              </a:spcAft>
              <a:defRPr/>
            </a:pPr>
            <a:r>
              <a:rPr lang="en-US" sz="1050" b="1" dirty="0" smtClean="0"/>
              <a:t>Ms. </a:t>
            </a:r>
            <a:r>
              <a:rPr lang="en-US" sz="1050" b="1" dirty="0" err="1" smtClean="0"/>
              <a:t>Shuying</a:t>
            </a:r>
            <a:r>
              <a:rPr lang="en-US" sz="1050" b="1" dirty="0" smtClean="0"/>
              <a:t> SONG </a:t>
            </a:r>
          </a:p>
          <a:p>
            <a:pPr fontAlgn="auto">
              <a:spcBef>
                <a:spcPts val="152"/>
              </a:spcBef>
              <a:spcAft>
                <a:spcPts val="0"/>
              </a:spcAft>
              <a:defRPr/>
            </a:pPr>
            <a:r>
              <a:rPr lang="en-GB" sz="1050" b="1" dirty="0" smtClean="0"/>
              <a:t>Vice </a:t>
            </a:r>
            <a:r>
              <a:rPr lang="en-GB" sz="1050" b="1" dirty="0"/>
              <a:t>Director</a:t>
            </a:r>
            <a:r>
              <a:rPr lang="ru-RU" sz="1050" dirty="0"/>
              <a:t> </a:t>
            </a:r>
            <a:endParaRPr lang="en-US" sz="1050" dirty="0" smtClean="0"/>
          </a:p>
          <a:p>
            <a:pPr fontAlgn="auto">
              <a:spcBef>
                <a:spcPts val="152"/>
              </a:spcBef>
              <a:spcAft>
                <a:spcPts val="0"/>
              </a:spcAft>
              <a:defRPr/>
            </a:pPr>
            <a:r>
              <a:rPr lang="en-US" sz="1050" b="1" dirty="0"/>
              <a:t>National Institute of Metrology </a:t>
            </a:r>
            <a:endParaRPr lang="en-US" sz="1050" b="1" dirty="0" smtClean="0"/>
          </a:p>
          <a:p>
            <a:pPr fontAlgn="auto">
              <a:spcBef>
                <a:spcPts val="152"/>
              </a:spcBef>
              <a:spcAft>
                <a:spcPts val="0"/>
              </a:spcAft>
              <a:defRPr/>
            </a:pPr>
            <a:r>
              <a:rPr lang="en-US" sz="1050" dirty="0" smtClean="0"/>
              <a:t>No</a:t>
            </a:r>
            <a:r>
              <a:rPr lang="en-US" sz="1050" dirty="0"/>
              <a:t>. 18, </a:t>
            </a:r>
            <a:r>
              <a:rPr lang="en-US" sz="1050" dirty="0" err="1"/>
              <a:t>Bei</a:t>
            </a:r>
            <a:r>
              <a:rPr lang="en-US" sz="1050" dirty="0"/>
              <a:t> San </a:t>
            </a:r>
            <a:r>
              <a:rPr lang="en-US" sz="1050" dirty="0" err="1"/>
              <a:t>Huan</a:t>
            </a:r>
            <a:r>
              <a:rPr lang="en-US" sz="1050" dirty="0"/>
              <a:t> Dong Lu, Chaoyang </a:t>
            </a:r>
            <a:r>
              <a:rPr lang="en-US" sz="1050" dirty="0" err="1"/>
              <a:t>Dist</a:t>
            </a:r>
            <a:r>
              <a:rPr lang="en-US" sz="1050" dirty="0"/>
              <a:t>, Beijing, </a:t>
            </a:r>
            <a:r>
              <a:rPr lang="en-US" sz="1050" dirty="0" err="1"/>
              <a:t>P.R.China</a:t>
            </a:r>
            <a:endParaRPr lang="ru-RU" sz="1050" dirty="0"/>
          </a:p>
          <a:p>
            <a:pPr eaLnBrk="1" fontAlgn="auto" hangingPunct="1">
              <a:spcBef>
                <a:spcPts val="152"/>
              </a:spcBef>
              <a:spcAft>
                <a:spcPts val="0"/>
              </a:spcAft>
              <a:defRPr/>
            </a:pPr>
            <a:r>
              <a:rPr lang="ru-RU" sz="1050" dirty="0"/>
              <a:t>Тел</a:t>
            </a:r>
            <a:r>
              <a:rPr lang="de-DE" sz="1050" dirty="0"/>
              <a:t>.: </a:t>
            </a:r>
            <a:r>
              <a:rPr lang="en-US" sz="1050" dirty="0"/>
              <a:t>+</a:t>
            </a:r>
            <a:r>
              <a:rPr lang="ru-RU" sz="1050" dirty="0"/>
              <a:t>86(10)6452426</a:t>
            </a:r>
            <a:r>
              <a:rPr lang="en-US" sz="1050" dirty="0"/>
              <a:t>0	songshy@nim.ac.cn</a:t>
            </a:r>
            <a:endParaRPr lang="ru-RU" sz="1050" dirty="0"/>
          </a:p>
          <a:p>
            <a:pPr eaLnBrk="1" fontAlgn="auto" hangingPunct="1">
              <a:spcBef>
                <a:spcPts val="152"/>
              </a:spcBef>
              <a:spcAft>
                <a:spcPts val="0"/>
              </a:spcAft>
              <a:defRPr/>
            </a:pPr>
            <a:r>
              <a:rPr lang="en-US" sz="1050" dirty="0"/>
              <a:t>Fax: </a:t>
            </a:r>
            <a:r>
              <a:rPr lang="ru-RU" sz="1050" dirty="0"/>
              <a:t>  </a:t>
            </a:r>
            <a:r>
              <a:rPr lang="en-US" sz="1050" dirty="0"/>
              <a:t>+86(10)64218703</a:t>
            </a:r>
            <a:endParaRPr lang="ru-RU" sz="1050" dirty="0"/>
          </a:p>
          <a:p>
            <a:pPr fontAlgn="auto">
              <a:spcAft>
                <a:spcPts val="0"/>
              </a:spcAft>
              <a:defRPr/>
            </a:pPr>
            <a:endParaRPr lang="en-GB" sz="800" b="1" dirty="0">
              <a:solidFill>
                <a:srgbClr val="FF0000"/>
              </a:solidFill>
            </a:endParaRPr>
          </a:p>
          <a:p>
            <a:pPr fontAlgn="auto">
              <a:spcAft>
                <a:spcPts val="0"/>
              </a:spcAft>
              <a:defRPr/>
            </a:pPr>
            <a:r>
              <a:rPr lang="en-GB" sz="1050" b="1" dirty="0" smtClean="0">
                <a:solidFill>
                  <a:srgbClr val="FF0000"/>
                </a:solidFill>
              </a:rPr>
              <a:t>Cuba     </a:t>
            </a:r>
            <a:r>
              <a:rPr lang="en-GB" sz="1050" b="1" dirty="0">
                <a:solidFill>
                  <a:srgbClr val="FF0000"/>
                </a:solidFill>
              </a:rPr>
              <a:t>CU</a:t>
            </a:r>
            <a:endParaRPr lang="ru-RU" sz="1050" dirty="0">
              <a:solidFill>
                <a:srgbClr val="FF0000"/>
              </a:solidFill>
            </a:endParaRPr>
          </a:p>
          <a:p>
            <a:pPr fontAlgn="auto">
              <a:spcBef>
                <a:spcPts val="152"/>
              </a:spcBef>
              <a:spcAft>
                <a:spcPts val="0"/>
              </a:spcAft>
              <a:defRPr/>
            </a:pPr>
            <a:r>
              <a:rPr lang="en-GB" sz="1050" b="1" dirty="0" err="1"/>
              <a:t>Dr.</a:t>
            </a:r>
            <a:r>
              <a:rPr lang="en-GB" sz="1050" b="1" dirty="0"/>
              <a:t> Nancy FERNÁNDEZ </a:t>
            </a:r>
            <a:r>
              <a:rPr lang="en-GB" sz="1050" b="1" cap="all" dirty="0"/>
              <a:t>Rodríguez</a:t>
            </a:r>
            <a:endParaRPr lang="ru-RU" sz="1050" dirty="0"/>
          </a:p>
          <a:p>
            <a:pPr fontAlgn="auto">
              <a:spcBef>
                <a:spcPts val="152"/>
              </a:spcBef>
              <a:spcAft>
                <a:spcPts val="0"/>
              </a:spcAft>
              <a:defRPr/>
            </a:pPr>
            <a:r>
              <a:rPr lang="en-GB" sz="1050" b="1" dirty="0"/>
              <a:t>General Director</a:t>
            </a:r>
            <a:r>
              <a:rPr lang="ru-RU" sz="1050" dirty="0"/>
              <a:t> </a:t>
            </a:r>
            <a:r>
              <a:rPr lang="en-GB" sz="1050" b="1" dirty="0"/>
              <a:t>Cuban National Bureau of Standards (NC)</a:t>
            </a:r>
            <a:endParaRPr lang="ru-RU" sz="1050" dirty="0"/>
          </a:p>
          <a:p>
            <a:pPr fontAlgn="auto">
              <a:spcBef>
                <a:spcPts val="152"/>
              </a:spcBef>
              <a:spcAft>
                <a:spcPts val="0"/>
              </a:spcAft>
              <a:defRPr/>
            </a:pPr>
            <a:r>
              <a:rPr lang="en-GB" sz="1050" dirty="0" err="1"/>
              <a:t>Calle</a:t>
            </a:r>
            <a:r>
              <a:rPr lang="en-GB" sz="1050" dirty="0"/>
              <a:t> E No. 261 entre 11 y 13 </a:t>
            </a:r>
            <a:r>
              <a:rPr lang="en-GB" sz="1050" dirty="0" err="1"/>
              <a:t>Vedado</a:t>
            </a:r>
            <a:r>
              <a:rPr lang="en-GB" sz="1050" dirty="0"/>
              <a:t>, LA HABANA 10400</a:t>
            </a:r>
            <a:endParaRPr lang="ru-RU" sz="1050" dirty="0"/>
          </a:p>
          <a:p>
            <a:pPr fontAlgn="auto">
              <a:spcBef>
                <a:spcPts val="152"/>
              </a:spcBef>
              <a:spcAft>
                <a:spcPts val="0"/>
              </a:spcAft>
              <a:defRPr/>
            </a:pPr>
            <a:r>
              <a:rPr lang="en-GB" sz="1050" dirty="0"/>
              <a:t>+537 830 08 79</a:t>
            </a:r>
            <a:r>
              <a:rPr lang="ru-RU" sz="1050" dirty="0"/>
              <a:t>		 </a:t>
            </a:r>
            <a:r>
              <a:rPr lang="en-GB" sz="1050" dirty="0"/>
              <a:t>+537 30 00 22</a:t>
            </a:r>
            <a:endParaRPr lang="ru-RU" sz="1050" dirty="0"/>
          </a:p>
          <a:p>
            <a:pPr fontAlgn="auto">
              <a:spcBef>
                <a:spcPts val="152"/>
              </a:spcBef>
              <a:spcAft>
                <a:spcPts val="0"/>
              </a:spcAft>
              <a:defRPr/>
            </a:pPr>
            <a:r>
              <a:rPr lang="en-GB" sz="1050" dirty="0"/>
              <a:t>nc@ncnorma.cu         </a:t>
            </a:r>
            <a:r>
              <a:rPr lang="ru-RU" sz="1050" dirty="0"/>
              <a:t>	</a:t>
            </a:r>
            <a:r>
              <a:rPr lang="en-GB" sz="1050" dirty="0"/>
              <a:t> +537 836 80 48</a:t>
            </a:r>
            <a:endParaRPr lang="en-US" sz="1050" dirty="0"/>
          </a:p>
          <a:p>
            <a:pPr fontAlgn="auto">
              <a:spcAft>
                <a:spcPts val="0"/>
              </a:spcAft>
              <a:defRPr/>
            </a:pPr>
            <a:endParaRPr lang="en-GB" sz="800" b="1" dirty="0" smtClean="0">
              <a:solidFill>
                <a:srgbClr val="FF0000"/>
              </a:solidFill>
            </a:endParaRPr>
          </a:p>
          <a:p>
            <a:pPr fontAlgn="auto">
              <a:spcAft>
                <a:spcPts val="0"/>
              </a:spcAft>
              <a:defRPr/>
            </a:pPr>
            <a:r>
              <a:rPr lang="en-GB" sz="1050" b="1" dirty="0">
                <a:solidFill>
                  <a:srgbClr val="FF0000"/>
                </a:solidFill>
              </a:rPr>
              <a:t>DPR of Korea     KP</a:t>
            </a:r>
            <a:endParaRPr lang="ru-RU" sz="1050" dirty="0">
              <a:solidFill>
                <a:srgbClr val="FF0000"/>
              </a:solidFill>
            </a:endParaRPr>
          </a:p>
          <a:p>
            <a:pPr fontAlgn="auto">
              <a:spcBef>
                <a:spcPts val="152"/>
              </a:spcBef>
              <a:spcAft>
                <a:spcPts val="0"/>
              </a:spcAft>
              <a:defRPr/>
            </a:pPr>
            <a:r>
              <a:rPr lang="en-GB" sz="1050" b="1" dirty="0"/>
              <a:t>Mr. </a:t>
            </a:r>
            <a:r>
              <a:rPr lang="en-US" sz="1050" b="1" dirty="0" err="1"/>
              <a:t>Ju</a:t>
            </a:r>
            <a:r>
              <a:rPr lang="en-US" sz="1050" b="1" dirty="0"/>
              <a:t> Kwang Chon</a:t>
            </a:r>
            <a:endParaRPr lang="ru-RU" sz="1050" b="1" dirty="0"/>
          </a:p>
          <a:p>
            <a:pPr fontAlgn="auto">
              <a:spcBef>
                <a:spcPts val="152"/>
              </a:spcBef>
              <a:spcAft>
                <a:spcPts val="0"/>
              </a:spcAft>
              <a:defRPr/>
            </a:pPr>
            <a:r>
              <a:rPr lang="en-GB" sz="1050" b="1" dirty="0"/>
              <a:t>Director</a:t>
            </a:r>
            <a:endParaRPr lang="ru-RU" sz="1050" dirty="0"/>
          </a:p>
          <a:p>
            <a:pPr fontAlgn="auto">
              <a:spcBef>
                <a:spcPts val="152"/>
              </a:spcBef>
              <a:spcAft>
                <a:spcPts val="0"/>
              </a:spcAft>
              <a:defRPr/>
            </a:pPr>
            <a:r>
              <a:rPr lang="en-GB" sz="1050" b="1" dirty="0"/>
              <a:t>Central Institute of Metrology</a:t>
            </a:r>
            <a:endParaRPr lang="ru-RU" sz="1050" dirty="0"/>
          </a:p>
          <a:p>
            <a:pPr fontAlgn="auto">
              <a:spcBef>
                <a:spcPts val="152"/>
              </a:spcBef>
              <a:spcAft>
                <a:spcPts val="0"/>
              </a:spcAft>
              <a:defRPr/>
            </a:pPr>
            <a:r>
              <a:rPr lang="en-GB" sz="1050" dirty="0" err="1"/>
              <a:t>Sonsin</a:t>
            </a:r>
            <a:r>
              <a:rPr lang="en-GB" sz="1050" dirty="0"/>
              <a:t> 1 Dong, </a:t>
            </a:r>
            <a:r>
              <a:rPr lang="en-GB" sz="1050" dirty="0" err="1"/>
              <a:t>Sadong</a:t>
            </a:r>
            <a:r>
              <a:rPr lang="en-GB" sz="1050" dirty="0"/>
              <a:t> District, PYONGYANG</a:t>
            </a:r>
            <a:endParaRPr lang="ru-RU" sz="1050" dirty="0"/>
          </a:p>
          <a:p>
            <a:pPr fontAlgn="auto">
              <a:spcBef>
                <a:spcPts val="152"/>
              </a:spcBef>
              <a:spcAft>
                <a:spcPts val="0"/>
              </a:spcAft>
              <a:defRPr/>
            </a:pPr>
            <a:r>
              <a:rPr lang="en-GB" sz="1050" dirty="0"/>
              <a:t>+850 2 381 44 10       </a:t>
            </a:r>
            <a:r>
              <a:rPr lang="ru-RU" sz="1050" dirty="0"/>
              <a:t>	</a:t>
            </a:r>
            <a:r>
              <a:rPr lang="en-GB" sz="1050" dirty="0"/>
              <a:t>   pdk0301@163.com</a:t>
            </a:r>
            <a:endParaRPr lang="ru-RU" sz="1050" dirty="0"/>
          </a:p>
          <a:p>
            <a:pPr fontAlgn="auto">
              <a:spcBef>
                <a:spcPts val="152"/>
              </a:spcBef>
              <a:spcAft>
                <a:spcPts val="0"/>
              </a:spcAft>
              <a:defRPr/>
            </a:pPr>
            <a:r>
              <a:rPr lang="en-GB" sz="1050" dirty="0"/>
              <a:t>+850 2 381 44 </a:t>
            </a:r>
            <a:r>
              <a:rPr lang="en-GB" sz="1050" dirty="0" smtClean="0"/>
              <a:t>80</a:t>
            </a:r>
          </a:p>
          <a:p>
            <a:pPr fontAlgn="auto">
              <a:spcAft>
                <a:spcPts val="0"/>
              </a:spcAft>
              <a:defRPr/>
            </a:pPr>
            <a:endParaRPr lang="en-GB" sz="800" b="1" dirty="0">
              <a:solidFill>
                <a:srgbClr val="FF0000"/>
              </a:solidFill>
            </a:endParaRPr>
          </a:p>
          <a:p>
            <a:pPr fontAlgn="auto">
              <a:spcAft>
                <a:spcPts val="0"/>
              </a:spcAft>
              <a:defRPr/>
            </a:pPr>
            <a:r>
              <a:rPr lang="en-GB" sz="1050" b="1" dirty="0" smtClean="0">
                <a:solidFill>
                  <a:srgbClr val="FF0000"/>
                </a:solidFill>
              </a:rPr>
              <a:t>Germany     DE</a:t>
            </a:r>
            <a:endParaRPr lang="ru-RU" sz="1050" dirty="0">
              <a:solidFill>
                <a:srgbClr val="FF0000"/>
              </a:solidFill>
            </a:endParaRPr>
          </a:p>
          <a:p>
            <a:pPr fontAlgn="auto">
              <a:spcBef>
                <a:spcPts val="152"/>
              </a:spcBef>
              <a:spcAft>
                <a:spcPts val="0"/>
              </a:spcAft>
              <a:defRPr/>
            </a:pPr>
            <a:r>
              <a:rPr lang="en-US" sz="1050" b="1" dirty="0" smtClean="0"/>
              <a:t>Dr. Peter ULBIG</a:t>
            </a:r>
            <a:endParaRPr lang="ru-RU" sz="1050" b="1" dirty="0"/>
          </a:p>
          <a:p>
            <a:pPr fontAlgn="auto">
              <a:spcBef>
                <a:spcPts val="152"/>
              </a:spcBef>
              <a:spcAft>
                <a:spcPts val="0"/>
              </a:spcAft>
              <a:defRPr/>
            </a:pPr>
            <a:r>
              <a:rPr lang="en-US" sz="1050" b="1" dirty="0" smtClean="0"/>
              <a:t>Head of Division 9 “Legal and International Metrology”</a:t>
            </a:r>
            <a:endParaRPr lang="ru-RU" sz="1050" dirty="0"/>
          </a:p>
          <a:p>
            <a:pPr fontAlgn="auto">
              <a:spcBef>
                <a:spcPts val="152"/>
              </a:spcBef>
              <a:spcAft>
                <a:spcPts val="0"/>
              </a:spcAft>
              <a:defRPr/>
            </a:pPr>
            <a:r>
              <a:rPr lang="en-GB" sz="1050" b="1" dirty="0" err="1"/>
              <a:t>Physikalisch-Technische</a:t>
            </a:r>
            <a:r>
              <a:rPr lang="en-GB" sz="1050" b="1" dirty="0"/>
              <a:t> </a:t>
            </a:r>
            <a:r>
              <a:rPr lang="en-GB" sz="1050" b="1" dirty="0" err="1"/>
              <a:t>Bundesanstalt</a:t>
            </a:r>
            <a:r>
              <a:rPr lang="en-GB" sz="1050" b="1" dirty="0"/>
              <a:t> (PTB)</a:t>
            </a:r>
            <a:endParaRPr lang="ru-RU" sz="1050" dirty="0"/>
          </a:p>
          <a:p>
            <a:pPr fontAlgn="auto">
              <a:spcBef>
                <a:spcPts val="152"/>
              </a:spcBef>
              <a:spcAft>
                <a:spcPts val="0"/>
              </a:spcAft>
              <a:defRPr/>
            </a:pPr>
            <a:r>
              <a:rPr lang="en-GB" sz="1050" dirty="0" err="1"/>
              <a:t>Bundesallee</a:t>
            </a:r>
            <a:r>
              <a:rPr lang="en-GB" sz="1050" dirty="0"/>
              <a:t> 100, 38116 BRAUNSCHWEIG</a:t>
            </a:r>
            <a:endParaRPr lang="ru-RU" sz="1050" dirty="0"/>
          </a:p>
          <a:p>
            <a:pPr fontAlgn="auto">
              <a:spcBef>
                <a:spcPts val="152"/>
              </a:spcBef>
              <a:spcAft>
                <a:spcPts val="0"/>
              </a:spcAft>
              <a:defRPr/>
            </a:pPr>
            <a:r>
              <a:rPr lang="en-GB" sz="1050" dirty="0" smtClean="0"/>
              <a:t>+49 </a:t>
            </a:r>
            <a:r>
              <a:rPr lang="en-GB" sz="1050" dirty="0"/>
              <a:t>531 592 </a:t>
            </a:r>
            <a:r>
              <a:rPr lang="en-GB" sz="1050" dirty="0" smtClean="0"/>
              <a:t>9090 	Peter.Ulbig@ptb.de          </a:t>
            </a:r>
            <a:endParaRPr lang="ru-RU" sz="1050" dirty="0"/>
          </a:p>
          <a:p>
            <a:pPr fontAlgn="auto">
              <a:spcBef>
                <a:spcPts val="152"/>
              </a:spcBef>
              <a:spcAft>
                <a:spcPts val="0"/>
              </a:spcAft>
              <a:defRPr/>
            </a:pPr>
            <a:r>
              <a:rPr lang="en-GB" sz="1050" dirty="0" smtClean="0"/>
              <a:t>+</a:t>
            </a:r>
            <a:r>
              <a:rPr lang="en-GB" sz="1050" dirty="0"/>
              <a:t>49 531 592 </a:t>
            </a:r>
            <a:r>
              <a:rPr lang="en-GB" sz="1050" dirty="0" smtClean="0"/>
              <a:t>699090</a:t>
            </a:r>
            <a:endParaRPr lang="ru-RU" sz="1050" dirty="0"/>
          </a:p>
          <a:p>
            <a:pPr fontAlgn="auto">
              <a:spcAft>
                <a:spcPts val="0"/>
              </a:spcAft>
              <a:defRPr/>
            </a:pPr>
            <a:r>
              <a:rPr lang="en-GB" sz="1050" dirty="0"/>
              <a:t> </a:t>
            </a:r>
            <a:endParaRPr lang="ru-RU" sz="1050" b="1" dirty="0" smtClean="0">
              <a:solidFill>
                <a:srgbClr val="FF0000"/>
              </a:solidFill>
            </a:endParaRPr>
          </a:p>
          <a:p>
            <a:pPr fontAlgn="auto">
              <a:spcAft>
                <a:spcPts val="0"/>
              </a:spcAft>
              <a:defRPr/>
            </a:pPr>
            <a:r>
              <a:rPr lang="en-GB" sz="1050" b="1" dirty="0" smtClean="0">
                <a:solidFill>
                  <a:srgbClr val="FF0000"/>
                </a:solidFill>
              </a:rPr>
              <a:t>Georgia     GE</a:t>
            </a:r>
            <a:endParaRPr lang="ru-RU" sz="1050" dirty="0" smtClean="0">
              <a:solidFill>
                <a:srgbClr val="FF0000"/>
              </a:solidFill>
            </a:endParaRPr>
          </a:p>
          <a:p>
            <a:pPr fontAlgn="auto">
              <a:spcBef>
                <a:spcPts val="152"/>
              </a:spcBef>
              <a:spcAft>
                <a:spcPts val="0"/>
              </a:spcAft>
              <a:defRPr/>
            </a:pPr>
            <a:r>
              <a:rPr lang="en-US" sz="1050" b="1" dirty="0" smtClean="0"/>
              <a:t>Ms. </a:t>
            </a:r>
            <a:r>
              <a:rPr lang="en-GB" sz="1050" b="1" dirty="0" smtClean="0"/>
              <a:t>Nino MIKANADZE</a:t>
            </a:r>
            <a:endParaRPr lang="ru-RU" sz="1050" dirty="0" smtClean="0"/>
          </a:p>
          <a:p>
            <a:pPr fontAlgn="auto">
              <a:spcBef>
                <a:spcPts val="152"/>
              </a:spcBef>
              <a:spcAft>
                <a:spcPts val="0"/>
              </a:spcAft>
              <a:defRPr/>
            </a:pPr>
            <a:r>
              <a:rPr lang="en-GB" sz="1050" b="1" dirty="0" smtClean="0"/>
              <a:t>Director</a:t>
            </a:r>
            <a:endParaRPr lang="ru-RU" sz="1050" dirty="0" smtClean="0"/>
          </a:p>
          <a:p>
            <a:pPr fontAlgn="auto">
              <a:spcBef>
                <a:spcPts val="152"/>
              </a:spcBef>
              <a:spcAft>
                <a:spcPts val="0"/>
              </a:spcAft>
              <a:defRPr/>
            </a:pPr>
            <a:r>
              <a:rPr lang="en-US" sz="1050" b="1" dirty="0" smtClean="0"/>
              <a:t>Institute of </a:t>
            </a:r>
            <a:r>
              <a:rPr lang="en-GB" sz="1050" b="1" dirty="0" smtClean="0"/>
              <a:t>Metrology GEOSTM</a:t>
            </a:r>
            <a:endParaRPr lang="ru-RU" sz="1050" dirty="0" smtClean="0"/>
          </a:p>
          <a:p>
            <a:pPr fontAlgn="auto">
              <a:spcBef>
                <a:spcPts val="152"/>
              </a:spcBef>
              <a:spcAft>
                <a:spcPts val="0"/>
              </a:spcAft>
              <a:defRPr/>
            </a:pPr>
            <a:r>
              <a:rPr lang="en-GB" sz="1050" dirty="0" smtClean="0"/>
              <a:t>67 </a:t>
            </a:r>
            <a:r>
              <a:rPr lang="en-GB" sz="1050" dirty="0" err="1" smtClean="0"/>
              <a:t>Chargali</a:t>
            </a:r>
            <a:r>
              <a:rPr lang="en-GB" sz="1050" dirty="0" smtClean="0"/>
              <a:t> Str., 0178 TBILISI</a:t>
            </a:r>
            <a:endParaRPr lang="ru-RU" sz="1050" dirty="0" smtClean="0"/>
          </a:p>
          <a:p>
            <a:pPr eaLnBrk="1" fontAlgn="auto" hangingPunct="1">
              <a:spcBef>
                <a:spcPts val="152"/>
              </a:spcBef>
              <a:spcAft>
                <a:spcPts val="0"/>
              </a:spcAft>
              <a:defRPr/>
            </a:pPr>
            <a:r>
              <a:rPr lang="ru-RU" sz="1050" dirty="0"/>
              <a:t>+995 32 261 77 57</a:t>
            </a:r>
            <a:r>
              <a:rPr lang="en-US" sz="1050" dirty="0"/>
              <a:t> </a:t>
            </a:r>
            <a:r>
              <a:rPr lang="ru-RU" sz="1050" dirty="0"/>
              <a:t>        </a:t>
            </a:r>
            <a:r>
              <a:rPr lang="en-US" sz="1050" dirty="0" smtClean="0"/>
              <a:t>                   </a:t>
            </a:r>
            <a:r>
              <a:rPr lang="ru-RU" sz="1050" dirty="0" smtClean="0"/>
              <a:t> </a:t>
            </a:r>
            <a:r>
              <a:rPr lang="en-US" sz="1050" dirty="0" err="1"/>
              <a:t>nino_mikanadze</a:t>
            </a:r>
            <a:r>
              <a:rPr lang="ru-RU" sz="1050" dirty="0"/>
              <a:t>@</a:t>
            </a:r>
            <a:r>
              <a:rPr lang="en-US" sz="1050" dirty="0"/>
              <a:t>yahoo</a:t>
            </a:r>
            <a:r>
              <a:rPr lang="ru-RU" sz="1050" dirty="0"/>
              <a:t>.</a:t>
            </a:r>
            <a:r>
              <a:rPr lang="en-US" sz="1050" dirty="0"/>
              <a:t>com</a:t>
            </a:r>
            <a:r>
              <a:rPr lang="ru-RU" sz="1050" dirty="0"/>
              <a:t> </a:t>
            </a:r>
            <a:endParaRPr lang="en-US" sz="1050" dirty="0" smtClean="0"/>
          </a:p>
          <a:p>
            <a:pPr eaLnBrk="1" fontAlgn="auto" hangingPunct="1">
              <a:spcBef>
                <a:spcPts val="152"/>
              </a:spcBef>
              <a:spcAft>
                <a:spcPts val="0"/>
              </a:spcAft>
              <a:defRPr/>
            </a:pPr>
            <a:r>
              <a:rPr lang="en-US" sz="1050" dirty="0" smtClean="0"/>
              <a:t> </a:t>
            </a:r>
            <a:r>
              <a:rPr lang="ru-RU" sz="1050" dirty="0"/>
              <a:t>+995 32 261 35 </a:t>
            </a:r>
            <a:r>
              <a:rPr lang="ru-RU" sz="1050" dirty="0" smtClean="0"/>
              <a:t>00</a:t>
            </a:r>
            <a:endParaRPr lang="en-US" sz="1050" dirty="0" smtClean="0"/>
          </a:p>
          <a:p>
            <a:pPr eaLnBrk="1" fontAlgn="auto" hangingPunct="1">
              <a:spcAft>
                <a:spcPts val="0"/>
              </a:spcAft>
              <a:defRPr/>
            </a:pPr>
            <a:endParaRPr lang="ru-RU" sz="800" b="1" dirty="0" smtClean="0">
              <a:solidFill>
                <a:srgbClr val="FF0000"/>
              </a:solidFill>
            </a:endParaRPr>
          </a:p>
          <a:p>
            <a:pPr fontAlgn="auto">
              <a:spcAft>
                <a:spcPts val="0"/>
              </a:spcAft>
              <a:defRPr/>
            </a:pPr>
            <a:r>
              <a:rPr lang="en-GB" sz="1050" b="1" dirty="0" smtClean="0">
                <a:solidFill>
                  <a:srgbClr val="FF0000"/>
                </a:solidFill>
              </a:rPr>
              <a:t>Kazakhstan     KZ</a:t>
            </a:r>
            <a:endParaRPr lang="ru-RU" sz="1050" dirty="0" smtClean="0">
              <a:solidFill>
                <a:srgbClr val="FF0000"/>
              </a:solidFill>
            </a:endParaRPr>
          </a:p>
          <a:p>
            <a:pPr fontAlgn="auto">
              <a:spcBef>
                <a:spcPts val="152"/>
              </a:spcBef>
              <a:spcAft>
                <a:spcPts val="0"/>
              </a:spcAft>
              <a:defRPr/>
            </a:pPr>
            <a:r>
              <a:rPr lang="en-GB" sz="1050" b="1" dirty="0" smtClean="0"/>
              <a:t>Mr. </a:t>
            </a:r>
            <a:r>
              <a:rPr lang="en-GB" sz="1050" b="1" dirty="0" err="1" smtClean="0"/>
              <a:t>Toktabek</a:t>
            </a:r>
            <a:r>
              <a:rPr lang="en-GB" sz="1050" b="1" dirty="0" smtClean="0"/>
              <a:t> TOKANOV</a:t>
            </a:r>
            <a:endParaRPr lang="ru-RU" sz="1050" dirty="0" smtClean="0"/>
          </a:p>
          <a:p>
            <a:pPr fontAlgn="auto">
              <a:spcBef>
                <a:spcPts val="152"/>
              </a:spcBef>
              <a:spcAft>
                <a:spcPts val="0"/>
              </a:spcAft>
              <a:defRPr/>
            </a:pPr>
            <a:r>
              <a:rPr lang="en-GB" sz="1050" b="1" dirty="0" smtClean="0"/>
              <a:t>General Director</a:t>
            </a:r>
            <a:endParaRPr lang="ru-RU" sz="1050" dirty="0" smtClean="0"/>
          </a:p>
          <a:p>
            <a:pPr fontAlgn="auto">
              <a:spcBef>
                <a:spcPts val="152"/>
              </a:spcBef>
              <a:spcAft>
                <a:spcPts val="0"/>
              </a:spcAft>
              <a:defRPr/>
            </a:pPr>
            <a:r>
              <a:rPr lang="en-GB" sz="1050" b="1" dirty="0" smtClean="0"/>
              <a:t>Kazakhstan Institute of Metrology (RSE “</a:t>
            </a:r>
            <a:r>
              <a:rPr lang="en-GB" sz="1050" b="1" dirty="0" err="1" smtClean="0"/>
              <a:t>KazInMetr</a:t>
            </a:r>
            <a:r>
              <a:rPr lang="en-GB" sz="1050" b="1" dirty="0" smtClean="0"/>
              <a:t>”)</a:t>
            </a:r>
            <a:endParaRPr lang="ru-RU" sz="1050" dirty="0" smtClean="0"/>
          </a:p>
          <a:p>
            <a:pPr fontAlgn="auto">
              <a:spcBef>
                <a:spcPts val="152"/>
              </a:spcBef>
              <a:spcAft>
                <a:spcPts val="0"/>
              </a:spcAft>
              <a:defRPr/>
            </a:pPr>
            <a:r>
              <a:rPr lang="en-GB" sz="1050" dirty="0" err="1" smtClean="0"/>
              <a:t>Center</a:t>
            </a:r>
            <a:r>
              <a:rPr lang="en-GB" sz="1050" dirty="0" smtClean="0"/>
              <a:t> of Measurement Standards, Left bank of the River Ishim, </a:t>
            </a:r>
            <a:endParaRPr lang="ru-RU" sz="1050" dirty="0" smtClean="0"/>
          </a:p>
          <a:p>
            <a:pPr fontAlgn="auto">
              <a:spcBef>
                <a:spcPts val="152"/>
              </a:spcBef>
              <a:spcAft>
                <a:spcPts val="0"/>
              </a:spcAft>
              <a:defRPr/>
            </a:pPr>
            <a:r>
              <a:rPr lang="en-US" sz="1050" dirty="0" err="1"/>
              <a:t>Mangilik</a:t>
            </a:r>
            <a:r>
              <a:rPr lang="en-US" sz="1050" dirty="0"/>
              <a:t> </a:t>
            </a:r>
            <a:r>
              <a:rPr lang="en-US" sz="1050" dirty="0" err="1"/>
              <a:t>Yel</a:t>
            </a:r>
            <a:r>
              <a:rPr lang="en-US" sz="1050" dirty="0"/>
              <a:t> </a:t>
            </a:r>
            <a:r>
              <a:rPr lang="en-GB" sz="1050" dirty="0" smtClean="0"/>
              <a:t>r Str., 11, 010000, ASTANA</a:t>
            </a:r>
            <a:endParaRPr lang="ru-RU" sz="1050" dirty="0" smtClean="0"/>
          </a:p>
          <a:p>
            <a:pPr fontAlgn="auto">
              <a:spcBef>
                <a:spcPts val="152"/>
              </a:spcBef>
              <a:spcAft>
                <a:spcPts val="0"/>
              </a:spcAft>
              <a:defRPr/>
            </a:pPr>
            <a:r>
              <a:rPr lang="en-GB" sz="1050" dirty="0" smtClean="0"/>
              <a:t>+7172 24 09 15       </a:t>
            </a:r>
            <a:r>
              <a:rPr lang="ru-RU" sz="1050" dirty="0" smtClean="0"/>
              <a:t>	</a:t>
            </a:r>
            <a:r>
              <a:rPr lang="en-GB" sz="1050" dirty="0" smtClean="0"/>
              <a:t>  kazinmetr@mail.ru</a:t>
            </a:r>
            <a:endParaRPr lang="ru-RU" sz="1050" dirty="0" smtClean="0"/>
          </a:p>
          <a:p>
            <a:pPr fontAlgn="auto">
              <a:spcBef>
                <a:spcPts val="152"/>
              </a:spcBef>
              <a:spcAft>
                <a:spcPts val="0"/>
              </a:spcAft>
              <a:defRPr/>
            </a:pPr>
            <a:r>
              <a:rPr lang="en-GB" sz="1050" dirty="0" smtClean="0"/>
              <a:t>+7172 79 32 99       </a:t>
            </a:r>
            <a:r>
              <a:rPr lang="ru-RU" sz="1050" dirty="0" smtClean="0"/>
              <a:t>	</a:t>
            </a:r>
            <a:r>
              <a:rPr lang="en-GB" sz="1050" dirty="0" smtClean="0"/>
              <a:t>  legal@kazinmetr.org</a:t>
            </a:r>
            <a:endParaRPr lang="fr-FR" sz="1050" dirty="0"/>
          </a:p>
          <a:p>
            <a:pPr fontAlgn="auto">
              <a:spcAft>
                <a:spcPts val="0"/>
              </a:spcAft>
              <a:defRPr/>
            </a:pPr>
            <a:endParaRPr lang="ru-RU" sz="1050" b="1" dirty="0" smtClean="0">
              <a:solidFill>
                <a:srgbClr val="FF0000"/>
              </a:solidFill>
            </a:endParaRPr>
          </a:p>
        </p:txBody>
      </p:sp>
      <p:pic>
        <p:nvPicPr>
          <p:cNvPr id="25604" name="Рисунок 9"/>
          <p:cNvPicPr>
            <a:picLocks noChangeAspect="1"/>
          </p:cNvPicPr>
          <p:nvPr/>
        </p:nvPicPr>
        <p:blipFill>
          <a:blip r:embed="rId2" cstate="print"/>
          <a:srcRect/>
          <a:stretch>
            <a:fillRect/>
          </a:stretch>
        </p:blipFill>
        <p:spPr bwMode="auto">
          <a:xfrm>
            <a:off x="703262" y="2072680"/>
            <a:ext cx="1294061" cy="1598723"/>
          </a:xfrm>
          <a:prstGeom prst="rect">
            <a:avLst/>
          </a:prstGeom>
          <a:noFill/>
          <a:ln w="9525">
            <a:noFill/>
            <a:miter lim="800000"/>
            <a:headEnd/>
            <a:tailEnd/>
          </a:ln>
        </p:spPr>
      </p:pic>
      <p:pic>
        <p:nvPicPr>
          <p:cNvPr id="25605" name="Grafik 0" descr="Ulbig_Peter.jpg"/>
          <p:cNvPicPr>
            <a:picLocks noChangeAspect="1" noChangeArrowheads="1"/>
          </p:cNvPicPr>
          <p:nvPr/>
        </p:nvPicPr>
        <p:blipFill>
          <a:blip r:embed="rId3" cstate="print"/>
          <a:srcRect/>
          <a:stretch>
            <a:fillRect/>
          </a:stretch>
        </p:blipFill>
        <p:spPr bwMode="auto">
          <a:xfrm>
            <a:off x="700335" y="4831854"/>
            <a:ext cx="1296988" cy="1727200"/>
          </a:xfrm>
          <a:prstGeom prst="rect">
            <a:avLst/>
          </a:prstGeom>
          <a:noFill/>
          <a:ln w="9525">
            <a:noFill/>
            <a:miter lim="800000"/>
            <a:headEnd/>
            <a:tailEnd/>
          </a:ln>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132" y="7833320"/>
            <a:ext cx="1307504" cy="166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descr="C:\Users\zhdankin-vm\Desktop\Открытки\Nino Mikanadz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262" y="6320160"/>
            <a:ext cx="1368673" cy="1531416"/>
          </a:xfrm>
          <a:prstGeom prst="rect">
            <a:avLst/>
          </a:prstGeom>
          <a:noFill/>
          <a:ln>
            <a:noFill/>
          </a:ln>
          <a:effectLst>
            <a:outerShdw blurRad="50800" dist="50800" dir="5400000" algn="ctr" rotWithShape="0">
              <a:srgbClr val="000000">
                <a:alpha val="0"/>
              </a:srgbClr>
            </a:outerShdw>
          </a:effectLst>
        </p:spPr>
      </p:pic>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723" y="755936"/>
            <a:ext cx="1446212"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68638" y="2720975"/>
            <a:ext cx="3292475" cy="6537325"/>
          </a:xfrm>
        </p:spPr>
        <p:txBody>
          <a:bodyPr rtlCol="0">
            <a:normAutofit fontScale="92500" lnSpcReduction="10000"/>
          </a:bodyPr>
          <a:lstStyle/>
          <a:p>
            <a:pPr algn="r" fontAlgn="auto">
              <a:spcAft>
                <a:spcPts val="0"/>
              </a:spcAft>
              <a:defRPr/>
            </a:pPr>
            <a:r>
              <a:rPr lang="en-GB" sz="1100" dirty="0" smtClean="0"/>
              <a:t>This edition of the COOMET Directory was prepared by the acting COOMET Secretariat and </a:t>
            </a:r>
            <a:endParaRPr lang="ru-RU" sz="1100" dirty="0" smtClean="0"/>
          </a:p>
          <a:p>
            <a:pPr algn="r" fontAlgn="auto">
              <a:spcAft>
                <a:spcPts val="0"/>
              </a:spcAft>
              <a:defRPr/>
            </a:pPr>
            <a:r>
              <a:rPr lang="en-GB" sz="1100" dirty="0" smtClean="0"/>
              <a:t>published in two versions, Russian and English, the official languages of COOMET documents. The information about metrology infrastructures in the COOMET Member Countries was updated and kindly provided to the COOMET Secretariat by these countries.</a:t>
            </a:r>
            <a:endParaRPr lang="ru-RU" sz="1100" dirty="0" smtClean="0"/>
          </a:p>
          <a:p>
            <a:pPr algn="r" fontAlgn="auto">
              <a:spcAft>
                <a:spcPts val="0"/>
              </a:spcAft>
              <a:defRPr/>
            </a:pPr>
            <a:r>
              <a:rPr lang="en-GB" sz="1100" dirty="0" smtClean="0"/>
              <a:t> </a:t>
            </a:r>
            <a:endParaRPr lang="ru-RU" sz="1100" dirty="0" smtClean="0"/>
          </a:p>
          <a:p>
            <a:pPr algn="r" fontAlgn="auto">
              <a:spcAft>
                <a:spcPts val="0"/>
              </a:spcAft>
              <a:defRPr/>
            </a:pPr>
            <a:r>
              <a:rPr lang="en-GB" sz="1100" dirty="0" smtClean="0"/>
              <a:t>Your questions or remarks concerning the material given in the Directory are welcome</a:t>
            </a:r>
            <a:endParaRPr lang="ru-RU" sz="1100" dirty="0" smtClean="0"/>
          </a:p>
          <a:p>
            <a:pPr algn="r" fontAlgn="auto">
              <a:spcAft>
                <a:spcPts val="0"/>
              </a:spcAft>
              <a:defRPr/>
            </a:pPr>
            <a:r>
              <a:rPr lang="en-GB" sz="1100" dirty="0" smtClean="0"/>
              <a:t>to </a:t>
            </a:r>
            <a:r>
              <a:rPr lang="en-GB" sz="1100" u="sng" dirty="0" smtClean="0">
                <a:hlinkClick r:id="rId2"/>
              </a:rPr>
              <a:t>coomet@vniims.ru</a:t>
            </a:r>
            <a:endParaRPr lang="ru-RU" sz="1100" dirty="0" smtClean="0"/>
          </a:p>
          <a:p>
            <a:pPr algn="r" fontAlgn="auto">
              <a:spcAft>
                <a:spcPts val="0"/>
              </a:spcAft>
              <a:defRPr/>
            </a:pPr>
            <a:r>
              <a:rPr lang="en-GB" sz="1100" dirty="0" smtClean="0"/>
              <a:t> </a:t>
            </a:r>
            <a:endParaRPr lang="ru-RU" sz="1100" dirty="0" smtClean="0"/>
          </a:p>
          <a:p>
            <a:pPr algn="r" fontAlgn="auto">
              <a:spcAft>
                <a:spcPts val="0"/>
              </a:spcAft>
              <a:defRPr/>
            </a:pPr>
            <a:r>
              <a:rPr lang="en-GB" sz="1100" dirty="0" smtClean="0"/>
              <a:t>The electronic version of the COOMET Directory is available on the COOMET web-portal at</a:t>
            </a:r>
            <a:endParaRPr lang="ru-RU" sz="1100" dirty="0" smtClean="0"/>
          </a:p>
          <a:p>
            <a:pPr algn="r" fontAlgn="auto">
              <a:spcAft>
                <a:spcPts val="0"/>
              </a:spcAft>
              <a:defRPr/>
            </a:pPr>
            <a:r>
              <a:rPr lang="en-GB" sz="1100" u="sng" dirty="0" err="1" smtClean="0">
                <a:hlinkClick r:id="rId3"/>
              </a:rPr>
              <a:t>www.coomet.net</a:t>
            </a:r>
            <a:r>
              <a:rPr lang="en-GB" sz="1100" dirty="0" smtClean="0"/>
              <a:t> and COOMET website at </a:t>
            </a:r>
            <a:r>
              <a:rPr lang="en-GB" sz="1100" u="sng" dirty="0" err="1" smtClean="0">
                <a:hlinkClick r:id="rId4"/>
              </a:rPr>
              <a:t>www.coomet.org</a:t>
            </a:r>
            <a:r>
              <a:rPr lang="en-GB" sz="1100" dirty="0" smtClean="0"/>
              <a:t>.</a:t>
            </a:r>
            <a:endParaRPr lang="ru-RU" sz="1100" dirty="0" smtClean="0"/>
          </a:p>
          <a:p>
            <a:pPr algn="r" fontAlgn="auto">
              <a:spcAft>
                <a:spcPts val="0"/>
              </a:spcAft>
              <a:defRPr/>
            </a:pPr>
            <a:r>
              <a:rPr lang="en-GB" sz="1100" dirty="0" smtClean="0"/>
              <a:t> </a:t>
            </a:r>
            <a:endParaRPr lang="ru-RU" sz="1100" dirty="0" smtClean="0"/>
          </a:p>
          <a:p>
            <a:pPr algn="r" fontAlgn="auto">
              <a:spcAft>
                <a:spcPts val="0"/>
              </a:spcAft>
              <a:defRPr/>
            </a:pPr>
            <a:r>
              <a:rPr lang="en-GB" sz="1100" dirty="0" smtClean="0"/>
              <a:t> </a:t>
            </a:r>
            <a:endParaRPr lang="ru-RU" sz="1100" dirty="0" smtClean="0"/>
          </a:p>
          <a:p>
            <a:pPr algn="r" fontAlgn="auto">
              <a:spcAft>
                <a:spcPts val="0"/>
              </a:spcAft>
              <a:defRPr/>
            </a:pPr>
            <a:r>
              <a:rPr lang="en-GB" sz="1100" dirty="0" smtClean="0"/>
              <a:t> </a:t>
            </a:r>
            <a:endParaRPr lang="ru-RU" sz="1100" dirty="0" smtClean="0"/>
          </a:p>
          <a:p>
            <a:pPr algn="r" fontAlgn="auto">
              <a:spcAft>
                <a:spcPts val="0"/>
              </a:spcAft>
              <a:defRPr/>
            </a:pPr>
            <a:r>
              <a:rPr lang="en-GB" sz="1100" dirty="0" smtClean="0"/>
              <a:t>The COOMET Secretariat address</a:t>
            </a:r>
            <a:endParaRPr lang="ru-RU" sz="1100" dirty="0" smtClean="0"/>
          </a:p>
          <a:p>
            <a:pPr algn="r" fontAlgn="auto">
              <a:spcAft>
                <a:spcPts val="0"/>
              </a:spcAft>
              <a:defRPr/>
            </a:pPr>
            <a:r>
              <a:rPr lang="en-GB" sz="1100" dirty="0" smtClean="0"/>
              <a:t>46 </a:t>
            </a:r>
            <a:r>
              <a:rPr lang="en-GB" sz="1100" dirty="0" err="1" smtClean="0"/>
              <a:t>Ozernaya</a:t>
            </a:r>
            <a:r>
              <a:rPr lang="en-GB" sz="1100" dirty="0" smtClean="0"/>
              <a:t> Str.</a:t>
            </a:r>
            <a:endParaRPr lang="ru-RU" sz="1100" dirty="0" smtClean="0"/>
          </a:p>
          <a:p>
            <a:pPr algn="r" fontAlgn="auto">
              <a:spcAft>
                <a:spcPts val="0"/>
              </a:spcAft>
              <a:defRPr/>
            </a:pPr>
            <a:r>
              <a:rPr lang="en-GB" sz="1100" dirty="0" smtClean="0"/>
              <a:t>119361 Moscow</a:t>
            </a:r>
            <a:endParaRPr lang="ru-RU" sz="1100" dirty="0" smtClean="0"/>
          </a:p>
          <a:p>
            <a:pPr algn="r" fontAlgn="auto">
              <a:spcAft>
                <a:spcPts val="0"/>
              </a:spcAft>
              <a:defRPr/>
            </a:pPr>
            <a:r>
              <a:rPr lang="en-GB" sz="1100" dirty="0" smtClean="0"/>
              <a:t>RUSSIA</a:t>
            </a:r>
            <a:endParaRPr lang="ru-RU" sz="1100" dirty="0" smtClean="0"/>
          </a:p>
          <a:p>
            <a:pPr algn="r" fontAlgn="auto">
              <a:spcAft>
                <a:spcPts val="0"/>
              </a:spcAft>
              <a:defRPr/>
            </a:pPr>
            <a:r>
              <a:rPr lang="en-GB" sz="1100" dirty="0" smtClean="0"/>
              <a:t>Telephone</a:t>
            </a:r>
            <a:endParaRPr lang="ru-RU" sz="1100" dirty="0" smtClean="0"/>
          </a:p>
          <a:p>
            <a:pPr algn="r" fontAlgn="auto">
              <a:spcAft>
                <a:spcPts val="0"/>
              </a:spcAft>
              <a:defRPr/>
            </a:pPr>
            <a:r>
              <a:rPr lang="en-GB" sz="1100" dirty="0" smtClean="0"/>
              <a:t>		</a:t>
            </a:r>
            <a:r>
              <a:rPr lang="ru-RU" sz="1100" dirty="0" smtClean="0"/>
              <a:t>+7495</a:t>
            </a:r>
            <a:r>
              <a:rPr lang="en-US" sz="1100" dirty="0" smtClean="0"/>
              <a:t> </a:t>
            </a:r>
            <a:r>
              <a:rPr lang="ru-RU" sz="1100" dirty="0" smtClean="0"/>
              <a:t>781 90 81</a:t>
            </a:r>
          </a:p>
          <a:p>
            <a:pPr algn="r" fontAlgn="auto">
              <a:spcAft>
                <a:spcPts val="0"/>
              </a:spcAft>
              <a:defRPr/>
            </a:pPr>
            <a:r>
              <a:rPr lang="en-US" sz="1100" dirty="0" smtClean="0"/>
              <a:t>		+7495 437 99 59</a:t>
            </a:r>
            <a:endParaRPr lang="ru-RU" sz="1100" dirty="0" smtClean="0"/>
          </a:p>
          <a:p>
            <a:pPr algn="r" fontAlgn="auto">
              <a:spcAft>
                <a:spcPts val="0"/>
              </a:spcAft>
              <a:defRPr/>
            </a:pPr>
            <a:r>
              <a:rPr lang="en-GB" sz="1100" dirty="0" smtClean="0"/>
              <a:t>Fax</a:t>
            </a:r>
            <a:endParaRPr lang="ru-RU" sz="1100" dirty="0" smtClean="0"/>
          </a:p>
          <a:p>
            <a:pPr algn="r" fontAlgn="auto">
              <a:spcAft>
                <a:spcPts val="0"/>
              </a:spcAft>
              <a:defRPr/>
            </a:pPr>
            <a:r>
              <a:rPr lang="en-GB" sz="1100" dirty="0" smtClean="0"/>
              <a:t>	</a:t>
            </a:r>
            <a:r>
              <a:rPr lang="ru-RU" sz="1100" dirty="0" smtClean="0"/>
              <a:t>+7495 437 56 66</a:t>
            </a:r>
            <a:r>
              <a:rPr lang="en-GB" sz="1100" dirty="0" smtClean="0"/>
              <a:t> </a:t>
            </a:r>
            <a:endParaRPr lang="ru-RU" sz="1100" dirty="0" smtClean="0"/>
          </a:p>
          <a:p>
            <a:pPr algn="r" fontAlgn="auto">
              <a:spcAft>
                <a:spcPts val="0"/>
              </a:spcAft>
              <a:defRPr/>
            </a:pPr>
            <a:r>
              <a:rPr lang="en-GB" sz="1100" dirty="0" smtClean="0"/>
              <a:t>E-mail</a:t>
            </a:r>
          </a:p>
          <a:p>
            <a:pPr algn="r" fontAlgn="auto">
              <a:spcAft>
                <a:spcPts val="0"/>
              </a:spcAft>
              <a:defRPr/>
            </a:pPr>
            <a:r>
              <a:rPr lang="ru-RU" sz="1100" u="sng" dirty="0" err="1" smtClean="0">
                <a:hlinkClick r:id="rId2"/>
              </a:rPr>
              <a:t>coomet@vniims.ru</a:t>
            </a:r>
            <a:endParaRPr lang="ru-RU" sz="1100" dirty="0" smtClean="0"/>
          </a:p>
          <a:p>
            <a:pPr algn="r" fontAlgn="auto">
              <a:spcAft>
                <a:spcPts val="0"/>
              </a:spcAft>
              <a:defRPr/>
            </a:pPr>
            <a:r>
              <a:rPr lang="en-GB" sz="1100" dirty="0" smtClean="0"/>
              <a:t> </a:t>
            </a:r>
            <a:endParaRPr lang="ru-RU" sz="1100" dirty="0" smtClean="0"/>
          </a:p>
          <a:p>
            <a:pPr algn="r" fontAlgn="auto">
              <a:spcAft>
                <a:spcPts val="0"/>
              </a:spcAft>
              <a:defRPr/>
            </a:pPr>
            <a:r>
              <a:rPr lang="en-GB" sz="1100" dirty="0" smtClean="0"/>
              <a:t> </a:t>
            </a:r>
            <a:endParaRPr lang="ru-RU" sz="1100" dirty="0" smtClean="0"/>
          </a:p>
          <a:p>
            <a:pPr algn="r" fontAlgn="auto">
              <a:spcAft>
                <a:spcPts val="0"/>
              </a:spcAft>
              <a:defRPr/>
            </a:pPr>
            <a:r>
              <a:rPr lang="en-GB" sz="1100" dirty="0" smtClean="0"/>
              <a:t> </a:t>
            </a:r>
            <a:endParaRPr lang="ru-RU" sz="1100" dirty="0" smtClean="0"/>
          </a:p>
          <a:p>
            <a:pPr algn="r" fontAlgn="auto">
              <a:spcAft>
                <a:spcPts val="0"/>
              </a:spcAft>
              <a:defRPr/>
            </a:pPr>
            <a:r>
              <a:rPr lang="en-GB" sz="1100" dirty="0" smtClean="0"/>
              <a:t>Editor of the Russian version</a:t>
            </a:r>
            <a:endParaRPr lang="ru-RU" sz="1100" dirty="0" smtClean="0"/>
          </a:p>
          <a:p>
            <a:pPr algn="r" fontAlgn="auto">
              <a:spcAft>
                <a:spcPts val="0"/>
              </a:spcAft>
              <a:defRPr/>
            </a:pPr>
            <a:r>
              <a:rPr lang="en-GB" sz="1100" i="1" dirty="0" smtClean="0"/>
              <a:t>Sergey </a:t>
            </a:r>
            <a:r>
              <a:rPr lang="en-GB" sz="1100" i="1" dirty="0" err="1" smtClean="0"/>
              <a:t>Zhdankin</a:t>
            </a:r>
            <a:endParaRPr lang="ru-RU" sz="1100" dirty="0" smtClean="0"/>
          </a:p>
          <a:p>
            <a:pPr algn="r" fontAlgn="auto">
              <a:spcAft>
                <a:spcPts val="0"/>
              </a:spcAft>
              <a:defRPr/>
            </a:pPr>
            <a:r>
              <a:rPr lang="en-GB" sz="1100" dirty="0" smtClean="0"/>
              <a:t>Editor of the English version</a:t>
            </a:r>
            <a:endParaRPr lang="ru-RU" sz="1100" dirty="0" smtClean="0"/>
          </a:p>
          <a:p>
            <a:pPr algn="r" fontAlgn="auto">
              <a:spcAft>
                <a:spcPts val="0"/>
              </a:spcAft>
              <a:defRPr/>
            </a:pPr>
            <a:r>
              <a:rPr lang="en-GB" sz="1100" i="1" dirty="0"/>
              <a:t>Sergey </a:t>
            </a:r>
            <a:r>
              <a:rPr lang="en-GB" sz="1100" i="1" dirty="0" err="1"/>
              <a:t>Zhdankin</a:t>
            </a:r>
            <a:endParaRPr lang="ru-RU" sz="1100" dirty="0"/>
          </a:p>
          <a:p>
            <a:pPr algn="r" fontAlgn="auto">
              <a:spcAft>
                <a:spcPts val="0"/>
              </a:spcAft>
              <a:defRPr/>
            </a:pPr>
            <a:r>
              <a:rPr lang="en-GB" sz="1100" dirty="0" smtClean="0"/>
              <a:t>Page layout by</a:t>
            </a:r>
            <a:endParaRPr lang="ru-RU" sz="1100" dirty="0" smtClean="0"/>
          </a:p>
          <a:p>
            <a:pPr algn="r" fontAlgn="auto">
              <a:spcAft>
                <a:spcPts val="0"/>
              </a:spcAft>
              <a:defRPr/>
            </a:pPr>
            <a:r>
              <a:rPr lang="en-GB" sz="1100" i="1" dirty="0" smtClean="0"/>
              <a:t>Sergey </a:t>
            </a:r>
            <a:r>
              <a:rPr lang="en-GB" sz="1100" i="1" dirty="0" err="1" smtClean="0"/>
              <a:t>Zhdankin</a:t>
            </a:r>
            <a:endParaRPr lang="ru-RU" sz="11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2565400" y="849313"/>
            <a:ext cx="3940175" cy="8451850"/>
          </a:xfrm>
        </p:spPr>
        <p:txBody>
          <a:bodyPr rtlCol="0">
            <a:noAutofit/>
          </a:bodyPr>
          <a:lstStyle/>
          <a:p>
            <a:pPr fontAlgn="auto">
              <a:spcAft>
                <a:spcPts val="0"/>
              </a:spcAft>
              <a:defRPr/>
            </a:pPr>
            <a:r>
              <a:rPr lang="en-GB" sz="1200" b="1" cap="all" dirty="0" err="1" smtClean="0">
                <a:solidFill>
                  <a:schemeClr val="accent1">
                    <a:lumMod val="75000"/>
                  </a:schemeClr>
                </a:solidFill>
              </a:rPr>
              <a:t>Coomet</a:t>
            </a:r>
            <a:r>
              <a:rPr lang="en-GB" sz="1200" b="1" cap="all" dirty="0" smtClean="0">
                <a:solidFill>
                  <a:schemeClr val="accent1">
                    <a:lumMod val="75000"/>
                  </a:schemeClr>
                </a:solidFill>
              </a:rPr>
              <a:t> Committee members</a:t>
            </a:r>
            <a:endParaRPr lang="en-GB" sz="1050" b="1" dirty="0" smtClean="0">
              <a:solidFill>
                <a:srgbClr val="FF0000"/>
              </a:solidFill>
            </a:endParaRPr>
          </a:p>
          <a:p>
            <a:pPr fontAlgn="auto">
              <a:spcAft>
                <a:spcPts val="0"/>
              </a:spcAft>
              <a:defRPr/>
            </a:pPr>
            <a:r>
              <a:rPr lang="en-GB" sz="1050" b="1" dirty="0">
                <a:solidFill>
                  <a:srgbClr val="FF0000"/>
                </a:solidFill>
              </a:rPr>
              <a:t>Kyrgyzstan     KG</a:t>
            </a:r>
            <a:endParaRPr lang="ru-RU" sz="1050" dirty="0">
              <a:solidFill>
                <a:srgbClr val="FF0000"/>
              </a:solidFill>
            </a:endParaRPr>
          </a:p>
          <a:p>
            <a:pPr fontAlgn="auto">
              <a:spcAft>
                <a:spcPts val="0"/>
              </a:spcAft>
              <a:defRPr/>
            </a:pPr>
            <a:r>
              <a:rPr lang="en-GB" sz="1050" b="1" dirty="0" err="1"/>
              <a:t>Mr.</a:t>
            </a:r>
            <a:r>
              <a:rPr lang="en-GB" sz="1050" b="1" dirty="0"/>
              <a:t> </a:t>
            </a:r>
            <a:r>
              <a:rPr lang="ru-RU" sz="1050" b="1" dirty="0" err="1"/>
              <a:t>Sultan</a:t>
            </a:r>
            <a:r>
              <a:rPr lang="ru-RU" sz="1050" b="1" dirty="0"/>
              <a:t> AHMETOV</a:t>
            </a:r>
            <a:endParaRPr lang="ru-RU" sz="1050" dirty="0"/>
          </a:p>
          <a:p>
            <a:pPr fontAlgn="auto">
              <a:spcAft>
                <a:spcPts val="0"/>
              </a:spcAft>
              <a:defRPr/>
            </a:pPr>
            <a:r>
              <a:rPr lang="en-GB" sz="1050" b="1" dirty="0"/>
              <a:t>Director</a:t>
            </a:r>
            <a:endParaRPr lang="ru-RU" sz="1050" dirty="0"/>
          </a:p>
          <a:p>
            <a:pPr fontAlgn="auto">
              <a:spcAft>
                <a:spcPts val="0"/>
              </a:spcAft>
              <a:defRPr/>
            </a:pPr>
            <a:r>
              <a:rPr lang="en-GB" sz="1050" b="1" dirty="0" err="1"/>
              <a:t>Center</a:t>
            </a:r>
            <a:r>
              <a:rPr lang="en-GB" sz="1050" b="1" dirty="0"/>
              <a:t> for Standardization and Metrology under</a:t>
            </a:r>
            <a:endParaRPr lang="ru-RU" sz="1050" dirty="0"/>
          </a:p>
          <a:p>
            <a:pPr fontAlgn="auto">
              <a:spcAft>
                <a:spcPts val="0"/>
              </a:spcAft>
              <a:defRPr/>
            </a:pPr>
            <a:r>
              <a:rPr lang="en-GB" sz="1050" b="1" dirty="0"/>
              <a:t>the Ministry of Economy of the Kyrgyz Republic (СSM)</a:t>
            </a:r>
            <a:endParaRPr lang="ru-RU" sz="1050" dirty="0"/>
          </a:p>
          <a:p>
            <a:pPr fontAlgn="auto">
              <a:spcAft>
                <a:spcPts val="0"/>
              </a:spcAft>
              <a:defRPr/>
            </a:pPr>
            <a:r>
              <a:rPr lang="en-GB" sz="1050" dirty="0"/>
              <a:t>197 </a:t>
            </a:r>
            <a:r>
              <a:rPr lang="en-GB" sz="1050" dirty="0" err="1"/>
              <a:t>Panfilov</a:t>
            </a:r>
            <a:r>
              <a:rPr lang="en-GB" sz="1050" dirty="0"/>
              <a:t> Str., 720040 BISHKEK</a:t>
            </a:r>
            <a:endParaRPr lang="ru-RU" sz="1050" dirty="0"/>
          </a:p>
          <a:p>
            <a:pPr fontAlgn="auto">
              <a:spcAft>
                <a:spcPts val="0"/>
              </a:spcAft>
              <a:defRPr/>
            </a:pPr>
            <a:r>
              <a:rPr lang="ru-RU" sz="1050" dirty="0"/>
              <a:t>	+996 (312) 62 37 90</a:t>
            </a:r>
          </a:p>
          <a:p>
            <a:pPr fontAlgn="auto">
              <a:spcAft>
                <a:spcPts val="0"/>
              </a:spcAft>
              <a:defRPr/>
            </a:pPr>
            <a:r>
              <a:rPr lang="ru-RU" sz="1050" dirty="0"/>
              <a:t>	nism@nism.gov.kg </a:t>
            </a:r>
            <a:endParaRPr lang="en-GB" sz="1050" b="1" dirty="0" smtClean="0">
              <a:solidFill>
                <a:srgbClr val="FF0000"/>
              </a:solidFill>
            </a:endParaRPr>
          </a:p>
          <a:p>
            <a:pPr fontAlgn="auto">
              <a:spcAft>
                <a:spcPts val="0"/>
              </a:spcAft>
              <a:defRPr/>
            </a:pPr>
            <a:r>
              <a:rPr lang="en-GB" sz="1050" b="1" dirty="0" smtClean="0">
                <a:solidFill>
                  <a:srgbClr val="FF0000"/>
                </a:solidFill>
              </a:rPr>
              <a:t>Lithuania     LT</a:t>
            </a:r>
            <a:endParaRPr lang="ru-RU" sz="1050" dirty="0" smtClean="0">
              <a:solidFill>
                <a:srgbClr val="FF0000"/>
              </a:solidFill>
            </a:endParaRPr>
          </a:p>
          <a:p>
            <a:pPr fontAlgn="auto">
              <a:spcAft>
                <a:spcPts val="0"/>
              </a:spcAft>
              <a:defRPr/>
            </a:pPr>
            <a:r>
              <a:rPr lang="en-GB" sz="1050" b="1" dirty="0" smtClean="0"/>
              <a:t>Mr. </a:t>
            </a:r>
            <a:r>
              <a:rPr lang="en-US" sz="1050" b="1" dirty="0" err="1" smtClean="0"/>
              <a:t>Gintaras</a:t>
            </a:r>
            <a:r>
              <a:rPr lang="en-US" sz="1050" b="1" dirty="0" smtClean="0"/>
              <a:t> VALUSIS</a:t>
            </a:r>
            <a:endParaRPr lang="ru-RU" sz="1050" dirty="0" smtClean="0"/>
          </a:p>
          <a:p>
            <a:pPr fontAlgn="auto">
              <a:spcAft>
                <a:spcPts val="0"/>
              </a:spcAft>
              <a:defRPr/>
            </a:pPr>
            <a:r>
              <a:rPr lang="en-GB" sz="1050" b="1" dirty="0" smtClean="0"/>
              <a:t>Director</a:t>
            </a:r>
            <a:endParaRPr lang="ru-RU" sz="1050" dirty="0" smtClean="0"/>
          </a:p>
          <a:p>
            <a:pPr fontAlgn="auto">
              <a:spcAft>
                <a:spcPts val="0"/>
              </a:spcAft>
              <a:defRPr/>
            </a:pPr>
            <a:r>
              <a:rPr lang="en-US" sz="1050" b="1" dirty="0" smtClean="0"/>
              <a:t>Centre for physical sciences and technologies (FTMC)</a:t>
            </a:r>
          </a:p>
          <a:p>
            <a:pPr fontAlgn="auto">
              <a:spcAft>
                <a:spcPts val="0"/>
              </a:spcAft>
              <a:defRPr/>
            </a:pPr>
            <a:r>
              <a:rPr lang="en-US" sz="1050" dirty="0" smtClean="0"/>
              <a:t>A. </a:t>
            </a:r>
            <a:r>
              <a:rPr lang="en-US" sz="1050" dirty="0" err="1" smtClean="0"/>
              <a:t>Goštauto</a:t>
            </a:r>
            <a:r>
              <a:rPr lang="en-US" sz="1050" dirty="0" smtClean="0"/>
              <a:t> 9, LT-01108</a:t>
            </a:r>
            <a:r>
              <a:rPr lang="en-GB" sz="1050" dirty="0" smtClean="0"/>
              <a:t>VILNIUS</a:t>
            </a:r>
            <a:endParaRPr lang="ru-RU" sz="1050" dirty="0" smtClean="0"/>
          </a:p>
          <a:p>
            <a:pPr fontAlgn="auto">
              <a:spcAft>
                <a:spcPts val="0"/>
              </a:spcAft>
              <a:defRPr/>
            </a:pPr>
            <a:r>
              <a:rPr lang="ru-RU" sz="1050" dirty="0" smtClean="0"/>
              <a:t>+370 5 264 9211	</a:t>
            </a:r>
            <a:endParaRPr lang="en-US" sz="1050" dirty="0" smtClean="0"/>
          </a:p>
          <a:p>
            <a:pPr fontAlgn="auto">
              <a:spcAft>
                <a:spcPts val="0"/>
              </a:spcAft>
              <a:defRPr/>
            </a:pPr>
            <a:r>
              <a:rPr lang="ru-RU" sz="1050" dirty="0" smtClean="0"/>
              <a:t>+370 5 264 9774</a:t>
            </a:r>
          </a:p>
          <a:p>
            <a:pPr fontAlgn="auto">
              <a:spcAft>
                <a:spcPts val="0"/>
              </a:spcAft>
              <a:defRPr/>
            </a:pPr>
            <a:r>
              <a:rPr lang="en-US" sz="1050" dirty="0" smtClean="0"/>
              <a:t>info@ftmc.lt</a:t>
            </a:r>
            <a:endParaRPr lang="en-US" sz="1050" u="sng" dirty="0"/>
          </a:p>
          <a:p>
            <a:pPr fontAlgn="auto">
              <a:spcAft>
                <a:spcPts val="0"/>
              </a:spcAft>
              <a:defRPr/>
            </a:pPr>
            <a:endParaRPr lang="en-GB" sz="1050" b="1" dirty="0" smtClean="0">
              <a:solidFill>
                <a:srgbClr val="FF0000"/>
              </a:solidFill>
            </a:endParaRPr>
          </a:p>
          <a:p>
            <a:pPr fontAlgn="auto">
              <a:spcAft>
                <a:spcPts val="0"/>
              </a:spcAft>
              <a:defRPr/>
            </a:pPr>
            <a:r>
              <a:rPr lang="en-GB" sz="1050" b="1" dirty="0" smtClean="0">
                <a:solidFill>
                  <a:srgbClr val="FF0000"/>
                </a:solidFill>
              </a:rPr>
              <a:t>Moldova     MD</a:t>
            </a:r>
            <a:endParaRPr lang="ru-RU" sz="1050" dirty="0" smtClean="0">
              <a:solidFill>
                <a:srgbClr val="FF0000"/>
              </a:solidFill>
            </a:endParaRPr>
          </a:p>
          <a:p>
            <a:pPr fontAlgn="auto">
              <a:spcAft>
                <a:spcPts val="0"/>
              </a:spcAft>
              <a:defRPr/>
            </a:pPr>
            <a:r>
              <a:rPr lang="en-GB" sz="1050" b="1" dirty="0" smtClean="0"/>
              <a:t>Mr. </a:t>
            </a:r>
            <a:r>
              <a:rPr lang="ro-RO" sz="1050" b="1" dirty="0" smtClean="0"/>
              <a:t>Anatolie </a:t>
            </a:r>
            <a:r>
              <a:rPr lang="ro-RO" sz="1050" b="1" dirty="0"/>
              <a:t>MELENCIUC </a:t>
            </a:r>
            <a:endParaRPr lang="en-US" sz="1050" b="1" dirty="0" smtClean="0"/>
          </a:p>
          <a:p>
            <a:pPr fontAlgn="auto">
              <a:spcAft>
                <a:spcPts val="0"/>
              </a:spcAft>
              <a:defRPr/>
            </a:pPr>
            <a:r>
              <a:rPr lang="en-US" sz="1050" b="1" dirty="0" smtClean="0"/>
              <a:t>Director</a:t>
            </a:r>
            <a:endParaRPr lang="ru-RU" sz="1050" dirty="0" smtClean="0"/>
          </a:p>
          <a:p>
            <a:pPr fontAlgn="auto">
              <a:spcAft>
                <a:spcPts val="0"/>
              </a:spcAft>
              <a:defRPr/>
            </a:pPr>
            <a:r>
              <a:rPr lang="en-US" sz="1050" b="1" dirty="0" smtClean="0"/>
              <a:t>National Metrology Institute (NMI)</a:t>
            </a:r>
            <a:endParaRPr lang="ru-RU" sz="1050" dirty="0" smtClean="0"/>
          </a:p>
          <a:p>
            <a:pPr fontAlgn="auto">
              <a:spcAft>
                <a:spcPts val="0"/>
              </a:spcAft>
              <a:defRPr/>
            </a:pPr>
            <a:r>
              <a:rPr lang="en-GB" sz="1050" dirty="0" smtClean="0"/>
              <a:t>28 E. Coca str., MD-2064 CHISINAU</a:t>
            </a:r>
            <a:endParaRPr lang="ru-RU" sz="1050" dirty="0" smtClean="0"/>
          </a:p>
          <a:p>
            <a:pPr fontAlgn="auto">
              <a:spcAft>
                <a:spcPts val="0"/>
              </a:spcAft>
              <a:defRPr/>
            </a:pPr>
            <a:r>
              <a:rPr lang="en-GB" sz="1050" dirty="0" smtClean="0"/>
              <a:t>office@metrologie.md </a:t>
            </a:r>
            <a:r>
              <a:rPr lang="ru-RU" sz="1050" dirty="0" smtClean="0"/>
              <a:t>	</a:t>
            </a:r>
            <a:r>
              <a:rPr lang="en-GB" sz="1050" dirty="0" smtClean="0"/>
              <a:t>+373 22 903 101</a:t>
            </a:r>
            <a:endParaRPr lang="ru-RU" sz="1050" dirty="0" smtClean="0"/>
          </a:p>
          <a:p>
            <a:pPr fontAlgn="auto">
              <a:spcAft>
                <a:spcPts val="0"/>
              </a:spcAft>
              <a:defRPr/>
            </a:pPr>
            <a:r>
              <a:rPr lang="en-GB" sz="1050" dirty="0" smtClean="0"/>
              <a:t>Fax:		+373 22 903 111</a:t>
            </a:r>
            <a:endParaRPr lang="ru-RU" sz="1050" dirty="0" smtClean="0"/>
          </a:p>
          <a:p>
            <a:pPr fontAlgn="auto">
              <a:spcAft>
                <a:spcPts val="0"/>
              </a:spcAft>
              <a:defRPr/>
            </a:pPr>
            <a:endParaRPr lang="en-US" sz="1050" dirty="0"/>
          </a:p>
          <a:p>
            <a:pPr fontAlgn="auto">
              <a:spcAft>
                <a:spcPts val="0"/>
              </a:spcAft>
              <a:defRPr/>
            </a:pPr>
            <a:r>
              <a:rPr lang="en-GB" sz="1050" b="1" dirty="0" smtClean="0">
                <a:solidFill>
                  <a:srgbClr val="FF0000"/>
                </a:solidFill>
              </a:rPr>
              <a:t>Romania     RO</a:t>
            </a:r>
            <a:endParaRPr lang="ru-RU" sz="1050" dirty="0" smtClean="0">
              <a:solidFill>
                <a:srgbClr val="FF0000"/>
              </a:solidFill>
            </a:endParaRPr>
          </a:p>
          <a:p>
            <a:pPr fontAlgn="auto">
              <a:spcAft>
                <a:spcPts val="0"/>
              </a:spcAft>
              <a:defRPr/>
            </a:pPr>
            <a:r>
              <a:rPr lang="en-US" sz="1050" b="1" dirty="0" smtClean="0"/>
              <a:t>Dr. </a:t>
            </a:r>
            <a:r>
              <a:rPr lang="en-US" sz="1050" b="1" dirty="0" err="1" smtClean="0"/>
              <a:t>Mirella</a:t>
            </a:r>
            <a:r>
              <a:rPr lang="en-US" sz="1050" b="1" dirty="0" smtClean="0"/>
              <a:t> BUZOIANU</a:t>
            </a:r>
            <a:endParaRPr lang="ru-RU" sz="1050" dirty="0" smtClean="0"/>
          </a:p>
          <a:p>
            <a:pPr fontAlgn="auto">
              <a:spcAft>
                <a:spcPts val="0"/>
              </a:spcAft>
              <a:defRPr/>
            </a:pPr>
            <a:r>
              <a:rPr lang="en-GB" sz="1050" b="1" dirty="0" smtClean="0"/>
              <a:t>Director</a:t>
            </a:r>
            <a:endParaRPr lang="ru-RU" sz="1050" dirty="0" smtClean="0"/>
          </a:p>
          <a:p>
            <a:pPr fontAlgn="auto">
              <a:spcAft>
                <a:spcPts val="0"/>
              </a:spcAft>
              <a:defRPr/>
            </a:pPr>
            <a:r>
              <a:rPr lang="en-GB" sz="1050" b="1" dirty="0" smtClean="0"/>
              <a:t>National Institute of Metrology</a:t>
            </a:r>
            <a:endParaRPr lang="ru-RU" sz="1050" dirty="0" smtClean="0"/>
          </a:p>
          <a:p>
            <a:pPr fontAlgn="auto">
              <a:spcAft>
                <a:spcPts val="0"/>
              </a:spcAft>
              <a:defRPr/>
            </a:pPr>
            <a:r>
              <a:rPr lang="en-GB" sz="1050" dirty="0" smtClean="0"/>
              <a:t>11 </a:t>
            </a:r>
            <a:r>
              <a:rPr lang="en-GB" sz="1050" dirty="0" err="1" smtClean="0"/>
              <a:t>Vitan-Barzesti</a:t>
            </a:r>
            <a:r>
              <a:rPr lang="en-GB" sz="1050" dirty="0" smtClean="0"/>
              <a:t> Rd., 75669 BUCHAREST</a:t>
            </a:r>
            <a:endParaRPr lang="ru-RU" sz="1050" dirty="0" smtClean="0"/>
          </a:p>
          <a:p>
            <a:pPr fontAlgn="auto">
              <a:spcAft>
                <a:spcPts val="0"/>
              </a:spcAft>
              <a:defRPr/>
            </a:pPr>
            <a:r>
              <a:rPr lang="en-GB" sz="1050" dirty="0" smtClean="0"/>
              <a:t> </a:t>
            </a:r>
            <a:r>
              <a:rPr lang="ru-RU" sz="1050" dirty="0" smtClean="0"/>
              <a:t>mirella.buzoianu@inm.ro	</a:t>
            </a:r>
            <a:r>
              <a:rPr lang="en-GB" sz="1050" dirty="0" smtClean="0"/>
              <a:t>+40 </a:t>
            </a:r>
            <a:r>
              <a:rPr lang="ru-RU" sz="1050" dirty="0" smtClean="0"/>
              <a:t>21 334 55 20</a:t>
            </a:r>
          </a:p>
          <a:p>
            <a:pPr fontAlgn="auto">
              <a:spcAft>
                <a:spcPts val="0"/>
              </a:spcAft>
              <a:defRPr/>
            </a:pPr>
            <a:endParaRPr lang="en-US" sz="1050" dirty="0" smtClean="0"/>
          </a:p>
          <a:p>
            <a:pPr fontAlgn="auto">
              <a:spcAft>
                <a:spcPts val="0"/>
              </a:spcAft>
              <a:defRPr/>
            </a:pPr>
            <a:r>
              <a:rPr lang="en-GB" sz="1050" b="1" dirty="0" smtClean="0">
                <a:solidFill>
                  <a:srgbClr val="FF0000"/>
                </a:solidFill>
              </a:rPr>
              <a:t>Russia     RU</a:t>
            </a:r>
            <a:endParaRPr lang="ru-RU" sz="1050" dirty="0" smtClean="0">
              <a:solidFill>
                <a:srgbClr val="FF0000"/>
              </a:solidFill>
            </a:endParaRPr>
          </a:p>
          <a:p>
            <a:pPr fontAlgn="auto">
              <a:spcAft>
                <a:spcPts val="0"/>
              </a:spcAft>
              <a:defRPr/>
            </a:pPr>
            <a:r>
              <a:rPr lang="en-GB" sz="1050" b="1" dirty="0" smtClean="0"/>
              <a:t>Prof. Vladimir KRUTIKOV</a:t>
            </a:r>
            <a:endParaRPr lang="ru-RU" sz="1050" dirty="0" smtClean="0"/>
          </a:p>
          <a:p>
            <a:pPr fontAlgn="auto">
              <a:spcAft>
                <a:spcPts val="0"/>
              </a:spcAft>
              <a:defRPr/>
            </a:pPr>
            <a:r>
              <a:rPr lang="en-GB" sz="1050" b="1" dirty="0" smtClean="0"/>
              <a:t>Senior Scientific Adviser</a:t>
            </a:r>
            <a:endParaRPr lang="ru-RU" sz="1050" dirty="0" smtClean="0"/>
          </a:p>
          <a:p>
            <a:pPr fontAlgn="auto">
              <a:spcAft>
                <a:spcPts val="0"/>
              </a:spcAft>
              <a:defRPr/>
            </a:pPr>
            <a:r>
              <a:rPr lang="en-GB" sz="1050" b="1" dirty="0" smtClean="0"/>
              <a:t>All-Russian Scientific Research Institute of</a:t>
            </a:r>
            <a:endParaRPr lang="ru-RU" sz="1050" dirty="0" smtClean="0"/>
          </a:p>
          <a:p>
            <a:pPr fontAlgn="auto">
              <a:spcAft>
                <a:spcPts val="0"/>
              </a:spcAft>
              <a:defRPr/>
            </a:pPr>
            <a:r>
              <a:rPr lang="en-GB" sz="1050" b="1" dirty="0" smtClean="0"/>
              <a:t>Optical and Physical Measurements (VNIIOFI)</a:t>
            </a:r>
            <a:endParaRPr lang="ru-RU" sz="1050" dirty="0" smtClean="0"/>
          </a:p>
          <a:p>
            <a:pPr fontAlgn="auto">
              <a:spcAft>
                <a:spcPts val="0"/>
              </a:spcAft>
              <a:defRPr/>
            </a:pPr>
            <a:r>
              <a:rPr lang="en-GB" sz="1050" dirty="0" smtClean="0"/>
              <a:t>46 </a:t>
            </a:r>
            <a:r>
              <a:rPr lang="en-GB" sz="1050" dirty="0" err="1" smtClean="0"/>
              <a:t>Ozernaya</a:t>
            </a:r>
            <a:r>
              <a:rPr lang="en-GB" sz="1050" dirty="0" smtClean="0"/>
              <a:t> Str., 119361 MOSCOW</a:t>
            </a:r>
            <a:endParaRPr lang="ru-RU" sz="1050" dirty="0" smtClean="0"/>
          </a:p>
          <a:p>
            <a:pPr fontAlgn="auto">
              <a:spcAft>
                <a:spcPts val="0"/>
              </a:spcAft>
              <a:defRPr/>
            </a:pPr>
            <a:r>
              <a:rPr lang="en-US" sz="1050" dirty="0" err="1" smtClean="0"/>
              <a:t>krutikov</a:t>
            </a:r>
            <a:r>
              <a:rPr lang="ru-RU" sz="1050" dirty="0" smtClean="0"/>
              <a:t>@</a:t>
            </a:r>
            <a:r>
              <a:rPr lang="en-US" sz="1050" dirty="0" smtClean="0"/>
              <a:t>vniiofi</a:t>
            </a:r>
            <a:r>
              <a:rPr lang="ru-RU" sz="1050" dirty="0" smtClean="0"/>
              <a:t>.</a:t>
            </a:r>
            <a:r>
              <a:rPr lang="en-US" sz="1050" dirty="0" err="1" smtClean="0"/>
              <a:t>ru</a:t>
            </a:r>
            <a:r>
              <a:rPr lang="ru-RU" sz="1050" dirty="0" smtClean="0"/>
              <a:t>	+7 495 437 56 33 </a:t>
            </a:r>
          </a:p>
          <a:p>
            <a:pPr fontAlgn="auto">
              <a:spcAft>
                <a:spcPts val="0"/>
              </a:spcAft>
              <a:defRPr/>
            </a:pPr>
            <a:endParaRPr lang="en-GB" sz="1050" dirty="0"/>
          </a:p>
        </p:txBody>
      </p:sp>
      <p:pic>
        <p:nvPicPr>
          <p:cNvPr id="26627" name="Рисунок 7"/>
          <p:cNvPicPr>
            <a:picLocks noChangeAspect="1"/>
          </p:cNvPicPr>
          <p:nvPr/>
        </p:nvPicPr>
        <p:blipFill>
          <a:blip r:embed="rId2" cstate="print"/>
          <a:srcRect/>
          <a:stretch>
            <a:fillRect/>
          </a:stretch>
        </p:blipFill>
        <p:spPr bwMode="auto">
          <a:xfrm>
            <a:off x="712390" y="7041232"/>
            <a:ext cx="1362075" cy="1684337"/>
          </a:xfrm>
          <a:prstGeom prst="rect">
            <a:avLst/>
          </a:prstGeom>
          <a:noFill/>
          <a:ln w="9525">
            <a:noFill/>
            <a:miter lim="800000"/>
            <a:headEnd/>
            <a:tailEnd/>
          </a:ln>
        </p:spPr>
      </p:pic>
      <p:pic>
        <p:nvPicPr>
          <p:cNvPr id="6" name="Рисунок 5" descr="C:\Documents and Settings\dbolotovici\Рабочий стол\director_general.jpg"/>
          <p:cNvPicPr/>
          <p:nvPr/>
        </p:nvPicPr>
        <p:blipFill>
          <a:blip r:embed="rId3" cstate="print"/>
          <a:srcRect/>
          <a:stretch>
            <a:fillRect/>
          </a:stretch>
        </p:blipFill>
        <p:spPr bwMode="auto">
          <a:xfrm>
            <a:off x="692150" y="4191000"/>
            <a:ext cx="1395214" cy="1768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2565400" y="849313"/>
            <a:ext cx="3940175" cy="8840787"/>
          </a:xfrm>
        </p:spPr>
        <p:txBody>
          <a:bodyPr rtlCol="0">
            <a:noAutofit/>
          </a:bodyPr>
          <a:lstStyle/>
          <a:p>
            <a:pPr fontAlgn="auto">
              <a:spcAft>
                <a:spcPts val="0"/>
              </a:spcAft>
              <a:defRPr/>
            </a:pPr>
            <a:r>
              <a:rPr lang="en-GB" sz="1200" b="1" cap="all" dirty="0" err="1" smtClean="0">
                <a:solidFill>
                  <a:schemeClr val="accent1">
                    <a:lumMod val="75000"/>
                  </a:schemeClr>
                </a:solidFill>
              </a:rPr>
              <a:t>Coomet</a:t>
            </a:r>
            <a:r>
              <a:rPr lang="en-GB" sz="1200" b="1" cap="all" dirty="0" smtClean="0">
                <a:solidFill>
                  <a:schemeClr val="accent1">
                    <a:lumMod val="75000"/>
                  </a:schemeClr>
                </a:solidFill>
              </a:rPr>
              <a:t> Committee members</a:t>
            </a:r>
            <a:endParaRPr lang="ru-RU" sz="1200" b="1" dirty="0" smtClean="0">
              <a:solidFill>
                <a:schemeClr val="accent1">
                  <a:lumMod val="75000"/>
                </a:schemeClr>
              </a:solidFill>
            </a:endParaRPr>
          </a:p>
          <a:p>
            <a:pPr fontAlgn="auto">
              <a:spcAft>
                <a:spcPts val="0"/>
              </a:spcAft>
              <a:defRPr/>
            </a:pPr>
            <a:endParaRPr lang="en-GB" sz="1050" b="1" dirty="0" smtClean="0">
              <a:solidFill>
                <a:srgbClr val="FF0000"/>
              </a:solidFill>
            </a:endParaRPr>
          </a:p>
          <a:p>
            <a:pPr fontAlgn="auto">
              <a:spcAft>
                <a:spcPts val="0"/>
              </a:spcAft>
              <a:defRPr/>
            </a:pPr>
            <a:r>
              <a:rPr lang="en-GB" sz="1050" b="1" dirty="0">
                <a:solidFill>
                  <a:srgbClr val="FF0000"/>
                </a:solidFill>
              </a:rPr>
              <a:t>Slovakia     SK</a:t>
            </a:r>
            <a:endParaRPr lang="ru-RU" sz="1050" dirty="0">
              <a:solidFill>
                <a:srgbClr val="FF0000"/>
              </a:solidFill>
            </a:endParaRPr>
          </a:p>
          <a:p>
            <a:pPr fontAlgn="auto">
              <a:spcAft>
                <a:spcPts val="0"/>
              </a:spcAft>
              <a:defRPr/>
            </a:pPr>
            <a:r>
              <a:rPr lang="en-GB" sz="1050" b="1" dirty="0"/>
              <a:t>Mr. </a:t>
            </a:r>
            <a:r>
              <a:rPr lang="en-US" sz="1050" b="1" dirty="0" err="1" smtClean="0"/>
              <a:t>Dusan</a:t>
            </a:r>
            <a:r>
              <a:rPr lang="en-US" sz="1050" b="1" dirty="0" smtClean="0"/>
              <a:t> BUTAS</a:t>
            </a:r>
            <a:r>
              <a:rPr lang="en-GB" sz="1050" b="1" dirty="0" smtClean="0"/>
              <a:t> </a:t>
            </a:r>
            <a:endParaRPr lang="ru-RU" sz="1050" dirty="0"/>
          </a:p>
          <a:p>
            <a:pPr fontAlgn="auto">
              <a:spcAft>
                <a:spcPts val="0"/>
              </a:spcAft>
              <a:defRPr/>
            </a:pPr>
            <a:r>
              <a:rPr lang="en-GB" sz="1050" b="1" dirty="0" smtClean="0"/>
              <a:t>Deputy Director</a:t>
            </a:r>
            <a:endParaRPr lang="ru-RU" sz="1050" dirty="0"/>
          </a:p>
          <a:p>
            <a:pPr fontAlgn="auto">
              <a:spcAft>
                <a:spcPts val="0"/>
              </a:spcAft>
              <a:defRPr/>
            </a:pPr>
            <a:r>
              <a:rPr lang="en-GB" sz="1050" b="1" dirty="0"/>
              <a:t>Slovak Institute of Metrology (SMU)</a:t>
            </a:r>
            <a:endParaRPr lang="ru-RU" sz="1050" dirty="0"/>
          </a:p>
          <a:p>
            <a:pPr fontAlgn="auto">
              <a:spcAft>
                <a:spcPts val="0"/>
              </a:spcAft>
              <a:defRPr/>
            </a:pPr>
            <a:r>
              <a:rPr lang="en-GB" sz="1050" dirty="0" err="1"/>
              <a:t>Karloveská</a:t>
            </a:r>
            <a:r>
              <a:rPr lang="en-GB" sz="1050" dirty="0"/>
              <a:t> 63, 84255 BRATISLAVA</a:t>
            </a:r>
            <a:endParaRPr lang="ru-RU" sz="1050" dirty="0"/>
          </a:p>
          <a:p>
            <a:pPr fontAlgn="auto">
              <a:spcAft>
                <a:spcPts val="0"/>
              </a:spcAft>
              <a:defRPr/>
            </a:pPr>
            <a:r>
              <a:rPr lang="en-GB" sz="1050" dirty="0"/>
              <a:t>halaj@smu.gov.sk</a:t>
            </a:r>
            <a:r>
              <a:rPr lang="ru-RU" sz="1050" dirty="0"/>
              <a:t>	</a:t>
            </a:r>
            <a:r>
              <a:rPr lang="en-GB" sz="1050" dirty="0"/>
              <a:t>+421 2 602 94 491</a:t>
            </a:r>
            <a:endParaRPr lang="ru-RU" sz="1050" dirty="0"/>
          </a:p>
          <a:p>
            <a:pPr fontAlgn="auto">
              <a:spcAft>
                <a:spcPts val="0"/>
              </a:spcAft>
              <a:defRPr/>
            </a:pPr>
            <a:r>
              <a:rPr lang="ru-RU" sz="1050" dirty="0"/>
              <a:t>		</a:t>
            </a:r>
            <a:r>
              <a:rPr lang="en-GB" sz="1050" dirty="0"/>
              <a:t>+421 2 654 29 592</a:t>
            </a:r>
            <a:endParaRPr lang="ru-RU" sz="1050" dirty="0"/>
          </a:p>
          <a:p>
            <a:pPr fontAlgn="auto">
              <a:spcAft>
                <a:spcPts val="0"/>
              </a:spcAft>
              <a:defRPr/>
            </a:pPr>
            <a:endParaRPr lang="en-GB" sz="1050" b="1" dirty="0" smtClean="0">
              <a:solidFill>
                <a:srgbClr val="FF0000"/>
              </a:solidFill>
            </a:endParaRPr>
          </a:p>
          <a:p>
            <a:pPr fontAlgn="auto">
              <a:spcAft>
                <a:spcPts val="0"/>
              </a:spcAft>
              <a:defRPr/>
            </a:pPr>
            <a:r>
              <a:rPr lang="en-GB" sz="1050" b="1" dirty="0" smtClean="0">
                <a:solidFill>
                  <a:srgbClr val="FF0000"/>
                </a:solidFill>
              </a:rPr>
              <a:t>Tajikistan     TJ</a:t>
            </a:r>
            <a:endParaRPr lang="ru-RU" sz="1050" dirty="0" smtClean="0">
              <a:solidFill>
                <a:srgbClr val="FF0000"/>
              </a:solidFill>
            </a:endParaRPr>
          </a:p>
          <a:p>
            <a:pPr fontAlgn="auto">
              <a:spcAft>
                <a:spcPts val="0"/>
              </a:spcAft>
              <a:defRPr/>
            </a:pPr>
            <a:r>
              <a:rPr lang="en-GB" sz="1050" b="1" dirty="0" smtClean="0"/>
              <a:t>Mr. </a:t>
            </a:r>
            <a:r>
              <a:rPr lang="en-US" sz="1050" b="1" dirty="0" err="1" smtClean="0"/>
              <a:t>Davlatzoda</a:t>
            </a:r>
            <a:r>
              <a:rPr lang="en-US" sz="1050" b="1" dirty="0" smtClean="0"/>
              <a:t> </a:t>
            </a:r>
            <a:r>
              <a:rPr lang="en-US" sz="1050" b="1" dirty="0" err="1" smtClean="0"/>
              <a:t>Kudrat</a:t>
            </a:r>
            <a:r>
              <a:rPr lang="en-US" sz="1050" b="1" dirty="0" smtClean="0"/>
              <a:t> </a:t>
            </a:r>
            <a:r>
              <a:rPr lang="en-US" sz="1050" b="1" dirty="0" err="1" smtClean="0"/>
              <a:t>Kambar</a:t>
            </a:r>
            <a:endParaRPr lang="ru-RU" sz="1050" dirty="0" smtClean="0"/>
          </a:p>
          <a:p>
            <a:pPr fontAlgn="auto">
              <a:spcAft>
                <a:spcPts val="0"/>
              </a:spcAft>
              <a:defRPr/>
            </a:pPr>
            <a:r>
              <a:rPr lang="en-GB" sz="1050" b="1" dirty="0" smtClean="0"/>
              <a:t>Director</a:t>
            </a:r>
            <a:endParaRPr lang="ru-RU" sz="1050" dirty="0" smtClean="0"/>
          </a:p>
          <a:p>
            <a:pPr fontAlgn="auto">
              <a:spcAft>
                <a:spcPts val="0"/>
              </a:spcAft>
              <a:defRPr/>
            </a:pPr>
            <a:r>
              <a:rPr lang="en-GB" sz="1050" b="1" dirty="0" smtClean="0"/>
              <a:t>Agency on Standardization, Metrology, Certification and Trade Inspection under the Government of the Republic of Tajikistan (</a:t>
            </a:r>
            <a:r>
              <a:rPr lang="en-GB" sz="1050" b="1" dirty="0" err="1" smtClean="0"/>
              <a:t>Tajikstandard</a:t>
            </a:r>
            <a:r>
              <a:rPr lang="en-GB" sz="1050" b="1" dirty="0" smtClean="0"/>
              <a:t>)</a:t>
            </a:r>
            <a:endParaRPr lang="ru-RU" sz="1050" dirty="0" smtClean="0"/>
          </a:p>
          <a:p>
            <a:pPr fontAlgn="auto">
              <a:spcAft>
                <a:spcPts val="0"/>
              </a:spcAft>
              <a:defRPr/>
            </a:pPr>
            <a:r>
              <a:rPr lang="en-GB" sz="1050" dirty="0" smtClean="0"/>
              <a:t>42/2 N. </a:t>
            </a:r>
            <a:r>
              <a:rPr lang="en-GB" sz="1050" dirty="0" err="1" smtClean="0"/>
              <a:t>Karabaev</a:t>
            </a:r>
            <a:r>
              <a:rPr lang="en-GB" sz="1050" dirty="0" smtClean="0"/>
              <a:t> Str., 734018, DUSHANBE</a:t>
            </a:r>
            <a:endParaRPr lang="ru-RU" sz="1050" dirty="0" smtClean="0"/>
          </a:p>
          <a:p>
            <a:pPr fontAlgn="auto">
              <a:spcAft>
                <a:spcPts val="0"/>
              </a:spcAft>
              <a:defRPr/>
            </a:pPr>
            <a:r>
              <a:rPr lang="en-GB" sz="1050" dirty="0" smtClean="0"/>
              <a:t>+992 37 233 68 69          info@standard.tj</a:t>
            </a:r>
            <a:endParaRPr lang="ru-RU" sz="1050" dirty="0" smtClean="0"/>
          </a:p>
          <a:p>
            <a:pPr fontAlgn="auto">
              <a:spcAft>
                <a:spcPts val="0"/>
              </a:spcAft>
              <a:defRPr/>
            </a:pPr>
            <a:r>
              <a:rPr lang="en-GB" sz="1050" dirty="0" smtClean="0"/>
              <a:t>+992 37 233 44 </a:t>
            </a:r>
            <a:r>
              <a:rPr lang="en-GB" sz="1050" dirty="0" smtClean="0"/>
              <a:t>99</a:t>
            </a:r>
            <a:endParaRPr lang="ru-RU" sz="1050" dirty="0" smtClean="0"/>
          </a:p>
          <a:p>
            <a:pPr fontAlgn="auto">
              <a:spcAft>
                <a:spcPts val="0"/>
              </a:spcAft>
              <a:defRPr/>
            </a:pPr>
            <a:endParaRPr lang="en-US" sz="1050" dirty="0"/>
          </a:p>
          <a:p>
            <a:pPr fontAlgn="auto">
              <a:spcAft>
                <a:spcPts val="0"/>
              </a:spcAft>
              <a:defRPr/>
            </a:pPr>
            <a:r>
              <a:rPr lang="en-GB" sz="1050" b="1" dirty="0" smtClean="0">
                <a:solidFill>
                  <a:srgbClr val="FF0000"/>
                </a:solidFill>
              </a:rPr>
              <a:t>Turkey       TR</a:t>
            </a:r>
          </a:p>
          <a:p>
            <a:pPr fontAlgn="auto">
              <a:spcAft>
                <a:spcPts val="0"/>
              </a:spcAft>
              <a:defRPr/>
            </a:pPr>
            <a:r>
              <a:rPr lang="en-GB" sz="1050" b="1" dirty="0" smtClean="0"/>
              <a:t>Mr. Mustafa </a:t>
            </a:r>
            <a:r>
              <a:rPr lang="en-GB" sz="1050" b="1" dirty="0" err="1" smtClean="0"/>
              <a:t>Cetintas</a:t>
            </a:r>
            <a:endParaRPr lang="en-GB" sz="1050" b="1" dirty="0" smtClean="0"/>
          </a:p>
          <a:p>
            <a:pPr fontAlgn="auto">
              <a:spcAft>
                <a:spcPts val="0"/>
              </a:spcAft>
              <a:defRPr/>
            </a:pPr>
            <a:r>
              <a:rPr lang="en-GB" sz="1050" b="1" dirty="0" smtClean="0"/>
              <a:t>Director</a:t>
            </a:r>
          </a:p>
          <a:p>
            <a:pPr fontAlgn="auto">
              <a:spcAft>
                <a:spcPts val="0"/>
              </a:spcAft>
              <a:defRPr/>
            </a:pPr>
            <a:r>
              <a:rPr lang="en-GB" sz="1050" b="1" dirty="0" smtClean="0"/>
              <a:t>TUBITAK UME</a:t>
            </a:r>
          </a:p>
          <a:p>
            <a:pPr fontAlgn="auto">
              <a:spcAft>
                <a:spcPts val="0"/>
              </a:spcAft>
              <a:defRPr/>
            </a:pPr>
            <a:r>
              <a:rPr lang="en-US" sz="1050" dirty="0" smtClean="0"/>
              <a:t>TÜBİTAK </a:t>
            </a:r>
            <a:r>
              <a:rPr lang="en-US" sz="1050" dirty="0" err="1" smtClean="0"/>
              <a:t>Gebze</a:t>
            </a:r>
            <a:r>
              <a:rPr lang="en-US" sz="1050" dirty="0" smtClean="0"/>
              <a:t> </a:t>
            </a:r>
            <a:r>
              <a:rPr lang="en-US" sz="1050" dirty="0" err="1" smtClean="0"/>
              <a:t>Yerleskesi</a:t>
            </a:r>
            <a:r>
              <a:rPr lang="en-US" sz="1050" dirty="0" smtClean="0"/>
              <a:t/>
            </a:r>
            <a:br>
              <a:rPr lang="en-US" sz="1050" dirty="0" smtClean="0"/>
            </a:br>
            <a:r>
              <a:rPr lang="en-US" sz="1050" dirty="0" smtClean="0"/>
              <a:t> </a:t>
            </a:r>
            <a:r>
              <a:rPr lang="en-US" sz="1050" dirty="0" err="1" smtClean="0"/>
              <a:t>Baris</a:t>
            </a:r>
            <a:r>
              <a:rPr lang="en-US" sz="1050" dirty="0" smtClean="0"/>
              <a:t> </a:t>
            </a:r>
            <a:r>
              <a:rPr lang="en-US" sz="1050" dirty="0" err="1" smtClean="0"/>
              <a:t>Mah</a:t>
            </a:r>
            <a:r>
              <a:rPr lang="en-US" sz="1050" dirty="0" smtClean="0"/>
              <a:t>., Dr. </a:t>
            </a:r>
            <a:r>
              <a:rPr lang="en-US" sz="1050" dirty="0" err="1" smtClean="0"/>
              <a:t>Zeki</a:t>
            </a:r>
            <a:r>
              <a:rPr lang="en-US" sz="1050" dirty="0" smtClean="0"/>
              <a:t> </a:t>
            </a:r>
            <a:r>
              <a:rPr lang="en-US" sz="1050" dirty="0" err="1" smtClean="0"/>
              <a:t>Acar</a:t>
            </a:r>
            <a:r>
              <a:rPr lang="en-US" sz="1050" dirty="0" smtClean="0"/>
              <a:t> Cad. No. 1 41470 </a:t>
            </a:r>
            <a:r>
              <a:rPr lang="en-US" sz="1050" dirty="0" err="1" smtClean="0"/>
              <a:t>Gebze</a:t>
            </a:r>
            <a:r>
              <a:rPr lang="en-US" sz="1050" dirty="0" smtClean="0"/>
              <a:t> </a:t>
            </a:r>
            <a:r>
              <a:rPr lang="en-US" sz="1050" dirty="0" err="1" smtClean="0"/>
              <a:t>Kocaeli</a:t>
            </a:r>
            <a:endParaRPr lang="en-GB" sz="1050" b="1" dirty="0" smtClean="0"/>
          </a:p>
          <a:p>
            <a:pPr fontAlgn="auto">
              <a:spcAft>
                <a:spcPts val="0"/>
              </a:spcAft>
              <a:defRPr/>
            </a:pPr>
            <a:r>
              <a:rPr lang="pt-BR" sz="1050" dirty="0" smtClean="0"/>
              <a:t>+90 262 679 5000</a:t>
            </a:r>
            <a:r>
              <a:rPr lang="ru-RU" sz="1050" dirty="0" smtClean="0"/>
              <a:t>           </a:t>
            </a:r>
            <a:r>
              <a:rPr lang="pt-BR" sz="1050" dirty="0" smtClean="0"/>
              <a:t>ume@tubitak.gov.tr </a:t>
            </a:r>
            <a:br>
              <a:rPr lang="pt-BR" sz="1050" dirty="0" smtClean="0"/>
            </a:br>
            <a:r>
              <a:rPr lang="pt-BR" sz="1050" dirty="0" smtClean="0"/>
              <a:t>+90 262 679 5001</a:t>
            </a:r>
            <a:endParaRPr lang="en-GB" sz="1050" b="1" dirty="0" smtClean="0">
              <a:solidFill>
                <a:srgbClr val="FF0000"/>
              </a:solidFill>
            </a:endParaRPr>
          </a:p>
          <a:p>
            <a:pPr fontAlgn="auto">
              <a:spcAft>
                <a:spcPts val="0"/>
              </a:spcAft>
              <a:defRPr/>
            </a:pPr>
            <a:endParaRPr lang="en-GB" sz="1050" b="1" dirty="0" smtClean="0">
              <a:solidFill>
                <a:srgbClr val="FF0000"/>
              </a:solidFill>
            </a:endParaRPr>
          </a:p>
          <a:p>
            <a:pPr fontAlgn="auto">
              <a:spcAft>
                <a:spcPts val="0"/>
              </a:spcAft>
              <a:defRPr/>
            </a:pPr>
            <a:endParaRPr lang="en-GB" sz="1050" b="1" dirty="0" smtClean="0">
              <a:solidFill>
                <a:srgbClr val="FF0000"/>
              </a:solidFill>
            </a:endParaRPr>
          </a:p>
          <a:p>
            <a:pPr fontAlgn="auto">
              <a:spcAft>
                <a:spcPts val="0"/>
              </a:spcAft>
              <a:defRPr/>
            </a:pPr>
            <a:r>
              <a:rPr lang="en-GB" sz="1050" b="1" dirty="0" smtClean="0">
                <a:solidFill>
                  <a:srgbClr val="FF0000"/>
                </a:solidFill>
              </a:rPr>
              <a:t>Ukraine     UA</a:t>
            </a:r>
            <a:endParaRPr lang="ru-RU" sz="1050" dirty="0" smtClean="0">
              <a:solidFill>
                <a:srgbClr val="FF0000"/>
              </a:solidFill>
            </a:endParaRPr>
          </a:p>
          <a:p>
            <a:pPr fontAlgn="auto">
              <a:spcAft>
                <a:spcPts val="0"/>
              </a:spcAft>
              <a:defRPr/>
            </a:pPr>
            <a:r>
              <a:rPr lang="en-GB" sz="1050" b="1" dirty="0" err="1" smtClean="0"/>
              <a:t>Prof.</a:t>
            </a:r>
            <a:r>
              <a:rPr lang="en-GB" sz="1050" b="1" dirty="0" smtClean="0"/>
              <a:t>, </a:t>
            </a:r>
            <a:r>
              <a:rPr lang="en-GB" sz="1050" b="1" dirty="0" err="1" smtClean="0"/>
              <a:t>Dr.</a:t>
            </a:r>
            <a:r>
              <a:rPr lang="en-GB" sz="1050" b="1" dirty="0" smtClean="0"/>
              <a:t> </a:t>
            </a:r>
            <a:r>
              <a:rPr lang="en-GB" sz="1050" b="1" dirty="0" err="1" smtClean="0"/>
              <a:t>Pavel</a:t>
            </a:r>
            <a:r>
              <a:rPr lang="en-GB" sz="1050" b="1" dirty="0" smtClean="0"/>
              <a:t> NEYEZHMAKOV</a:t>
            </a:r>
            <a:endParaRPr lang="ru-RU" sz="1050" dirty="0" smtClean="0"/>
          </a:p>
          <a:p>
            <a:pPr fontAlgn="auto">
              <a:spcAft>
                <a:spcPts val="0"/>
              </a:spcAft>
              <a:defRPr/>
            </a:pPr>
            <a:r>
              <a:rPr lang="en-GB" sz="1050" b="1" dirty="0" smtClean="0"/>
              <a:t>General Director</a:t>
            </a:r>
            <a:endParaRPr lang="ru-RU" sz="1050" dirty="0" smtClean="0"/>
          </a:p>
          <a:p>
            <a:pPr fontAlgn="auto">
              <a:spcAft>
                <a:spcPts val="0"/>
              </a:spcAft>
              <a:defRPr/>
            </a:pPr>
            <a:r>
              <a:rPr lang="en-GB" sz="1050" b="1" dirty="0" smtClean="0"/>
              <a:t>National Scientific Centre “Institute of Metrology” (NSC “IM”)</a:t>
            </a:r>
            <a:endParaRPr lang="ru-RU" sz="1050" dirty="0" smtClean="0"/>
          </a:p>
          <a:p>
            <a:pPr fontAlgn="auto">
              <a:spcAft>
                <a:spcPts val="0"/>
              </a:spcAft>
              <a:defRPr/>
            </a:pPr>
            <a:r>
              <a:rPr lang="en-GB" sz="1050" dirty="0" smtClean="0"/>
              <a:t>42 </a:t>
            </a:r>
            <a:r>
              <a:rPr lang="en-GB" sz="1050" dirty="0" err="1" smtClean="0"/>
              <a:t>Mironositskaya</a:t>
            </a:r>
            <a:r>
              <a:rPr lang="en-GB" sz="1050" dirty="0" smtClean="0"/>
              <a:t> Str., 61002 KHARKOV</a:t>
            </a:r>
            <a:endParaRPr lang="ru-RU" sz="1050" dirty="0" smtClean="0"/>
          </a:p>
          <a:p>
            <a:pPr fontAlgn="auto">
              <a:spcAft>
                <a:spcPts val="0"/>
              </a:spcAft>
              <a:defRPr/>
            </a:pPr>
            <a:r>
              <a:rPr lang="en-GB" sz="1050" dirty="0" smtClean="0"/>
              <a:t>+38 057 700 34 22           </a:t>
            </a:r>
            <a:r>
              <a:rPr lang="en-GB" sz="1050" dirty="0" err="1" smtClean="0"/>
              <a:t>pavel.neyezhmakov@metrology.kharkov.ua</a:t>
            </a:r>
            <a:r>
              <a:rPr lang="en-GB" sz="1050" dirty="0" smtClean="0"/>
              <a:t/>
            </a:r>
            <a:br>
              <a:rPr lang="en-GB" sz="1050" dirty="0" smtClean="0"/>
            </a:br>
            <a:r>
              <a:rPr lang="en-GB" sz="1050" dirty="0" smtClean="0"/>
              <a:t>+38 057 700 34 23</a:t>
            </a:r>
            <a:endParaRPr lang="ru-RU" sz="1050" dirty="0" smtClean="0"/>
          </a:p>
          <a:p>
            <a:pPr fontAlgn="auto">
              <a:spcAft>
                <a:spcPts val="0"/>
              </a:spcAft>
              <a:defRPr/>
            </a:pPr>
            <a:endParaRPr lang="en-US" sz="1050" dirty="0"/>
          </a:p>
          <a:p>
            <a:pPr fontAlgn="auto">
              <a:spcAft>
                <a:spcPts val="0"/>
              </a:spcAft>
              <a:defRPr/>
            </a:pPr>
            <a:r>
              <a:rPr lang="en-GB" sz="1050" b="1" dirty="0" smtClean="0">
                <a:solidFill>
                  <a:srgbClr val="FF0000"/>
                </a:solidFill>
              </a:rPr>
              <a:t>Uzbekistan     UZ</a:t>
            </a:r>
            <a:endParaRPr lang="ru-RU" sz="1050" dirty="0" smtClean="0">
              <a:solidFill>
                <a:srgbClr val="FF0000"/>
              </a:solidFill>
            </a:endParaRPr>
          </a:p>
          <a:p>
            <a:pPr fontAlgn="auto">
              <a:spcAft>
                <a:spcPts val="0"/>
              </a:spcAft>
              <a:defRPr/>
            </a:pPr>
            <a:r>
              <a:rPr lang="en-US" sz="1050" b="1" dirty="0" smtClean="0"/>
              <a:t>Mr. </a:t>
            </a:r>
            <a:r>
              <a:rPr lang="en-US" sz="1050" b="1" dirty="0" err="1" smtClean="0"/>
              <a:t>Lazizbek</a:t>
            </a:r>
            <a:r>
              <a:rPr lang="en-US" sz="1050" b="1" dirty="0" smtClean="0"/>
              <a:t> SAIDORIPOV</a:t>
            </a:r>
            <a:endParaRPr lang="ru-RU" sz="1050" dirty="0" smtClean="0"/>
          </a:p>
          <a:p>
            <a:pPr fontAlgn="auto">
              <a:spcAft>
                <a:spcPts val="0"/>
              </a:spcAft>
              <a:defRPr/>
            </a:pPr>
            <a:r>
              <a:rPr lang="en-US" sz="1050" b="1" dirty="0" smtClean="0"/>
              <a:t>Deputy Director</a:t>
            </a:r>
            <a:endParaRPr lang="ru-RU" sz="1050" dirty="0" smtClean="0"/>
          </a:p>
          <a:p>
            <a:pPr fontAlgn="auto">
              <a:spcAft>
                <a:spcPts val="0"/>
              </a:spcAft>
              <a:defRPr/>
            </a:pPr>
            <a:r>
              <a:rPr lang="en-US" sz="1050" b="1" dirty="0" smtClean="0"/>
              <a:t>Uzbek National Institute of Metrology (</a:t>
            </a:r>
            <a:r>
              <a:rPr lang="en-US" sz="1050" b="1" dirty="0" err="1" smtClean="0"/>
              <a:t>UzNIM</a:t>
            </a:r>
            <a:r>
              <a:rPr lang="en-US" sz="1050" b="1" dirty="0" smtClean="0"/>
              <a:t>)</a:t>
            </a:r>
          </a:p>
          <a:p>
            <a:pPr fontAlgn="auto">
              <a:spcAft>
                <a:spcPts val="0"/>
              </a:spcAft>
              <a:defRPr/>
            </a:pPr>
            <a:r>
              <a:rPr lang="en-US" sz="1050" dirty="0"/>
              <a:t>333”B” </a:t>
            </a:r>
            <a:r>
              <a:rPr lang="en-US" sz="1050" dirty="0" err="1"/>
              <a:t>Farobiy</a:t>
            </a:r>
            <a:r>
              <a:rPr lang="en-US" sz="1050" dirty="0"/>
              <a:t> Str., 100049, </a:t>
            </a:r>
            <a:r>
              <a:rPr lang="en-US" sz="1050" dirty="0" smtClean="0"/>
              <a:t>TASHKENT</a:t>
            </a:r>
            <a:r>
              <a:rPr lang="en-GB" sz="1050" dirty="0" smtClean="0"/>
              <a:t/>
            </a:r>
            <a:br>
              <a:rPr lang="en-GB" sz="1050" dirty="0" smtClean="0"/>
            </a:br>
            <a:r>
              <a:rPr lang="ru-RU" sz="1050" dirty="0" smtClean="0"/>
              <a:t>+</a:t>
            </a:r>
            <a:r>
              <a:rPr lang="ru-RU" sz="1050" dirty="0"/>
              <a:t>998-71 </a:t>
            </a:r>
            <a:r>
              <a:rPr lang="en-US" sz="1050" dirty="0" smtClean="0"/>
              <a:t>150 26 16</a:t>
            </a:r>
            <a:r>
              <a:rPr lang="en-US" sz="1050" dirty="0"/>
              <a:t>	  </a:t>
            </a:r>
            <a:r>
              <a:rPr lang="en-US" sz="1050" dirty="0" err="1"/>
              <a:t>saidoripov</a:t>
            </a:r>
            <a:r>
              <a:rPr lang="ru-RU" sz="1050" dirty="0"/>
              <a:t>@</a:t>
            </a:r>
            <a:r>
              <a:rPr lang="en-US" sz="1050" dirty="0" err="1"/>
              <a:t>nim</a:t>
            </a:r>
            <a:r>
              <a:rPr lang="ru-RU" sz="1050" dirty="0"/>
              <a:t>.</a:t>
            </a:r>
            <a:r>
              <a:rPr lang="en-US" sz="1050" dirty="0" err="1"/>
              <a:t>uz</a:t>
            </a:r>
            <a:r>
              <a:rPr lang="ru-RU" sz="1050" dirty="0"/>
              <a:t> </a:t>
            </a:r>
          </a:p>
        </p:txBody>
      </p:sp>
      <p:pic>
        <p:nvPicPr>
          <p:cNvPr id="27651" name="Рисунок 6" descr="DSC_7765.JPG"/>
          <p:cNvPicPr>
            <a:picLocks noChangeAspect="1"/>
          </p:cNvPicPr>
          <p:nvPr/>
        </p:nvPicPr>
        <p:blipFill>
          <a:blip r:embed="rId2" cstate="print"/>
          <a:srcRect/>
          <a:stretch>
            <a:fillRect/>
          </a:stretch>
        </p:blipFill>
        <p:spPr bwMode="auto">
          <a:xfrm>
            <a:off x="830031" y="4680198"/>
            <a:ext cx="1284898" cy="1583481"/>
          </a:xfrm>
          <a:prstGeom prst="rect">
            <a:avLst/>
          </a:prstGeom>
          <a:noFill/>
          <a:ln w="9525">
            <a:noFill/>
            <a:miter lim="800000"/>
            <a:headEnd/>
            <a:tailEnd/>
          </a:ln>
        </p:spPr>
      </p:pic>
      <p:pic>
        <p:nvPicPr>
          <p:cNvPr id="6" name="Рисунок 5" descr="T:\401\Документы\Секретариат\Разное\Для каталога\2017\Словакия\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029493"/>
            <a:ext cx="13398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386" y="6393159"/>
            <a:ext cx="1267173" cy="15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386" y="7980709"/>
            <a:ext cx="1252681" cy="150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smtClean="0"/>
              <a:t>COOMET STRUCTURAL BODIES </a:t>
            </a:r>
            <a:r>
              <a:rPr lang="ru-RU" cap="all" dirty="0" smtClean="0"/>
              <a:t/>
            </a:r>
            <a:br>
              <a:rPr lang="ru-RU" cap="all" dirty="0" smtClean="0"/>
            </a:br>
            <a:r>
              <a:rPr lang="en-GB" cap="all" dirty="0" smtClean="0"/>
              <a:t>and their HEADS</a:t>
            </a:r>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2930604921"/>
              </p:ext>
            </p:extLst>
          </p:nvPr>
        </p:nvGraphicFramePr>
        <p:xfrm>
          <a:off x="333375" y="1208088"/>
          <a:ext cx="6172200" cy="79831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550393">
                  <a:extLst>
                    <a:ext uri="{9D8B030D-6E8A-4147-A177-3AD203B41FA5}">
                      <a16:colId xmlns:a16="http://schemas.microsoft.com/office/drawing/2014/main" val="20001"/>
                    </a:ext>
                  </a:extLst>
                </a:gridCol>
                <a:gridCol w="1564407">
                  <a:extLst>
                    <a:ext uri="{9D8B030D-6E8A-4147-A177-3AD203B41FA5}">
                      <a16:colId xmlns:a16="http://schemas.microsoft.com/office/drawing/2014/main" val="20002"/>
                    </a:ext>
                  </a:extLst>
                </a:gridCol>
              </a:tblGrid>
              <a:tr h="370840">
                <a:tc>
                  <a:txBody>
                    <a:bodyPr/>
                    <a:lstStyle/>
                    <a:p>
                      <a:pPr>
                        <a:spcAft>
                          <a:spcPts val="0"/>
                        </a:spcAft>
                      </a:pPr>
                      <a:r>
                        <a:rPr lang="en-GB" sz="900" b="1" dirty="0">
                          <a:solidFill>
                            <a:schemeClr val="bg1"/>
                          </a:solidFill>
                          <a:latin typeface="+mn-lt"/>
                          <a:ea typeface="Times New Roman"/>
                        </a:rPr>
                        <a:t>Structural Body</a:t>
                      </a:r>
                      <a:endParaRPr lang="ru-RU" sz="900" dirty="0">
                        <a:solidFill>
                          <a:schemeClr val="bg1"/>
                        </a:solidFill>
                        <a:latin typeface="+mn-lt"/>
                        <a:ea typeface="Times New Roman"/>
                      </a:endParaRPr>
                    </a:p>
                  </a:txBody>
                  <a:tcPr marL="68580" marR="68580" marT="0" marB="0" anchor="ctr"/>
                </a:tc>
                <a:tc>
                  <a:txBody>
                    <a:bodyPr/>
                    <a:lstStyle/>
                    <a:p>
                      <a:pPr>
                        <a:spcAft>
                          <a:spcPts val="0"/>
                        </a:spcAft>
                      </a:pPr>
                      <a:r>
                        <a:rPr lang="en-GB" sz="900" b="1" dirty="0">
                          <a:solidFill>
                            <a:schemeClr val="bg1"/>
                          </a:solidFill>
                          <a:latin typeface="+mn-lt"/>
                          <a:ea typeface="Times New Roman"/>
                        </a:rPr>
                        <a:t>Chairperson</a:t>
                      </a:r>
                      <a:endParaRPr lang="ru-RU" sz="900" dirty="0">
                        <a:solidFill>
                          <a:schemeClr val="bg1"/>
                        </a:solidFill>
                        <a:latin typeface="+mn-lt"/>
                        <a:ea typeface="Times New Roman"/>
                      </a:endParaRPr>
                    </a:p>
                  </a:txBody>
                  <a:tcPr marL="68580" marR="68580" marT="0" marB="0" anchor="ctr"/>
                </a:tc>
                <a:tc>
                  <a:txBody>
                    <a:bodyPr/>
                    <a:lstStyle/>
                    <a:p>
                      <a:pPr>
                        <a:spcAft>
                          <a:spcPts val="0"/>
                        </a:spcAft>
                      </a:pPr>
                      <a:r>
                        <a:rPr lang="en-GB" sz="900" b="1" dirty="0">
                          <a:solidFill>
                            <a:schemeClr val="bg1"/>
                          </a:solidFill>
                          <a:latin typeface="+mn-lt"/>
                          <a:ea typeface="Times New Roman"/>
                        </a:rPr>
                        <a:t>Telephone, Fax, E-mail</a:t>
                      </a:r>
                      <a:endParaRPr lang="ru-RU" sz="900" dirty="0">
                        <a:solidFill>
                          <a:schemeClr val="bg1"/>
                        </a:solidFill>
                        <a:latin typeface="+mn-lt"/>
                        <a:ea typeface="Times New Roman"/>
                      </a:endParaRPr>
                    </a:p>
                  </a:txBody>
                  <a:tcPr marL="68580" marR="68580" marT="0" marB="0" anchor="ctr"/>
                </a:tc>
                <a:extLst>
                  <a:ext uri="{0D108BD9-81ED-4DB2-BD59-A6C34878D82A}">
                    <a16:rowId xmlns:a16="http://schemas.microsoft.com/office/drawing/2014/main" val="10000"/>
                  </a:ext>
                </a:extLst>
              </a:tr>
              <a:tr h="925800">
                <a:tc>
                  <a:txBody>
                    <a:bodyPr/>
                    <a:lstStyle/>
                    <a:p>
                      <a:pPr>
                        <a:spcAft>
                          <a:spcPts val="0"/>
                        </a:spcAft>
                      </a:pPr>
                      <a:r>
                        <a:rPr lang="en-GB" sz="900" b="1" dirty="0">
                          <a:solidFill>
                            <a:srgbClr val="000000"/>
                          </a:solidFill>
                          <a:latin typeface="+mn-lt"/>
                          <a:ea typeface="Times New Roman"/>
                        </a:rPr>
                        <a:t>Joint Committee for Measurement Standards</a:t>
                      </a:r>
                      <a:endParaRPr lang="ru-RU" sz="900" dirty="0">
                        <a:solidFill>
                          <a:srgbClr val="000000"/>
                        </a:solidFill>
                        <a:latin typeface="+mn-lt"/>
                        <a:ea typeface="Times New Roman"/>
                      </a:endParaRPr>
                    </a:p>
                    <a:p>
                      <a:pPr>
                        <a:spcAft>
                          <a:spcPts val="0"/>
                        </a:spcAft>
                      </a:pPr>
                      <a:r>
                        <a:rPr lang="en-GB" sz="900" b="1" dirty="0">
                          <a:solidFill>
                            <a:srgbClr val="000000"/>
                          </a:solidFill>
                          <a:latin typeface="+mn-lt"/>
                          <a:ea typeface="Times New Roman"/>
                        </a:rPr>
                        <a:t>(JCMS)</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GB" sz="900" b="1">
                          <a:solidFill>
                            <a:srgbClr val="000000"/>
                          </a:solidFill>
                          <a:latin typeface="+mn-lt"/>
                          <a:ea typeface="Times New Roman"/>
                        </a:rPr>
                        <a:t>Dr. Anna </a:t>
                      </a:r>
                      <a:r>
                        <a:rPr lang="en-GB" sz="900" b="1" cap="all">
                          <a:solidFill>
                            <a:srgbClr val="000000"/>
                          </a:solidFill>
                          <a:latin typeface="+mn-lt"/>
                          <a:ea typeface="Times New Roman"/>
                        </a:rPr>
                        <a:t>Chunovkina</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All-Russian Scientific Research Institute of Metrology named after D.I. Mendeleev (VNIIM)</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19 Moscovsky Prospect</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198005 SANKT-PETERSBURG</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RUSSIA</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GB" sz="900">
                          <a:solidFill>
                            <a:srgbClr val="000000"/>
                          </a:solidFill>
                          <a:latin typeface="+mn-lt"/>
                          <a:ea typeface="Times New Roman"/>
                        </a:rPr>
                        <a:t>+7 812 251 83 07</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+7 812 713 01 14</a:t>
                      </a:r>
                      <a:endParaRPr lang="ru-RU" sz="900">
                        <a:solidFill>
                          <a:srgbClr val="000000"/>
                        </a:solidFill>
                        <a:latin typeface="+mn-lt"/>
                        <a:ea typeface="Times New Roman"/>
                      </a:endParaRPr>
                    </a:p>
                    <a:p>
                      <a:pPr>
                        <a:spcAft>
                          <a:spcPts val="0"/>
                        </a:spcAft>
                      </a:pPr>
                      <a:r>
                        <a:rPr lang="en-GB" sz="900" u="sng">
                          <a:solidFill>
                            <a:srgbClr val="000000"/>
                          </a:solidFill>
                          <a:latin typeface="+mn-lt"/>
                          <a:ea typeface="Times New Roman"/>
                          <a:hlinkClick r:id="rId2"/>
                        </a:rPr>
                        <a:t>A.G.Chunovkina@vniim.ru</a:t>
                      </a:r>
                      <a:endParaRPr lang="ru-RU" sz="90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1"/>
                  </a:ext>
                </a:extLst>
              </a:tr>
              <a:tr h="864096">
                <a:tc>
                  <a:txBody>
                    <a:bodyPr/>
                    <a:lstStyle/>
                    <a:p>
                      <a:pPr>
                        <a:spcAft>
                          <a:spcPts val="0"/>
                        </a:spcAft>
                      </a:pPr>
                      <a:r>
                        <a:rPr lang="en-GB" sz="900" b="1">
                          <a:solidFill>
                            <a:srgbClr val="000000"/>
                          </a:solidFill>
                          <a:latin typeface="+mn-lt"/>
                          <a:ea typeface="Times New Roman"/>
                        </a:rPr>
                        <a:t>TC 1.1</a:t>
                      </a:r>
                      <a:endParaRPr lang="ru-RU" sz="900">
                        <a:solidFill>
                          <a:srgbClr val="000000"/>
                        </a:solidFill>
                        <a:latin typeface="+mn-lt"/>
                        <a:ea typeface="Times New Roman"/>
                      </a:endParaRPr>
                    </a:p>
                    <a:p>
                      <a:pPr>
                        <a:spcBef>
                          <a:spcPts val="600"/>
                        </a:spcBef>
                        <a:spcAft>
                          <a:spcPts val="0"/>
                        </a:spcAft>
                      </a:pPr>
                      <a:r>
                        <a:rPr lang="en-GB" sz="900" b="1">
                          <a:solidFill>
                            <a:srgbClr val="000000"/>
                          </a:solidFill>
                          <a:latin typeface="+mn-lt"/>
                          <a:ea typeface="Times New Roman"/>
                        </a:rPr>
                        <a:t>General Questions Concerning Measurements (General Metrology)</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GB" sz="900" b="1" dirty="0">
                          <a:solidFill>
                            <a:srgbClr val="000000"/>
                          </a:solidFill>
                          <a:latin typeface="+mn-lt"/>
                          <a:ea typeface="Times New Roman"/>
                        </a:rPr>
                        <a:t>Dr. Anna </a:t>
                      </a:r>
                      <a:r>
                        <a:rPr lang="en-GB" sz="900" b="1" cap="all" dirty="0" err="1">
                          <a:solidFill>
                            <a:srgbClr val="000000"/>
                          </a:solidFill>
                          <a:latin typeface="+mn-lt"/>
                          <a:ea typeface="Times New Roman"/>
                        </a:rPr>
                        <a:t>Chunovkina</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All-Russian Scientific Research Institute of Metrology named after D.I. Mendeleev (VNIIM)</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19 </a:t>
                      </a:r>
                      <a:r>
                        <a:rPr lang="en-GB" sz="900" dirty="0" err="1">
                          <a:solidFill>
                            <a:srgbClr val="000000"/>
                          </a:solidFill>
                          <a:latin typeface="+mn-lt"/>
                          <a:ea typeface="Times New Roman"/>
                        </a:rPr>
                        <a:t>Moscovsky</a:t>
                      </a:r>
                      <a:r>
                        <a:rPr lang="en-GB" sz="900" dirty="0">
                          <a:solidFill>
                            <a:srgbClr val="000000"/>
                          </a:solidFill>
                          <a:latin typeface="+mn-lt"/>
                          <a:ea typeface="Times New Roman"/>
                        </a:rPr>
                        <a:t> Prospect</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198005 SANKT-PETERSBURG</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RUSSIA</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GB" sz="900">
                          <a:solidFill>
                            <a:srgbClr val="000000"/>
                          </a:solidFill>
                          <a:latin typeface="+mn-lt"/>
                          <a:ea typeface="Times New Roman"/>
                        </a:rPr>
                        <a:t>+7 812 251 83 07</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+7 812 713 01 14</a:t>
                      </a:r>
                      <a:endParaRPr lang="ru-RU" sz="900">
                        <a:solidFill>
                          <a:srgbClr val="000000"/>
                        </a:solidFill>
                        <a:latin typeface="+mn-lt"/>
                        <a:ea typeface="Times New Roman"/>
                      </a:endParaRPr>
                    </a:p>
                    <a:p>
                      <a:pPr>
                        <a:spcAft>
                          <a:spcPts val="0"/>
                        </a:spcAft>
                      </a:pPr>
                      <a:r>
                        <a:rPr lang="en-GB" sz="900" u="sng">
                          <a:solidFill>
                            <a:srgbClr val="000000"/>
                          </a:solidFill>
                          <a:latin typeface="+mn-lt"/>
                          <a:ea typeface="Times New Roman"/>
                          <a:hlinkClick r:id="rId2"/>
                        </a:rPr>
                        <a:t>A.G.Chunovkina@vniim.ru</a:t>
                      </a:r>
                      <a:endParaRPr lang="ru-RU" sz="90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2"/>
                  </a:ext>
                </a:extLst>
              </a:tr>
              <a:tr h="792088">
                <a:tc>
                  <a:txBody>
                    <a:bodyPr/>
                    <a:lstStyle/>
                    <a:p>
                      <a:pPr>
                        <a:spcAft>
                          <a:spcPts val="0"/>
                        </a:spcAft>
                      </a:pPr>
                      <a:r>
                        <a:rPr lang="en-GB" sz="900" b="1">
                          <a:solidFill>
                            <a:srgbClr val="000000"/>
                          </a:solidFill>
                          <a:latin typeface="+mn-lt"/>
                          <a:ea typeface="Times New Roman"/>
                        </a:rPr>
                        <a:t>TC 1.2</a:t>
                      </a:r>
                      <a:endParaRPr lang="ru-RU" sz="900">
                        <a:solidFill>
                          <a:srgbClr val="000000"/>
                        </a:solidFill>
                        <a:latin typeface="+mn-lt"/>
                        <a:ea typeface="Times New Roman"/>
                      </a:endParaRPr>
                    </a:p>
                    <a:p>
                      <a:pPr>
                        <a:spcBef>
                          <a:spcPts val="600"/>
                        </a:spcBef>
                        <a:spcAft>
                          <a:spcPts val="0"/>
                        </a:spcAft>
                      </a:pPr>
                      <a:r>
                        <a:rPr lang="en-GB" sz="900" b="1">
                          <a:solidFill>
                            <a:srgbClr val="000000"/>
                          </a:solidFill>
                          <a:latin typeface="+mn-lt"/>
                          <a:ea typeface="Times New Roman"/>
                        </a:rPr>
                        <a:t>Acoustics, </a:t>
                      </a:r>
                      <a:endParaRPr lang="ru-RU" sz="900">
                        <a:solidFill>
                          <a:srgbClr val="000000"/>
                        </a:solidFill>
                        <a:latin typeface="+mn-lt"/>
                        <a:ea typeface="Times New Roman"/>
                      </a:endParaRPr>
                    </a:p>
                    <a:p>
                      <a:pPr>
                        <a:spcAft>
                          <a:spcPts val="0"/>
                        </a:spcAft>
                      </a:pPr>
                      <a:r>
                        <a:rPr lang="en-GB" sz="900" b="1">
                          <a:solidFill>
                            <a:srgbClr val="000000"/>
                          </a:solidFill>
                          <a:latin typeface="+mn-lt"/>
                          <a:ea typeface="Times New Roman"/>
                        </a:rPr>
                        <a:t>Ultrasound, Vibration</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GB" sz="900" b="1" dirty="0">
                          <a:solidFill>
                            <a:srgbClr val="000000"/>
                          </a:solidFill>
                          <a:latin typeface="+mn-lt"/>
                          <a:ea typeface="Times New Roman"/>
                        </a:rPr>
                        <a:t>Mrs. </a:t>
                      </a:r>
                      <a:r>
                        <a:rPr lang="en-GB" sz="900" b="1" dirty="0" err="1">
                          <a:solidFill>
                            <a:srgbClr val="000000"/>
                          </a:solidFill>
                          <a:latin typeface="+mn-lt"/>
                          <a:ea typeface="Times New Roman"/>
                        </a:rPr>
                        <a:t>Valentina</a:t>
                      </a:r>
                      <a:r>
                        <a:rPr lang="en-GB" sz="900" b="1" dirty="0">
                          <a:solidFill>
                            <a:srgbClr val="000000"/>
                          </a:solidFill>
                          <a:latin typeface="+mn-lt"/>
                          <a:ea typeface="Times New Roman"/>
                        </a:rPr>
                        <a:t> </a:t>
                      </a:r>
                      <a:r>
                        <a:rPr lang="en-GB" sz="900" b="1" cap="all" dirty="0" err="1">
                          <a:solidFill>
                            <a:srgbClr val="000000"/>
                          </a:solidFill>
                          <a:latin typeface="+mn-lt"/>
                          <a:ea typeface="Times New Roman"/>
                        </a:rPr>
                        <a:t>Pozdeeva</a:t>
                      </a:r>
                      <a:endParaRPr lang="ru-RU" sz="900" dirty="0">
                        <a:solidFill>
                          <a:srgbClr val="000000"/>
                        </a:solidFill>
                        <a:latin typeface="+mn-lt"/>
                        <a:ea typeface="Times New Roman"/>
                      </a:endParaRPr>
                    </a:p>
                    <a:p>
                      <a:pPr>
                        <a:spcAft>
                          <a:spcPts val="0"/>
                        </a:spcAft>
                      </a:pPr>
                      <a:r>
                        <a:rPr lang="en-GB" sz="900" spc="-10" dirty="0" err="1">
                          <a:solidFill>
                            <a:srgbClr val="000000"/>
                          </a:solidFill>
                          <a:latin typeface="+mn-lt"/>
                          <a:ea typeface="Times New Roman"/>
                        </a:rPr>
                        <a:t>Belarussian</a:t>
                      </a:r>
                      <a:r>
                        <a:rPr lang="en-GB" sz="900" spc="-10" dirty="0">
                          <a:solidFill>
                            <a:srgbClr val="000000"/>
                          </a:solidFill>
                          <a:latin typeface="+mn-lt"/>
                          <a:ea typeface="Times New Roman"/>
                        </a:rPr>
                        <a:t> State Institute of Metrology (</a:t>
                      </a:r>
                      <a:r>
                        <a:rPr lang="en-GB" sz="900" spc="-10" dirty="0" err="1">
                          <a:solidFill>
                            <a:srgbClr val="000000"/>
                          </a:solidFill>
                          <a:latin typeface="+mn-lt"/>
                          <a:ea typeface="Times New Roman"/>
                        </a:rPr>
                        <a:t>BelGIM</a:t>
                      </a:r>
                      <a:r>
                        <a:rPr lang="en-GB" sz="900" spc="-10" dirty="0">
                          <a:solidFill>
                            <a:srgbClr val="000000"/>
                          </a:solidFill>
                          <a:latin typeface="+mn-lt"/>
                          <a:ea typeface="Times New Roman"/>
                        </a:rPr>
                        <a:t>)</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93 </a:t>
                      </a:r>
                      <a:r>
                        <a:rPr lang="en-GB" sz="900" dirty="0" err="1">
                          <a:solidFill>
                            <a:srgbClr val="000000"/>
                          </a:solidFill>
                          <a:latin typeface="+mn-lt"/>
                          <a:ea typeface="Times New Roman"/>
                        </a:rPr>
                        <a:t>Starovilensky</a:t>
                      </a:r>
                      <a:r>
                        <a:rPr lang="en-GB" sz="900" dirty="0">
                          <a:solidFill>
                            <a:srgbClr val="000000"/>
                          </a:solidFill>
                          <a:latin typeface="+mn-lt"/>
                          <a:ea typeface="Times New Roman"/>
                        </a:rPr>
                        <a:t> </a:t>
                      </a:r>
                      <a:r>
                        <a:rPr lang="en-GB" sz="900" dirty="0" err="1">
                          <a:solidFill>
                            <a:srgbClr val="000000"/>
                          </a:solidFill>
                          <a:latin typeface="+mn-lt"/>
                          <a:ea typeface="Times New Roman"/>
                        </a:rPr>
                        <a:t>Trakt</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220053 MINSK</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BELARUS</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GB" sz="900">
                          <a:solidFill>
                            <a:srgbClr val="000000"/>
                          </a:solidFill>
                          <a:latin typeface="+mn-lt"/>
                          <a:ea typeface="Times New Roman"/>
                        </a:rPr>
                        <a:t>+375 17 288 07 35</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+375 17 288 09 38</a:t>
                      </a:r>
                      <a:endParaRPr lang="ru-RU" sz="900">
                        <a:solidFill>
                          <a:srgbClr val="000000"/>
                        </a:solidFill>
                        <a:latin typeface="+mn-lt"/>
                        <a:ea typeface="Times New Roman"/>
                      </a:endParaRPr>
                    </a:p>
                    <a:p>
                      <a:pPr algn="just">
                        <a:spcAft>
                          <a:spcPts val="0"/>
                        </a:spcAft>
                      </a:pPr>
                      <a:r>
                        <a:rPr lang="en-GB" sz="900">
                          <a:solidFill>
                            <a:srgbClr val="000000"/>
                          </a:solidFill>
                          <a:latin typeface="+mn-lt"/>
                          <a:ea typeface="Times New Roman"/>
                        </a:rPr>
                        <a:t>pozdeeva@belgim.by</a:t>
                      </a:r>
                      <a:endParaRPr lang="ru-RU" sz="900">
                        <a:solidFill>
                          <a:srgbClr val="000000"/>
                        </a:solidFill>
                        <a:latin typeface="+mn-lt"/>
                        <a:ea typeface="Times New Roman"/>
                      </a:endParaRPr>
                    </a:p>
                    <a:p>
                      <a:pPr algn="just">
                        <a:spcAft>
                          <a:spcPts val="0"/>
                        </a:spcAft>
                      </a:pPr>
                      <a:r>
                        <a:rPr lang="en-GB" sz="900">
                          <a:solidFill>
                            <a:srgbClr val="000000"/>
                          </a:solidFill>
                          <a:latin typeface="+mn-lt"/>
                          <a:ea typeface="Times New Roman"/>
                        </a:rPr>
                        <a:t>coomet@belgim.by</a:t>
                      </a:r>
                      <a:endParaRPr lang="ru-RU" sz="90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3"/>
                  </a:ext>
                </a:extLst>
              </a:tr>
              <a:tr h="792088">
                <a:tc>
                  <a:txBody>
                    <a:bodyPr/>
                    <a:lstStyle/>
                    <a:p>
                      <a:pPr>
                        <a:spcAft>
                          <a:spcPts val="0"/>
                        </a:spcAft>
                      </a:pPr>
                      <a:r>
                        <a:rPr lang="en-GB" sz="900" b="1" dirty="0">
                          <a:solidFill>
                            <a:srgbClr val="000000"/>
                          </a:solidFill>
                          <a:latin typeface="+mn-lt"/>
                          <a:ea typeface="Times New Roman"/>
                        </a:rPr>
                        <a:t>TC 1.3</a:t>
                      </a:r>
                      <a:endParaRPr lang="ru-RU" sz="900" dirty="0">
                        <a:latin typeface="+mn-lt"/>
                        <a:ea typeface="Times New Roman"/>
                      </a:endParaRPr>
                    </a:p>
                    <a:p>
                      <a:pPr>
                        <a:spcBef>
                          <a:spcPts val="600"/>
                        </a:spcBef>
                        <a:spcAft>
                          <a:spcPts val="0"/>
                        </a:spcAft>
                      </a:pPr>
                      <a:r>
                        <a:rPr lang="en-GB" sz="900" b="1" dirty="0">
                          <a:solidFill>
                            <a:srgbClr val="000000"/>
                          </a:solidFill>
                          <a:latin typeface="+mn-lt"/>
                          <a:ea typeface="Times New Roman"/>
                        </a:rPr>
                        <a:t>Electricity and Magnetism</a:t>
                      </a:r>
                      <a:endParaRPr lang="ru-RU" sz="900" dirty="0">
                        <a:latin typeface="+mn-lt"/>
                        <a:ea typeface="Times New Roman"/>
                      </a:endParaRPr>
                    </a:p>
                  </a:txBody>
                  <a:tcPr marL="68580" marR="68580" marT="0" marB="0" anchor="ctr"/>
                </a:tc>
                <a:tc>
                  <a:txBody>
                    <a:bodyPr/>
                    <a:lstStyle/>
                    <a:p>
                      <a:pPr>
                        <a:spcAft>
                          <a:spcPts val="0"/>
                        </a:spcAft>
                      </a:pPr>
                      <a:r>
                        <a:rPr lang="en-GB" sz="900" b="1" dirty="0">
                          <a:solidFill>
                            <a:srgbClr val="000000"/>
                          </a:solidFill>
                          <a:latin typeface="+mn-lt"/>
                          <a:ea typeface="Times New Roman"/>
                        </a:rPr>
                        <a:t>Mrs. Tatyana </a:t>
                      </a:r>
                      <a:r>
                        <a:rPr lang="en-GB" sz="900" b="1" cap="all" dirty="0" err="1">
                          <a:solidFill>
                            <a:srgbClr val="000000"/>
                          </a:solidFill>
                          <a:latin typeface="+mn-lt"/>
                          <a:ea typeface="Times New Roman"/>
                        </a:rPr>
                        <a:t>Kolomiets</a:t>
                      </a:r>
                      <a:endParaRPr lang="ru-RU" sz="900" dirty="0">
                        <a:solidFill>
                          <a:srgbClr val="000000"/>
                        </a:solidFill>
                        <a:latin typeface="+mn-lt"/>
                        <a:ea typeface="Times New Roman"/>
                      </a:endParaRPr>
                    </a:p>
                    <a:p>
                      <a:pPr>
                        <a:spcAft>
                          <a:spcPts val="0"/>
                        </a:spcAft>
                      </a:pPr>
                      <a:r>
                        <a:rPr lang="en-GB" sz="900" spc="-10" dirty="0" err="1">
                          <a:solidFill>
                            <a:srgbClr val="000000"/>
                          </a:solidFill>
                          <a:latin typeface="+mn-lt"/>
                          <a:ea typeface="Times New Roman"/>
                        </a:rPr>
                        <a:t>Belarussian</a:t>
                      </a:r>
                      <a:r>
                        <a:rPr lang="en-GB" sz="900" spc="-10" dirty="0">
                          <a:solidFill>
                            <a:srgbClr val="000000"/>
                          </a:solidFill>
                          <a:latin typeface="+mn-lt"/>
                          <a:ea typeface="Times New Roman"/>
                        </a:rPr>
                        <a:t> State Institute of Metrology (</a:t>
                      </a:r>
                      <a:r>
                        <a:rPr lang="en-GB" sz="900" spc="-10" dirty="0" err="1">
                          <a:solidFill>
                            <a:srgbClr val="000000"/>
                          </a:solidFill>
                          <a:latin typeface="+mn-lt"/>
                          <a:ea typeface="Times New Roman"/>
                        </a:rPr>
                        <a:t>BelGIM</a:t>
                      </a:r>
                      <a:r>
                        <a:rPr lang="en-GB" sz="900" spc="-10" dirty="0">
                          <a:solidFill>
                            <a:srgbClr val="000000"/>
                          </a:solidFill>
                          <a:latin typeface="+mn-lt"/>
                          <a:ea typeface="Times New Roman"/>
                        </a:rPr>
                        <a:t>)</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93 </a:t>
                      </a:r>
                      <a:r>
                        <a:rPr lang="en-GB" sz="900" dirty="0" err="1">
                          <a:solidFill>
                            <a:srgbClr val="000000"/>
                          </a:solidFill>
                          <a:latin typeface="+mn-lt"/>
                          <a:ea typeface="Times New Roman"/>
                        </a:rPr>
                        <a:t>Starovilensky</a:t>
                      </a:r>
                      <a:r>
                        <a:rPr lang="en-GB" sz="900" dirty="0">
                          <a:solidFill>
                            <a:srgbClr val="000000"/>
                          </a:solidFill>
                          <a:latin typeface="+mn-lt"/>
                          <a:ea typeface="Times New Roman"/>
                        </a:rPr>
                        <a:t> </a:t>
                      </a:r>
                      <a:r>
                        <a:rPr lang="en-GB" sz="900" dirty="0" err="1">
                          <a:solidFill>
                            <a:srgbClr val="000000"/>
                          </a:solidFill>
                          <a:latin typeface="+mn-lt"/>
                          <a:ea typeface="Times New Roman"/>
                        </a:rPr>
                        <a:t>Trakt</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220053 MINSK</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BELARUS</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GB" sz="900">
                          <a:solidFill>
                            <a:srgbClr val="000000"/>
                          </a:solidFill>
                          <a:latin typeface="+mn-lt"/>
                          <a:ea typeface="Times New Roman"/>
                        </a:rPr>
                        <a:t>+375 17 233 24 24</a:t>
                      </a:r>
                      <a:endParaRPr lang="ru-RU" sz="900">
                        <a:solidFill>
                          <a:srgbClr val="000000"/>
                        </a:solidFill>
                        <a:latin typeface="+mn-lt"/>
                        <a:ea typeface="Times New Roman"/>
                      </a:endParaRPr>
                    </a:p>
                    <a:p>
                      <a:pPr>
                        <a:spcAft>
                          <a:spcPts val="0"/>
                        </a:spcAft>
                        <a:tabLst>
                          <a:tab pos="2637155" algn="ctr"/>
                          <a:tab pos="5274310" algn="r"/>
                        </a:tabLst>
                      </a:pPr>
                      <a:r>
                        <a:rPr lang="en-GB" sz="900">
                          <a:solidFill>
                            <a:srgbClr val="000000"/>
                          </a:solidFill>
                          <a:latin typeface="+mn-lt"/>
                          <a:ea typeface="Times New Roman"/>
                          <a:cs typeface="Times New Roman"/>
                        </a:rPr>
                        <a:t>+375 17 288 09 38</a:t>
                      </a:r>
                      <a:endParaRPr lang="ru-RU" sz="900">
                        <a:latin typeface="+mn-lt"/>
                        <a:ea typeface="Times New Roman"/>
                        <a:cs typeface="Times New Roman"/>
                      </a:endParaRPr>
                    </a:p>
                    <a:p>
                      <a:pPr>
                        <a:spcAft>
                          <a:spcPts val="0"/>
                        </a:spcAft>
                        <a:tabLst>
                          <a:tab pos="2637155" algn="ctr"/>
                          <a:tab pos="5274310" algn="r"/>
                        </a:tabLst>
                      </a:pPr>
                      <a:r>
                        <a:rPr lang="en-GB" sz="900">
                          <a:solidFill>
                            <a:srgbClr val="000000"/>
                          </a:solidFill>
                          <a:latin typeface="+mn-lt"/>
                          <a:ea typeface="Times New Roman"/>
                          <a:cs typeface="Times New Roman"/>
                        </a:rPr>
                        <a:t>kolomiets@belgim.by</a:t>
                      </a:r>
                      <a:endParaRPr lang="ru-RU" sz="900">
                        <a:latin typeface="+mn-lt"/>
                        <a:ea typeface="Times New Roman"/>
                        <a:cs typeface="Times New Roman"/>
                      </a:endParaRPr>
                    </a:p>
                    <a:p>
                      <a:pPr algn="just">
                        <a:spcAft>
                          <a:spcPts val="0"/>
                        </a:spcAft>
                        <a:tabLst>
                          <a:tab pos="2637155" algn="ctr"/>
                          <a:tab pos="5274310" algn="r"/>
                        </a:tabLst>
                      </a:pPr>
                      <a:r>
                        <a:rPr lang="en-GB" sz="900">
                          <a:solidFill>
                            <a:srgbClr val="000000"/>
                          </a:solidFill>
                          <a:latin typeface="+mn-lt"/>
                          <a:ea typeface="Times New Roman"/>
                          <a:cs typeface="Times New Roman"/>
                        </a:rPr>
                        <a:t>coomet@belgim.by</a:t>
                      </a:r>
                      <a:endParaRPr lang="ru-RU" sz="900">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792088">
                <a:tc>
                  <a:txBody>
                    <a:bodyPr/>
                    <a:lstStyle/>
                    <a:p>
                      <a:pPr>
                        <a:spcAft>
                          <a:spcPts val="0"/>
                        </a:spcAft>
                      </a:pPr>
                      <a:r>
                        <a:rPr lang="en-GB" sz="900" b="1">
                          <a:solidFill>
                            <a:srgbClr val="000000"/>
                          </a:solidFill>
                          <a:latin typeface="+mn-lt"/>
                          <a:ea typeface="Times New Roman"/>
                        </a:rPr>
                        <a:t>TC 1.4</a:t>
                      </a:r>
                      <a:endParaRPr lang="ru-RU" sz="900">
                        <a:solidFill>
                          <a:srgbClr val="000000"/>
                        </a:solidFill>
                        <a:latin typeface="+mn-lt"/>
                        <a:ea typeface="Times New Roman"/>
                      </a:endParaRPr>
                    </a:p>
                    <a:p>
                      <a:pPr>
                        <a:spcBef>
                          <a:spcPts val="600"/>
                        </a:spcBef>
                        <a:spcAft>
                          <a:spcPts val="0"/>
                        </a:spcAft>
                      </a:pPr>
                      <a:r>
                        <a:rPr lang="en-GB" sz="900" b="1">
                          <a:solidFill>
                            <a:srgbClr val="000000"/>
                          </a:solidFill>
                          <a:latin typeface="+mn-lt"/>
                          <a:ea typeface="Times New Roman"/>
                        </a:rPr>
                        <a:t>Flow Measurement</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US" sz="900" b="1" dirty="0" smtClean="0"/>
                        <a:t>Mr. Viktor FAFURIN</a:t>
                      </a:r>
                      <a:r>
                        <a:rPr lang="en-US" sz="900" dirty="0" smtClean="0"/>
                        <a:t> </a:t>
                      </a:r>
                      <a:br>
                        <a:rPr lang="en-US" sz="900" dirty="0" smtClean="0"/>
                      </a:br>
                      <a:r>
                        <a:rPr lang="en-US" sz="900" dirty="0" smtClean="0"/>
                        <a:t>All-Russian scientific research institute of flow measurement (VNIIR)</a:t>
                      </a:r>
                      <a:br>
                        <a:rPr lang="en-US" sz="900" dirty="0" smtClean="0"/>
                      </a:br>
                      <a:r>
                        <a:rPr lang="en-US" sz="900" dirty="0" smtClean="0"/>
                        <a:t>7a, 2 </a:t>
                      </a:r>
                      <a:r>
                        <a:rPr lang="en-US" sz="900" dirty="0" err="1" smtClean="0"/>
                        <a:t>Azinskaya</a:t>
                      </a:r>
                      <a:r>
                        <a:rPr lang="en-US" sz="900" dirty="0" smtClean="0"/>
                        <a:t> Str., 420088, KAZAN,</a:t>
                      </a:r>
                    </a:p>
                    <a:p>
                      <a:pPr>
                        <a:spcAft>
                          <a:spcPts val="0"/>
                        </a:spcAft>
                      </a:pPr>
                      <a:r>
                        <a:rPr lang="en-US" sz="900" dirty="0" smtClean="0"/>
                        <a:t>RUSSIA</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US" sz="900" dirty="0" smtClean="0"/>
                        <a:t>+7 843 272 70 53 </a:t>
                      </a:r>
                      <a:br>
                        <a:rPr lang="en-US" sz="900" dirty="0" smtClean="0"/>
                      </a:br>
                      <a:r>
                        <a:rPr lang="en-US" sz="900" dirty="0" smtClean="0"/>
                        <a:t>+7 843 272 70 53 </a:t>
                      </a:r>
                      <a:br>
                        <a:rPr lang="en-US" sz="900" dirty="0" smtClean="0"/>
                      </a:br>
                      <a:r>
                        <a:rPr lang="en-US" sz="900" dirty="0" smtClean="0">
                          <a:hlinkClick r:id="rId3"/>
                        </a:rPr>
                        <a:t>vniir@inbox.ru</a:t>
                      </a:r>
                      <a:endParaRPr lang="ru-RU" sz="900" dirty="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5"/>
                  </a:ext>
                </a:extLst>
              </a:tr>
              <a:tr h="792088">
                <a:tc>
                  <a:txBody>
                    <a:bodyPr/>
                    <a:lstStyle/>
                    <a:p>
                      <a:pPr>
                        <a:spcAft>
                          <a:spcPts val="0"/>
                        </a:spcAft>
                      </a:pPr>
                      <a:r>
                        <a:rPr lang="en-GB" sz="900" b="1">
                          <a:solidFill>
                            <a:srgbClr val="000000"/>
                          </a:solidFill>
                          <a:latin typeface="+mn-lt"/>
                          <a:ea typeface="Times New Roman"/>
                        </a:rPr>
                        <a:t>TC 1.5</a:t>
                      </a:r>
                      <a:endParaRPr lang="ru-RU" sz="900">
                        <a:solidFill>
                          <a:srgbClr val="000000"/>
                        </a:solidFill>
                        <a:latin typeface="+mn-lt"/>
                        <a:ea typeface="Times New Roman"/>
                      </a:endParaRPr>
                    </a:p>
                    <a:p>
                      <a:pPr>
                        <a:spcBef>
                          <a:spcPts val="600"/>
                        </a:spcBef>
                        <a:spcAft>
                          <a:spcPts val="0"/>
                        </a:spcAft>
                      </a:pPr>
                      <a:r>
                        <a:rPr lang="en-GB" sz="900" b="1">
                          <a:solidFill>
                            <a:srgbClr val="000000"/>
                          </a:solidFill>
                          <a:latin typeface="+mn-lt"/>
                          <a:ea typeface="Times New Roman"/>
                        </a:rPr>
                        <a:t>Length and Angle</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GB" sz="900" b="1" dirty="0">
                          <a:solidFill>
                            <a:srgbClr val="000000"/>
                          </a:solidFill>
                          <a:latin typeface="+mn-lt"/>
                          <a:ea typeface="Times New Roman"/>
                        </a:rPr>
                        <a:t>Dr. Vladimir </a:t>
                      </a:r>
                      <a:r>
                        <a:rPr lang="en-GB" sz="900" b="1" dirty="0" err="1">
                          <a:solidFill>
                            <a:srgbClr val="000000"/>
                          </a:solidFill>
                          <a:latin typeface="+mn-lt"/>
                          <a:ea typeface="Times New Roman"/>
                        </a:rPr>
                        <a:t>KUPK</a:t>
                      </a:r>
                      <a:r>
                        <a:rPr lang="en-GB" sz="900" b="1" cap="all" dirty="0" err="1">
                          <a:solidFill>
                            <a:srgbClr val="000000"/>
                          </a:solidFill>
                          <a:latin typeface="+mn-lt"/>
                          <a:ea typeface="Times New Roman"/>
                        </a:rPr>
                        <a:t>o</a:t>
                      </a:r>
                      <a:endParaRPr lang="ru-RU" sz="900" dirty="0">
                        <a:solidFill>
                          <a:srgbClr val="000000"/>
                        </a:solidFill>
                        <a:latin typeface="+mn-lt"/>
                        <a:ea typeface="Times New Roman"/>
                      </a:endParaRPr>
                    </a:p>
                    <a:p>
                      <a:pPr>
                        <a:spcAft>
                          <a:spcPts val="0"/>
                        </a:spcAft>
                      </a:pPr>
                      <a:r>
                        <a:rPr lang="en-GB" sz="900" spc="-10" dirty="0">
                          <a:solidFill>
                            <a:srgbClr val="000000"/>
                          </a:solidFill>
                          <a:latin typeface="+mn-lt"/>
                          <a:ea typeface="Times New Roman"/>
                        </a:rPr>
                        <a:t>National Scientific Centre “Institute of Metrology”</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(NSC “IM”)</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42 </a:t>
                      </a:r>
                      <a:r>
                        <a:rPr lang="en-GB" sz="900" dirty="0" err="1">
                          <a:solidFill>
                            <a:srgbClr val="000000"/>
                          </a:solidFill>
                          <a:latin typeface="+mn-lt"/>
                          <a:ea typeface="Times New Roman"/>
                        </a:rPr>
                        <a:t>Mironositskaya</a:t>
                      </a:r>
                      <a:r>
                        <a:rPr lang="en-GB" sz="900" dirty="0">
                          <a:solidFill>
                            <a:srgbClr val="000000"/>
                          </a:solidFill>
                          <a:latin typeface="+mn-lt"/>
                          <a:ea typeface="Times New Roman"/>
                        </a:rPr>
                        <a:t> Str.</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61002 KHARKOV</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UKRAINE</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GB" sz="900" dirty="0">
                          <a:solidFill>
                            <a:srgbClr val="000000"/>
                          </a:solidFill>
                          <a:latin typeface="+mn-lt"/>
                          <a:ea typeface="Times New Roman"/>
                        </a:rPr>
                        <a:t>+38 057 704 98 54</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+38 057 700 34 47</a:t>
                      </a:r>
                      <a:endParaRPr lang="ru-RU" sz="900" dirty="0">
                        <a:solidFill>
                          <a:srgbClr val="000000"/>
                        </a:solidFill>
                        <a:latin typeface="+mn-lt"/>
                        <a:ea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err="1" smtClean="0">
                          <a:ln>
                            <a:noFill/>
                          </a:ln>
                          <a:solidFill>
                            <a:srgbClr val="000000"/>
                          </a:solidFill>
                          <a:effectLst/>
                          <a:latin typeface="Calibri" pitchFamily="34" charset="0"/>
                          <a:cs typeface="Times New Roman" pitchFamily="18" charset="0"/>
                          <a:hlinkClick r:id="rId4"/>
                        </a:rPr>
                        <a:t>Volodymyr.kupko</a:t>
                      </a:r>
                      <a:r>
                        <a:rPr kumimoji="0" lang="ru-RU" altLang="ru-RU" sz="900" b="0" i="0" u="sng" strike="noStrike" cap="none" normalizeH="0" baseline="0" dirty="0" smtClean="0">
                          <a:ln>
                            <a:noFill/>
                          </a:ln>
                          <a:solidFill>
                            <a:srgbClr val="000000"/>
                          </a:solidFill>
                          <a:effectLst/>
                          <a:latin typeface="Calibri" pitchFamily="34" charset="0"/>
                          <a:cs typeface="Times New Roman" pitchFamily="18" charset="0"/>
                          <a:hlinkClick r:id="rId4"/>
                        </a:rPr>
                        <a:t>@metrology.kharkov.ua</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a:tc>
                <a:extLst>
                  <a:ext uri="{0D108BD9-81ED-4DB2-BD59-A6C34878D82A}">
                    <a16:rowId xmlns:a16="http://schemas.microsoft.com/office/drawing/2014/main" val="10006"/>
                  </a:ext>
                </a:extLst>
              </a:tr>
              <a:tr h="792088">
                <a:tc>
                  <a:txBody>
                    <a:bodyPr/>
                    <a:lstStyle/>
                    <a:p>
                      <a:pPr>
                        <a:spcAft>
                          <a:spcPts val="0"/>
                        </a:spcAft>
                      </a:pPr>
                      <a:r>
                        <a:rPr lang="en-GB" sz="900" b="1">
                          <a:solidFill>
                            <a:srgbClr val="000000"/>
                          </a:solidFill>
                          <a:latin typeface="+mn-lt"/>
                          <a:ea typeface="Times New Roman"/>
                        </a:rPr>
                        <a:t>TC 1.6</a:t>
                      </a:r>
                      <a:endParaRPr lang="ru-RU" sz="900">
                        <a:solidFill>
                          <a:srgbClr val="000000"/>
                        </a:solidFill>
                        <a:latin typeface="+mn-lt"/>
                        <a:ea typeface="Times New Roman"/>
                      </a:endParaRPr>
                    </a:p>
                    <a:p>
                      <a:pPr>
                        <a:spcBef>
                          <a:spcPts val="600"/>
                        </a:spcBef>
                        <a:spcAft>
                          <a:spcPts val="0"/>
                        </a:spcAft>
                      </a:pPr>
                      <a:r>
                        <a:rPr lang="en-GB" sz="900" b="1">
                          <a:solidFill>
                            <a:srgbClr val="000000"/>
                          </a:solidFill>
                          <a:latin typeface="+mn-lt"/>
                          <a:ea typeface="Times New Roman"/>
                        </a:rPr>
                        <a:t>Mass and </a:t>
                      </a:r>
                      <a:endParaRPr lang="ru-RU" sz="900">
                        <a:solidFill>
                          <a:srgbClr val="000000"/>
                        </a:solidFill>
                        <a:latin typeface="+mn-lt"/>
                        <a:ea typeface="Times New Roman"/>
                      </a:endParaRPr>
                    </a:p>
                    <a:p>
                      <a:pPr>
                        <a:spcAft>
                          <a:spcPts val="0"/>
                        </a:spcAft>
                      </a:pPr>
                      <a:r>
                        <a:rPr lang="en-GB" sz="900" b="1">
                          <a:solidFill>
                            <a:srgbClr val="000000"/>
                          </a:solidFill>
                          <a:latin typeface="+mn-lt"/>
                          <a:ea typeface="Times New Roman"/>
                        </a:rPr>
                        <a:t>Related Quantities</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GB" sz="900" b="1" dirty="0">
                          <a:solidFill>
                            <a:srgbClr val="000000"/>
                          </a:solidFill>
                          <a:latin typeface="+mn-lt"/>
                          <a:ea typeface="Times New Roman"/>
                        </a:rPr>
                        <a:t>Mrs. </a:t>
                      </a:r>
                      <a:r>
                        <a:rPr lang="en-GB" sz="900" b="1" dirty="0" err="1">
                          <a:solidFill>
                            <a:srgbClr val="000000"/>
                          </a:solidFill>
                          <a:latin typeface="+mn-lt"/>
                          <a:ea typeface="Times New Roman"/>
                        </a:rPr>
                        <a:t>Iryna</a:t>
                      </a:r>
                      <a:r>
                        <a:rPr lang="en-GB" sz="900" b="1" dirty="0">
                          <a:solidFill>
                            <a:srgbClr val="000000"/>
                          </a:solidFill>
                          <a:latin typeface="+mn-lt"/>
                          <a:ea typeface="Times New Roman"/>
                        </a:rPr>
                        <a:t> KOLOZINSKA</a:t>
                      </a:r>
                      <a:endParaRPr lang="ru-RU" sz="900" dirty="0">
                        <a:solidFill>
                          <a:srgbClr val="000000"/>
                        </a:solidFill>
                        <a:latin typeface="+mn-lt"/>
                        <a:ea typeface="Times New Roman"/>
                      </a:endParaRPr>
                    </a:p>
                    <a:p>
                      <a:pPr>
                        <a:spcAft>
                          <a:spcPts val="0"/>
                        </a:spcAft>
                      </a:pPr>
                      <a:r>
                        <a:rPr lang="en-GB" sz="900" spc="-10" dirty="0">
                          <a:solidFill>
                            <a:srgbClr val="000000"/>
                          </a:solidFill>
                          <a:latin typeface="+mn-lt"/>
                          <a:ea typeface="Times New Roman"/>
                        </a:rPr>
                        <a:t>National Scientific Centre “Institute of Metrology”</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(NSC “IM”)</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42 </a:t>
                      </a:r>
                      <a:r>
                        <a:rPr lang="en-GB" sz="900" dirty="0" err="1">
                          <a:solidFill>
                            <a:srgbClr val="000000"/>
                          </a:solidFill>
                          <a:latin typeface="+mn-lt"/>
                          <a:ea typeface="Times New Roman"/>
                        </a:rPr>
                        <a:t>Mironositskaya</a:t>
                      </a:r>
                      <a:r>
                        <a:rPr lang="en-GB" sz="900" dirty="0">
                          <a:solidFill>
                            <a:srgbClr val="000000"/>
                          </a:solidFill>
                          <a:latin typeface="+mn-lt"/>
                          <a:ea typeface="Times New Roman"/>
                        </a:rPr>
                        <a:t> Str.</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61002 KHARKOV</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UKRAINE</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GB" sz="900" dirty="0">
                          <a:solidFill>
                            <a:srgbClr val="000000"/>
                          </a:solidFill>
                          <a:latin typeface="+mn-lt"/>
                          <a:ea typeface="Times New Roman"/>
                        </a:rPr>
                        <a:t>+38 057 704 97 22</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+38 057 700 34 47</a:t>
                      </a:r>
                      <a:endParaRPr lang="ru-RU" sz="900" dirty="0">
                        <a:solidFill>
                          <a:srgbClr val="000000"/>
                        </a:solidFill>
                        <a:latin typeface="+mn-lt"/>
                        <a:ea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I</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r</a:t>
                      </a:r>
                      <a:r>
                        <a:rPr kumimoji="0" lang="en-US" altLang="ru-RU" sz="900" b="0" i="0" u="none" strike="noStrike" cap="none" normalizeH="0" baseline="0" dirty="0" err="1" smtClean="0">
                          <a:ln>
                            <a:noFill/>
                          </a:ln>
                          <a:solidFill>
                            <a:srgbClr val="000000"/>
                          </a:solidFill>
                          <a:effectLst/>
                          <a:latin typeface="Calibri" pitchFamily="34" charset="0"/>
                          <a:cs typeface="Times New Roman" pitchFamily="18" charset="0"/>
                        </a:rPr>
                        <a:t>i</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n</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a:t>
                      </a:r>
                      <a:r>
                        <a:rPr kumimoji="0" lang="ru-RU" altLang="ru-RU" sz="900" b="0" i="0" u="none" strike="noStrike" cap="none" normalizeH="0" baseline="0" dirty="0" err="1" smtClean="0">
                          <a:ln>
                            <a:noFill/>
                          </a:ln>
                          <a:solidFill>
                            <a:srgbClr val="000000"/>
                          </a:solidFill>
                          <a:effectLst/>
                          <a:latin typeface="Calibri" pitchFamily="34" charset="0"/>
                          <a:cs typeface="Times New Roman" pitchFamily="18" charset="0"/>
                        </a:rPr>
                        <a:t>kolozinsk</a:t>
                      </a:r>
                      <a:r>
                        <a:rPr kumimoji="0" lang="en-US" altLang="ru-RU" sz="900" b="0" i="0" u="none" strike="noStrike" cap="none" normalizeH="0" baseline="0" dirty="0" err="1" smtClean="0">
                          <a:ln>
                            <a:noFill/>
                          </a:ln>
                          <a:solidFill>
                            <a:srgbClr val="000000"/>
                          </a:solidFill>
                          <a:effectLst/>
                          <a:latin typeface="Calibri" pitchFamily="34" charset="0"/>
                          <a:cs typeface="Times New Roman" pitchFamily="18" charset="0"/>
                        </a:rPr>
                        <a:t>aya</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metrology.kharkov.ua</a:t>
                      </a:r>
                    </a:p>
                  </a:txBody>
                  <a:tcPr marL="68580" marR="68580" marT="0" marB="0" anchor="ctr"/>
                </a:tc>
                <a:extLst>
                  <a:ext uri="{0D108BD9-81ED-4DB2-BD59-A6C34878D82A}">
                    <a16:rowId xmlns:a16="http://schemas.microsoft.com/office/drawing/2014/main" val="10007"/>
                  </a:ext>
                </a:extLst>
              </a:tr>
              <a:tr h="864096">
                <a:tc>
                  <a:txBody>
                    <a:bodyPr/>
                    <a:lstStyle/>
                    <a:p>
                      <a:pPr>
                        <a:spcAft>
                          <a:spcPts val="0"/>
                        </a:spcAft>
                      </a:pPr>
                      <a:r>
                        <a:rPr lang="en-GB" sz="900" b="1">
                          <a:solidFill>
                            <a:srgbClr val="000000"/>
                          </a:solidFill>
                          <a:latin typeface="+mn-lt"/>
                          <a:ea typeface="Times New Roman"/>
                        </a:rPr>
                        <a:t>TC 1.7</a:t>
                      </a:r>
                      <a:endParaRPr lang="ru-RU" sz="900">
                        <a:solidFill>
                          <a:srgbClr val="000000"/>
                        </a:solidFill>
                        <a:latin typeface="+mn-lt"/>
                        <a:ea typeface="Times New Roman"/>
                      </a:endParaRPr>
                    </a:p>
                    <a:p>
                      <a:pPr>
                        <a:spcBef>
                          <a:spcPts val="600"/>
                        </a:spcBef>
                        <a:spcAft>
                          <a:spcPts val="0"/>
                        </a:spcAft>
                      </a:pPr>
                      <a:r>
                        <a:rPr lang="en-GB" sz="900" b="1">
                          <a:solidFill>
                            <a:srgbClr val="000000"/>
                          </a:solidFill>
                          <a:latin typeface="+mn-lt"/>
                          <a:ea typeface="Times New Roman"/>
                        </a:rPr>
                        <a:t>Photometry and Radiometry</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US" sz="900" b="1" dirty="0">
                          <a:solidFill>
                            <a:srgbClr val="000000"/>
                          </a:solidFill>
                          <a:latin typeface="+mn-lt"/>
                          <a:ea typeface="Times New Roman"/>
                        </a:rPr>
                        <a:t>D</a:t>
                      </a:r>
                      <a:r>
                        <a:rPr lang="en-GB" sz="900" b="1" dirty="0">
                          <a:solidFill>
                            <a:srgbClr val="000000"/>
                          </a:solidFill>
                          <a:latin typeface="+mn-lt"/>
                          <a:ea typeface="Times New Roman"/>
                        </a:rPr>
                        <a:t>r. Boris KHLEVNOY</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All-Russian Scientific Research Institute of Optical and Physical Measurements (VNIIOFI)</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46 </a:t>
                      </a:r>
                      <a:r>
                        <a:rPr lang="en-GB" sz="900" dirty="0" err="1">
                          <a:solidFill>
                            <a:srgbClr val="000000"/>
                          </a:solidFill>
                          <a:latin typeface="+mn-lt"/>
                          <a:ea typeface="Times New Roman"/>
                        </a:rPr>
                        <a:t>Ozernaya</a:t>
                      </a:r>
                      <a:r>
                        <a:rPr lang="en-GB" sz="900" dirty="0">
                          <a:solidFill>
                            <a:srgbClr val="000000"/>
                          </a:solidFill>
                          <a:latin typeface="+mn-lt"/>
                          <a:ea typeface="Times New Roman"/>
                        </a:rPr>
                        <a:t> Str.</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119361 MOSCOW</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RUSSIA</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GB" sz="900">
                          <a:solidFill>
                            <a:srgbClr val="000000"/>
                          </a:solidFill>
                          <a:latin typeface="+mn-lt"/>
                          <a:ea typeface="Times New Roman"/>
                        </a:rPr>
                        <a:t>+7 495 437 29 88</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+7 495 437 29 92</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khlevnoy-m4@vniiofi.ru</a:t>
                      </a:r>
                      <a:endParaRPr lang="ru-RU" sz="90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8"/>
                  </a:ext>
                </a:extLst>
              </a:tr>
              <a:tr h="936104">
                <a:tc>
                  <a:txBody>
                    <a:bodyPr/>
                    <a:lstStyle/>
                    <a:p>
                      <a:pPr>
                        <a:spcAft>
                          <a:spcPts val="0"/>
                        </a:spcAft>
                      </a:pPr>
                      <a:r>
                        <a:rPr lang="en-GB" sz="900" b="1">
                          <a:solidFill>
                            <a:srgbClr val="000000"/>
                          </a:solidFill>
                          <a:latin typeface="+mn-lt"/>
                          <a:ea typeface="Times New Roman"/>
                        </a:rPr>
                        <a:t>TC 1.8</a:t>
                      </a:r>
                      <a:endParaRPr lang="ru-RU" sz="900">
                        <a:solidFill>
                          <a:srgbClr val="000000"/>
                        </a:solidFill>
                        <a:latin typeface="+mn-lt"/>
                        <a:ea typeface="Times New Roman"/>
                      </a:endParaRPr>
                    </a:p>
                    <a:p>
                      <a:pPr>
                        <a:spcBef>
                          <a:spcPts val="600"/>
                        </a:spcBef>
                        <a:spcAft>
                          <a:spcPts val="0"/>
                        </a:spcAft>
                      </a:pPr>
                      <a:r>
                        <a:rPr lang="en-GB" sz="900" b="1">
                          <a:solidFill>
                            <a:srgbClr val="000000"/>
                          </a:solidFill>
                          <a:latin typeface="+mn-lt"/>
                          <a:ea typeface="Times New Roman"/>
                        </a:rPr>
                        <a:t>Physical Chemistry</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GB" sz="900" b="1">
                          <a:solidFill>
                            <a:srgbClr val="000000"/>
                          </a:solidFill>
                          <a:latin typeface="+mn-lt"/>
                          <a:ea typeface="Times New Roman"/>
                        </a:rPr>
                        <a:t>Prof. Dr. Leonid </a:t>
                      </a:r>
                      <a:r>
                        <a:rPr lang="en-GB" sz="900" b="1" cap="all">
                          <a:solidFill>
                            <a:srgbClr val="000000"/>
                          </a:solidFill>
                          <a:latin typeface="+mn-lt"/>
                          <a:ea typeface="Times New Roman"/>
                        </a:rPr>
                        <a:t>Konopelko</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All-Russian Scientific Research Institute of Metrology named after D.I. Mendeleev (VNIIM)</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19 Moscovsky Prospect</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198005 SANKT-PETERSBURG</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RUSSIA</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GB" sz="900" dirty="0">
                          <a:solidFill>
                            <a:srgbClr val="000000"/>
                          </a:solidFill>
                          <a:latin typeface="+mn-lt"/>
                          <a:ea typeface="Times New Roman"/>
                        </a:rPr>
                        <a:t>+7 812 315 11 45</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+7 812 327 97 76</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lkonop@b10.vniim.ru</a:t>
                      </a:r>
                      <a:endParaRPr lang="ru-RU" sz="900" dirty="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194657295"/>
              </p:ext>
            </p:extLst>
          </p:nvPr>
        </p:nvGraphicFramePr>
        <p:xfrm>
          <a:off x="333375" y="1208088"/>
          <a:ext cx="6263977" cy="744823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622401">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370840">
                <a:tc>
                  <a:txBody>
                    <a:bodyPr/>
                    <a:lstStyle/>
                    <a:p>
                      <a:pPr>
                        <a:spcAft>
                          <a:spcPts val="0"/>
                        </a:spcAft>
                      </a:pPr>
                      <a:r>
                        <a:rPr lang="en-GB" sz="900" b="1" dirty="0">
                          <a:solidFill>
                            <a:schemeClr val="bg1"/>
                          </a:solidFill>
                          <a:latin typeface="+mn-lt"/>
                          <a:ea typeface="Times New Roman"/>
                        </a:rPr>
                        <a:t>Structural Body</a:t>
                      </a:r>
                      <a:endParaRPr lang="ru-RU" sz="900" dirty="0">
                        <a:solidFill>
                          <a:schemeClr val="bg1"/>
                        </a:solidFill>
                        <a:latin typeface="+mn-lt"/>
                        <a:ea typeface="Times New Roman"/>
                      </a:endParaRPr>
                    </a:p>
                  </a:txBody>
                  <a:tcPr marL="68580" marR="68580" marT="0" marB="0" anchor="ctr"/>
                </a:tc>
                <a:tc>
                  <a:txBody>
                    <a:bodyPr/>
                    <a:lstStyle/>
                    <a:p>
                      <a:pPr>
                        <a:spcAft>
                          <a:spcPts val="0"/>
                        </a:spcAft>
                      </a:pPr>
                      <a:r>
                        <a:rPr lang="en-GB" sz="900" b="1" dirty="0">
                          <a:solidFill>
                            <a:schemeClr val="bg1"/>
                          </a:solidFill>
                          <a:latin typeface="+mn-lt"/>
                          <a:ea typeface="Times New Roman"/>
                        </a:rPr>
                        <a:t>Chairperson</a:t>
                      </a:r>
                      <a:endParaRPr lang="ru-RU" sz="900" dirty="0">
                        <a:solidFill>
                          <a:schemeClr val="bg1"/>
                        </a:solidFill>
                        <a:latin typeface="+mn-lt"/>
                        <a:ea typeface="Times New Roman"/>
                      </a:endParaRPr>
                    </a:p>
                  </a:txBody>
                  <a:tcPr marL="68580" marR="68580" marT="0" marB="0" anchor="ctr"/>
                </a:tc>
                <a:tc>
                  <a:txBody>
                    <a:bodyPr/>
                    <a:lstStyle/>
                    <a:p>
                      <a:pPr>
                        <a:spcAft>
                          <a:spcPts val="0"/>
                        </a:spcAft>
                      </a:pPr>
                      <a:r>
                        <a:rPr lang="en-GB" sz="900" b="1" dirty="0">
                          <a:solidFill>
                            <a:schemeClr val="bg1"/>
                          </a:solidFill>
                          <a:latin typeface="+mn-lt"/>
                          <a:ea typeface="Times New Roman"/>
                        </a:rPr>
                        <a:t>Telephone, Fax, E-mail</a:t>
                      </a:r>
                      <a:endParaRPr lang="ru-RU" sz="900" dirty="0">
                        <a:solidFill>
                          <a:schemeClr val="bg1"/>
                        </a:solidFill>
                        <a:latin typeface="+mn-lt"/>
                        <a:ea typeface="Times New Roman"/>
                      </a:endParaRPr>
                    </a:p>
                  </a:txBody>
                  <a:tcPr marL="68580" marR="68580" marT="0" marB="0" anchor="ctr"/>
                </a:tc>
                <a:extLst>
                  <a:ext uri="{0D108BD9-81ED-4DB2-BD59-A6C34878D82A}">
                    <a16:rowId xmlns:a16="http://schemas.microsoft.com/office/drawing/2014/main" val="10000"/>
                  </a:ext>
                </a:extLst>
              </a:tr>
              <a:tr h="781784">
                <a:tc>
                  <a:txBody>
                    <a:bodyPr/>
                    <a:lstStyle/>
                    <a:p>
                      <a:pPr>
                        <a:spcAft>
                          <a:spcPts val="0"/>
                        </a:spcAft>
                      </a:pPr>
                      <a:r>
                        <a:rPr lang="en-GB" sz="900" b="1">
                          <a:solidFill>
                            <a:srgbClr val="000000"/>
                          </a:solidFill>
                          <a:latin typeface="+mn-lt"/>
                          <a:ea typeface="Times New Roman"/>
                        </a:rPr>
                        <a:t>TC 1.9</a:t>
                      </a:r>
                      <a:endParaRPr lang="ru-RU" sz="900">
                        <a:solidFill>
                          <a:srgbClr val="000000"/>
                        </a:solidFill>
                        <a:latin typeface="+mn-lt"/>
                        <a:ea typeface="Times New Roman"/>
                      </a:endParaRPr>
                    </a:p>
                    <a:p>
                      <a:pPr>
                        <a:spcBef>
                          <a:spcPts val="600"/>
                        </a:spcBef>
                        <a:spcAft>
                          <a:spcPts val="0"/>
                        </a:spcAft>
                      </a:pPr>
                      <a:r>
                        <a:rPr lang="en-GB" sz="900" b="1">
                          <a:solidFill>
                            <a:srgbClr val="000000"/>
                          </a:solidFill>
                          <a:latin typeface="+mn-lt"/>
                          <a:ea typeface="Times New Roman"/>
                        </a:rPr>
                        <a:t>Ionising Radiation and Radioactivity</a:t>
                      </a:r>
                      <a:endParaRPr lang="ru-RU" sz="900">
                        <a:solidFill>
                          <a:srgbClr val="000000"/>
                        </a:solidFill>
                        <a:latin typeface="+mn-lt"/>
                        <a:ea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Dr. Nikolay MOISEEV </a:t>
                      </a:r>
                      <a:endParaRPr lang="ru-RU" sz="9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All-Russian Scientific Research Institute of Metrology named after D.I. Mendeleev (VNIIM) </a:t>
                      </a:r>
                      <a:br>
                        <a:rPr lang="en-US" sz="900" dirty="0" smtClean="0"/>
                      </a:br>
                      <a:r>
                        <a:rPr lang="en-US" sz="900" dirty="0" smtClean="0"/>
                        <a:t>19 </a:t>
                      </a:r>
                      <a:r>
                        <a:rPr lang="en-US" sz="900" dirty="0" err="1" smtClean="0"/>
                        <a:t>Moscovsky</a:t>
                      </a:r>
                      <a:r>
                        <a:rPr lang="en-US" sz="900" dirty="0" smtClean="0"/>
                        <a:t> Prospect, 198005 SANKT-PETERSBURG, RUSSIA </a:t>
                      </a:r>
                    </a:p>
                    <a:p>
                      <a:pPr>
                        <a:spcAft>
                          <a:spcPts val="0"/>
                        </a:spcAft>
                      </a:pP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US" sz="900" dirty="0" smtClean="0"/>
                        <a:t>+7 812 323-96-14 </a:t>
                      </a:r>
                      <a:br>
                        <a:rPr lang="en-US" sz="900" dirty="0" smtClean="0"/>
                      </a:br>
                      <a:r>
                        <a:rPr lang="en-US" sz="900" dirty="0" smtClean="0">
                          <a:hlinkClick r:id="rId2"/>
                        </a:rPr>
                        <a:t>N.N.Moiseev@vniim.ru</a:t>
                      </a:r>
                      <a:endParaRPr lang="ru-RU" sz="900" dirty="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1"/>
                  </a:ext>
                </a:extLst>
              </a:tr>
              <a:tr h="792088">
                <a:tc>
                  <a:txBody>
                    <a:bodyPr/>
                    <a:lstStyle/>
                    <a:p>
                      <a:pPr algn="l">
                        <a:spcBef>
                          <a:spcPts val="200"/>
                        </a:spcBef>
                        <a:spcAft>
                          <a:spcPts val="0"/>
                        </a:spcAft>
                      </a:pPr>
                      <a:r>
                        <a:rPr lang="en-GB" sz="900" b="1" dirty="0">
                          <a:solidFill>
                            <a:srgbClr val="000000"/>
                          </a:solidFill>
                          <a:latin typeface="+mn-lt"/>
                          <a:ea typeface="Times New Roman"/>
                        </a:rPr>
                        <a:t>TC 1.10</a:t>
                      </a:r>
                      <a:endParaRPr lang="ru-RU" sz="900" b="1" dirty="0">
                        <a:solidFill>
                          <a:srgbClr val="000000"/>
                        </a:solidFill>
                        <a:latin typeface="+mn-lt"/>
                        <a:ea typeface="Times New Roman"/>
                      </a:endParaRPr>
                    </a:p>
                    <a:p>
                      <a:pPr algn="l">
                        <a:spcBef>
                          <a:spcPts val="600"/>
                        </a:spcBef>
                        <a:spcAft>
                          <a:spcPts val="0"/>
                        </a:spcAft>
                      </a:pPr>
                      <a:r>
                        <a:rPr lang="en-GB" sz="900" b="1" dirty="0">
                          <a:solidFill>
                            <a:srgbClr val="000000"/>
                          </a:solidFill>
                          <a:latin typeface="+mn-lt"/>
                          <a:ea typeface="Times New Roman"/>
                        </a:rPr>
                        <a:t>Thermometry and Thermal Physics</a:t>
                      </a:r>
                      <a:endParaRPr lang="ru-RU" sz="900" b="1" dirty="0">
                        <a:solidFill>
                          <a:srgbClr val="000000"/>
                        </a:solidFill>
                        <a:latin typeface="+mn-lt"/>
                        <a:ea typeface="Times New Roman"/>
                      </a:endParaRPr>
                    </a:p>
                  </a:txBody>
                  <a:tcPr marL="68580" marR="68580" marT="0" marB="0" anchor="ctr"/>
                </a:tc>
                <a:tc>
                  <a:txBody>
                    <a:bodyPr/>
                    <a:lstStyle/>
                    <a:p>
                      <a:pPr>
                        <a:spcAft>
                          <a:spcPts val="0"/>
                        </a:spcAft>
                      </a:pPr>
                      <a:r>
                        <a:rPr lang="en-GB" sz="900" b="1">
                          <a:solidFill>
                            <a:srgbClr val="000000"/>
                          </a:solidFill>
                          <a:latin typeface="+mn-lt"/>
                          <a:ea typeface="Times New Roman"/>
                        </a:rPr>
                        <a:t>Prof. Dr. Anatoly </a:t>
                      </a:r>
                      <a:r>
                        <a:rPr lang="en-GB" sz="900" b="1" cap="all">
                          <a:solidFill>
                            <a:srgbClr val="000000"/>
                          </a:solidFill>
                          <a:latin typeface="+mn-lt"/>
                          <a:ea typeface="Times New Roman"/>
                        </a:rPr>
                        <a:t>Pokhodun</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All-Russian Scientific Research Institute of Metrology named after D.I. Mendeleev (VNIIM)</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19 Moscovsky Prospect</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198005 SANKT-PETERSBURG</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RUSSIA</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GB" sz="900">
                          <a:solidFill>
                            <a:srgbClr val="000000"/>
                          </a:solidFill>
                          <a:latin typeface="+mn-lt"/>
                          <a:ea typeface="Times New Roman"/>
                        </a:rPr>
                        <a:t>+7 812 315 52 07</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+7 812 713 01 14</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A.I.Pokhodun@vniim.ru</a:t>
                      </a:r>
                      <a:endParaRPr lang="ru-RU" sz="90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2"/>
                  </a:ext>
                </a:extLst>
              </a:tr>
              <a:tr h="833224">
                <a:tc>
                  <a:txBody>
                    <a:bodyPr/>
                    <a:lstStyle/>
                    <a:p>
                      <a:pPr>
                        <a:spcAft>
                          <a:spcPts val="0"/>
                        </a:spcAft>
                      </a:pPr>
                      <a:r>
                        <a:rPr lang="en-GB" sz="900" b="1">
                          <a:solidFill>
                            <a:srgbClr val="000000"/>
                          </a:solidFill>
                          <a:latin typeface="+mn-lt"/>
                          <a:ea typeface="Times New Roman"/>
                        </a:rPr>
                        <a:t>TC 1.11</a:t>
                      </a:r>
                      <a:endParaRPr lang="ru-RU" sz="900">
                        <a:solidFill>
                          <a:srgbClr val="000000"/>
                        </a:solidFill>
                        <a:latin typeface="+mn-lt"/>
                        <a:ea typeface="Times New Roman"/>
                      </a:endParaRPr>
                    </a:p>
                    <a:p>
                      <a:pPr>
                        <a:spcBef>
                          <a:spcPts val="600"/>
                        </a:spcBef>
                        <a:spcAft>
                          <a:spcPts val="0"/>
                        </a:spcAft>
                      </a:pPr>
                      <a:r>
                        <a:rPr lang="en-GB" sz="900" b="1">
                          <a:solidFill>
                            <a:srgbClr val="000000"/>
                          </a:solidFill>
                          <a:latin typeface="+mn-lt"/>
                          <a:ea typeface="Times New Roman"/>
                        </a:rPr>
                        <a:t>Time and Frequency</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GB" sz="900" b="1" dirty="0">
                          <a:solidFill>
                            <a:srgbClr val="000000"/>
                          </a:solidFill>
                          <a:latin typeface="+mn-lt"/>
                          <a:ea typeface="Times New Roman"/>
                        </a:rPr>
                        <a:t>Prof. Dr. </a:t>
                      </a:r>
                      <a:r>
                        <a:rPr lang="en-GB" sz="900" b="1" dirty="0" err="1">
                          <a:solidFill>
                            <a:srgbClr val="000000"/>
                          </a:solidFill>
                          <a:latin typeface="+mn-lt"/>
                          <a:ea typeface="Times New Roman"/>
                        </a:rPr>
                        <a:t>Vitaliy</a:t>
                      </a:r>
                      <a:r>
                        <a:rPr lang="en-GB" sz="900" b="1" dirty="0">
                          <a:solidFill>
                            <a:srgbClr val="000000"/>
                          </a:solidFill>
                          <a:latin typeface="+mn-lt"/>
                          <a:ea typeface="Times New Roman"/>
                        </a:rPr>
                        <a:t> </a:t>
                      </a:r>
                      <a:r>
                        <a:rPr lang="en-GB" sz="900" b="1" cap="all" dirty="0" err="1">
                          <a:solidFill>
                            <a:srgbClr val="000000"/>
                          </a:solidFill>
                          <a:latin typeface="+mn-lt"/>
                          <a:ea typeface="Times New Roman"/>
                        </a:rPr>
                        <a:t>Palchikov</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All-Russian Scientific Research Institute of </a:t>
                      </a:r>
                      <a:r>
                        <a:rPr lang="en-GB" sz="900" dirty="0" err="1">
                          <a:solidFill>
                            <a:srgbClr val="000000"/>
                          </a:solidFill>
                          <a:latin typeface="+mn-lt"/>
                          <a:ea typeface="Times New Roman"/>
                        </a:rPr>
                        <a:t>Physico</a:t>
                      </a:r>
                      <a:r>
                        <a:rPr lang="en-GB" sz="900" dirty="0">
                          <a:solidFill>
                            <a:srgbClr val="000000"/>
                          </a:solidFill>
                          <a:latin typeface="+mn-lt"/>
                          <a:ea typeface="Times New Roman"/>
                        </a:rPr>
                        <a:t>-Technical Measurements (VNIIFTRI)</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141570 MENDELEEVO, Moscow Region</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RUSSIA</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GB" sz="900" dirty="0">
                          <a:solidFill>
                            <a:srgbClr val="000000"/>
                          </a:solidFill>
                          <a:latin typeface="+mn-lt"/>
                          <a:ea typeface="Times New Roman"/>
                        </a:rPr>
                        <a:t>+7 495 660 57 24</a:t>
                      </a:r>
                      <a:endParaRPr lang="ru-RU" sz="900" dirty="0">
                        <a:solidFill>
                          <a:srgbClr val="000000"/>
                        </a:solidFill>
                        <a:latin typeface="+mn-lt"/>
                        <a:ea typeface="Times New Roman"/>
                      </a:endParaRPr>
                    </a:p>
                    <a:p>
                      <a:pPr>
                        <a:spcAft>
                          <a:spcPts val="0"/>
                        </a:spcAft>
                      </a:pPr>
                      <a:r>
                        <a:rPr lang="en-GB" sz="900" u="sng" dirty="0">
                          <a:solidFill>
                            <a:srgbClr val="000000"/>
                          </a:solidFill>
                          <a:latin typeface="+mn-lt"/>
                          <a:ea typeface="Times New Roman"/>
                        </a:rPr>
                        <a:t>palchikov@vniiftri.ru</a:t>
                      </a:r>
                      <a:endParaRPr lang="ru-RU" sz="900" dirty="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3"/>
                  </a:ext>
                </a:extLst>
              </a:tr>
              <a:tr h="720080">
                <a:tc>
                  <a:txBody>
                    <a:bodyPr/>
                    <a:lstStyle/>
                    <a:p>
                      <a:pPr>
                        <a:spcAft>
                          <a:spcPts val="0"/>
                        </a:spcAft>
                      </a:pPr>
                      <a:r>
                        <a:rPr lang="en-GB" sz="900" b="1">
                          <a:solidFill>
                            <a:srgbClr val="000000"/>
                          </a:solidFill>
                          <a:latin typeface="+mn-lt"/>
                          <a:ea typeface="Times New Roman"/>
                        </a:rPr>
                        <a:t>TC 1.12</a:t>
                      </a:r>
                      <a:endParaRPr lang="ru-RU" sz="900">
                        <a:solidFill>
                          <a:srgbClr val="000000"/>
                        </a:solidFill>
                        <a:latin typeface="+mn-lt"/>
                        <a:ea typeface="Times New Roman"/>
                      </a:endParaRPr>
                    </a:p>
                    <a:p>
                      <a:pPr>
                        <a:spcBef>
                          <a:spcPts val="600"/>
                        </a:spcBef>
                        <a:spcAft>
                          <a:spcPts val="0"/>
                        </a:spcAft>
                      </a:pPr>
                      <a:r>
                        <a:rPr lang="en-GB" sz="900" b="1">
                          <a:solidFill>
                            <a:srgbClr val="000000"/>
                          </a:solidFill>
                          <a:latin typeface="+mn-lt"/>
                          <a:ea typeface="Times New Roman"/>
                        </a:rPr>
                        <a:t>Reference Materials</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GB" sz="900" b="1" dirty="0">
                          <a:solidFill>
                            <a:srgbClr val="000000"/>
                          </a:solidFill>
                          <a:latin typeface="+mn-lt"/>
                          <a:ea typeface="Times New Roman"/>
                        </a:rPr>
                        <a:t>Dr. Sergey MEDVEDEVSKIKH</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Urals Scientific Research Institute of Metrology (UNIIM)</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4 </a:t>
                      </a:r>
                      <a:r>
                        <a:rPr lang="en-GB" sz="900" dirty="0" err="1">
                          <a:solidFill>
                            <a:srgbClr val="000000"/>
                          </a:solidFill>
                          <a:latin typeface="+mn-lt"/>
                          <a:ea typeface="Times New Roman"/>
                        </a:rPr>
                        <a:t>Krasnoarmeiskaya</a:t>
                      </a:r>
                      <a:r>
                        <a:rPr lang="en-GB" sz="900" dirty="0">
                          <a:solidFill>
                            <a:srgbClr val="000000"/>
                          </a:solidFill>
                          <a:latin typeface="+mn-lt"/>
                          <a:ea typeface="Times New Roman"/>
                        </a:rPr>
                        <a:t> Str.</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620000 EKATERINBURG</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RUSSIA</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GB" sz="900">
                          <a:solidFill>
                            <a:srgbClr val="000000"/>
                          </a:solidFill>
                          <a:latin typeface="+mn-lt"/>
                          <a:ea typeface="Times New Roman"/>
                        </a:rPr>
                        <a:t>+7 343 350 26 18</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+7 343 350 20 39</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uniim@uniim.ru</a:t>
                      </a:r>
                      <a:endParaRPr lang="ru-RU" sz="90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4"/>
                  </a:ext>
                </a:extLst>
              </a:tr>
              <a:tr h="720080">
                <a:tc>
                  <a:txBody>
                    <a:bodyPr/>
                    <a:lstStyle/>
                    <a:p>
                      <a:pPr>
                        <a:spcAft>
                          <a:spcPts val="0"/>
                        </a:spcAft>
                      </a:pPr>
                      <a:r>
                        <a:rPr lang="en-GB" sz="900" b="1" dirty="0">
                          <a:solidFill>
                            <a:srgbClr val="000000"/>
                          </a:solidFill>
                          <a:latin typeface="+mn-lt"/>
                          <a:ea typeface="Times New Roman"/>
                        </a:rPr>
                        <a:t>TC 2</a:t>
                      </a:r>
                      <a:endParaRPr lang="ru-RU" sz="900" dirty="0">
                        <a:solidFill>
                          <a:srgbClr val="000000"/>
                        </a:solidFill>
                        <a:latin typeface="+mn-lt"/>
                        <a:ea typeface="Times New Roman"/>
                      </a:endParaRPr>
                    </a:p>
                    <a:p>
                      <a:pPr>
                        <a:spcBef>
                          <a:spcPts val="600"/>
                        </a:spcBef>
                        <a:spcAft>
                          <a:spcPts val="0"/>
                        </a:spcAft>
                      </a:pPr>
                      <a:r>
                        <a:rPr lang="en-GB" sz="900" b="1" dirty="0">
                          <a:solidFill>
                            <a:srgbClr val="000000"/>
                          </a:solidFill>
                          <a:latin typeface="+mn-lt"/>
                          <a:ea typeface="Times New Roman"/>
                        </a:rPr>
                        <a:t>Legal Metrology</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de-DE" sz="900" b="1" dirty="0">
                          <a:solidFill>
                            <a:srgbClr val="000000"/>
                          </a:solidFill>
                          <a:latin typeface="+mn-lt"/>
                          <a:ea typeface="Wingdings (L$)"/>
                        </a:rPr>
                        <a:t>Dr. Peter </a:t>
                      </a:r>
                      <a:r>
                        <a:rPr lang="de-DE" sz="900" b="1" dirty="0" smtClean="0">
                          <a:solidFill>
                            <a:srgbClr val="000000"/>
                          </a:solidFill>
                          <a:latin typeface="+mn-lt"/>
                          <a:ea typeface="Wingdings (L$)"/>
                        </a:rPr>
                        <a:t>ULBIG</a:t>
                      </a:r>
                      <a:endParaRPr lang="ru-RU" sz="900" dirty="0">
                        <a:solidFill>
                          <a:srgbClr val="000000"/>
                        </a:solidFill>
                        <a:latin typeface="+mn-lt"/>
                        <a:ea typeface="Times New Roman"/>
                      </a:endParaRPr>
                    </a:p>
                    <a:p>
                      <a:pPr>
                        <a:spcAft>
                          <a:spcPts val="0"/>
                        </a:spcAft>
                      </a:pPr>
                      <a:r>
                        <a:rPr lang="de-DE" sz="900" dirty="0">
                          <a:solidFill>
                            <a:srgbClr val="000000"/>
                          </a:solidFill>
                          <a:latin typeface="+mn-lt"/>
                          <a:ea typeface="Wingdings (L$)"/>
                        </a:rPr>
                        <a:t>Physikalisch-Technische Bundesanstalt (PTB)</a:t>
                      </a:r>
                      <a:endParaRPr lang="ru-RU" sz="900" dirty="0">
                        <a:solidFill>
                          <a:srgbClr val="000000"/>
                        </a:solidFill>
                        <a:latin typeface="+mn-lt"/>
                        <a:ea typeface="Times New Roman"/>
                      </a:endParaRPr>
                    </a:p>
                    <a:p>
                      <a:pPr>
                        <a:spcAft>
                          <a:spcPts val="0"/>
                        </a:spcAft>
                      </a:pPr>
                      <a:r>
                        <a:rPr lang="de-DE" sz="900" dirty="0">
                          <a:solidFill>
                            <a:srgbClr val="000000"/>
                          </a:solidFill>
                          <a:latin typeface="+mn-lt"/>
                          <a:ea typeface="Wingdings (L$)"/>
                        </a:rPr>
                        <a:t>Bundesallee 100</a:t>
                      </a:r>
                      <a:endParaRPr lang="ru-RU" sz="900" dirty="0">
                        <a:solidFill>
                          <a:srgbClr val="000000"/>
                        </a:solidFill>
                        <a:latin typeface="+mn-lt"/>
                        <a:ea typeface="Times New Roman"/>
                      </a:endParaRPr>
                    </a:p>
                    <a:p>
                      <a:pPr>
                        <a:spcAft>
                          <a:spcPts val="0"/>
                        </a:spcAft>
                      </a:pPr>
                      <a:r>
                        <a:rPr lang="de-DE" sz="900" dirty="0">
                          <a:solidFill>
                            <a:srgbClr val="000000"/>
                          </a:solidFill>
                          <a:latin typeface="+mn-lt"/>
                          <a:ea typeface="Wingdings (L$)"/>
                        </a:rPr>
                        <a:t>38116 BRAUNSCHWEIG</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Wingdings (L$)"/>
                        </a:rPr>
                        <a:t>GERMANY</a:t>
                      </a:r>
                      <a:endParaRPr lang="ru-RU" sz="900" dirty="0">
                        <a:solidFill>
                          <a:srgbClr val="000000"/>
                        </a:solidFill>
                        <a:latin typeface="+mn-lt"/>
                        <a:ea typeface="Times New Roman"/>
                      </a:endParaRPr>
                    </a:p>
                  </a:txBody>
                  <a:tcPr marL="68580" marR="68580" marT="0" marB="0" anchor="ctr"/>
                </a:tc>
                <a:tc>
                  <a:txBody>
                    <a:bodyPr/>
                    <a:lstStyle/>
                    <a:p>
                      <a:r>
                        <a:rPr lang="en-US" sz="900" kern="1200" dirty="0" smtClean="0">
                          <a:solidFill>
                            <a:schemeClr val="dk1"/>
                          </a:solidFill>
                          <a:effectLst/>
                          <a:latin typeface="+mn-lt"/>
                          <a:ea typeface="+mn-ea"/>
                          <a:cs typeface="+mn-cs"/>
                        </a:rPr>
                        <a:t>+49 531 592 9090</a:t>
                      </a:r>
                      <a:endParaRPr lang="ru-RU" sz="900" kern="1200" dirty="0" smtClean="0">
                        <a:solidFill>
                          <a:schemeClr val="dk1"/>
                        </a:solidFill>
                        <a:effectLst/>
                        <a:latin typeface="+mn-lt"/>
                        <a:ea typeface="+mn-ea"/>
                        <a:cs typeface="+mn-cs"/>
                      </a:endParaRPr>
                    </a:p>
                    <a:p>
                      <a:r>
                        <a:rPr lang="en-US" sz="900" kern="1200" dirty="0" smtClean="0">
                          <a:solidFill>
                            <a:schemeClr val="dk1"/>
                          </a:solidFill>
                          <a:effectLst/>
                          <a:latin typeface="+mn-lt"/>
                          <a:ea typeface="+mn-ea"/>
                          <a:cs typeface="+mn-cs"/>
                        </a:rPr>
                        <a:t>+49 531 592 699090</a:t>
                      </a:r>
                      <a:endParaRPr lang="ru-RU" sz="900" kern="1200" dirty="0" smtClean="0">
                        <a:solidFill>
                          <a:schemeClr val="dk1"/>
                        </a:solidFill>
                        <a:effectLst/>
                        <a:latin typeface="+mn-lt"/>
                        <a:ea typeface="+mn-ea"/>
                        <a:cs typeface="+mn-cs"/>
                      </a:endParaRPr>
                    </a:p>
                    <a:p>
                      <a:pPr>
                        <a:spcAft>
                          <a:spcPts val="0"/>
                        </a:spcAft>
                      </a:pPr>
                      <a:r>
                        <a:rPr lang="en-GB" sz="900" dirty="0" smtClean="0">
                          <a:solidFill>
                            <a:srgbClr val="000000"/>
                          </a:solidFill>
                          <a:latin typeface="+mn-lt"/>
                          <a:ea typeface="Times New Roman"/>
                        </a:rPr>
                        <a:t>Peter.Ulbig@ptb.de</a:t>
                      </a:r>
                      <a:endParaRPr lang="ru-RU" sz="900" dirty="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5"/>
                  </a:ext>
                </a:extLst>
              </a:tr>
              <a:tr h="761216">
                <a:tc>
                  <a:txBody>
                    <a:bodyPr/>
                    <a:lstStyle/>
                    <a:p>
                      <a:pPr>
                        <a:spcAft>
                          <a:spcPts val="0"/>
                        </a:spcAft>
                      </a:pPr>
                      <a:r>
                        <a:rPr lang="en-GB" sz="900" b="1">
                          <a:solidFill>
                            <a:srgbClr val="000000"/>
                          </a:solidFill>
                          <a:latin typeface="+mn-lt"/>
                          <a:ea typeface="Times New Roman"/>
                        </a:rPr>
                        <a:t>Quality Forum</a:t>
                      </a:r>
                      <a:endParaRPr lang="ru-RU" sz="900">
                        <a:solidFill>
                          <a:srgbClr val="000000"/>
                        </a:solidFill>
                        <a:latin typeface="+mn-lt"/>
                        <a:ea typeface="Times New Roman"/>
                      </a:endParaRPr>
                    </a:p>
                    <a:p>
                      <a:pPr>
                        <a:spcAft>
                          <a:spcPts val="0"/>
                        </a:spcAft>
                      </a:pPr>
                      <a:r>
                        <a:rPr lang="en-GB" sz="900" b="1">
                          <a:solidFill>
                            <a:srgbClr val="000000"/>
                          </a:solidFill>
                          <a:latin typeface="+mn-lt"/>
                          <a:ea typeface="Times New Roman"/>
                        </a:rPr>
                        <a:t>(QF)</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GB" sz="900" b="1" dirty="0">
                          <a:solidFill>
                            <a:srgbClr val="000000"/>
                          </a:solidFill>
                          <a:latin typeface="+mn-lt"/>
                          <a:ea typeface="Times New Roman"/>
                        </a:rPr>
                        <a:t>Dr. </a:t>
                      </a:r>
                      <a:r>
                        <a:rPr lang="en-GB" sz="900" b="1" dirty="0" smtClean="0">
                          <a:solidFill>
                            <a:srgbClr val="000000"/>
                          </a:solidFill>
                          <a:latin typeface="+mn-lt"/>
                          <a:ea typeface="Times New Roman"/>
                        </a:rPr>
                        <a:t>Andreas</a:t>
                      </a:r>
                      <a:r>
                        <a:rPr lang="en-GB" sz="900" b="1" baseline="0" dirty="0" smtClean="0">
                          <a:solidFill>
                            <a:srgbClr val="000000"/>
                          </a:solidFill>
                          <a:latin typeface="+mn-lt"/>
                          <a:ea typeface="Times New Roman"/>
                        </a:rPr>
                        <a:t> ODIN</a:t>
                      </a:r>
                      <a:endParaRPr lang="ru-RU" sz="900" dirty="0">
                        <a:solidFill>
                          <a:srgbClr val="000000"/>
                        </a:solidFill>
                        <a:latin typeface="+mn-lt"/>
                        <a:ea typeface="Times New Roman"/>
                      </a:endParaRPr>
                    </a:p>
                    <a:p>
                      <a:pPr>
                        <a:spcAft>
                          <a:spcPts val="0"/>
                        </a:spcAft>
                      </a:pPr>
                      <a:r>
                        <a:rPr lang="de-DE" sz="900" dirty="0" smtClean="0">
                          <a:solidFill>
                            <a:srgbClr val="000000"/>
                          </a:solidFill>
                          <a:latin typeface="+mn-lt"/>
                          <a:ea typeface="Wingdings (L$)"/>
                        </a:rPr>
                        <a:t>Physikalisch-Technische Bundesanstalt (PTB)</a:t>
                      </a:r>
                      <a:endParaRPr lang="ru-RU" sz="900" dirty="0" smtClean="0">
                        <a:solidFill>
                          <a:srgbClr val="000000"/>
                        </a:solidFill>
                        <a:latin typeface="+mn-lt"/>
                        <a:ea typeface="Times New Roman"/>
                      </a:endParaRPr>
                    </a:p>
                    <a:p>
                      <a:pPr>
                        <a:spcAft>
                          <a:spcPts val="0"/>
                        </a:spcAft>
                      </a:pPr>
                      <a:r>
                        <a:rPr lang="de-DE" sz="900" dirty="0" smtClean="0">
                          <a:solidFill>
                            <a:srgbClr val="000000"/>
                          </a:solidFill>
                          <a:latin typeface="+mn-lt"/>
                          <a:ea typeface="Wingdings (L$)"/>
                        </a:rPr>
                        <a:t>Bundesallee 100</a:t>
                      </a:r>
                      <a:endParaRPr lang="ru-RU" sz="900" dirty="0" smtClean="0">
                        <a:solidFill>
                          <a:srgbClr val="000000"/>
                        </a:solidFill>
                        <a:latin typeface="+mn-lt"/>
                        <a:ea typeface="Times New Roman"/>
                      </a:endParaRPr>
                    </a:p>
                    <a:p>
                      <a:pPr>
                        <a:spcAft>
                          <a:spcPts val="0"/>
                        </a:spcAft>
                      </a:pPr>
                      <a:r>
                        <a:rPr lang="de-DE" sz="900" dirty="0" smtClean="0">
                          <a:solidFill>
                            <a:srgbClr val="000000"/>
                          </a:solidFill>
                          <a:latin typeface="+mn-lt"/>
                          <a:ea typeface="Wingdings (L$)"/>
                        </a:rPr>
                        <a:t>38116 BRAUNSCHWEIG</a:t>
                      </a:r>
                      <a:endParaRPr lang="ru-RU" sz="900" dirty="0" smtClean="0">
                        <a:solidFill>
                          <a:srgbClr val="000000"/>
                        </a:solidFill>
                        <a:latin typeface="+mn-lt"/>
                        <a:ea typeface="Times New Roman"/>
                      </a:endParaRPr>
                    </a:p>
                    <a:p>
                      <a:pPr>
                        <a:spcAft>
                          <a:spcPts val="0"/>
                        </a:spcAft>
                      </a:pPr>
                      <a:r>
                        <a:rPr lang="en-GB" sz="900" dirty="0" smtClean="0">
                          <a:solidFill>
                            <a:srgbClr val="000000"/>
                          </a:solidFill>
                          <a:latin typeface="+mn-lt"/>
                          <a:ea typeface="Wingdings (L$)"/>
                        </a:rPr>
                        <a:t>GERMANY</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US" sz="900" dirty="0" smtClean="0"/>
                        <a:t/>
                      </a:r>
                      <a:br>
                        <a:rPr lang="en-US" sz="900" dirty="0" smtClean="0"/>
                      </a:br>
                      <a:r>
                        <a:rPr lang="en-US" sz="900" dirty="0" smtClean="0"/>
                        <a:t>andreas.odin@ptb.de</a:t>
                      </a:r>
                      <a:endParaRPr lang="ru-RU" sz="900" dirty="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6"/>
                  </a:ext>
                </a:extLst>
              </a:tr>
              <a:tr h="792088">
                <a:tc>
                  <a:txBody>
                    <a:bodyPr/>
                    <a:lstStyle/>
                    <a:p>
                      <a:pPr>
                        <a:spcAft>
                          <a:spcPts val="0"/>
                        </a:spcAft>
                      </a:pPr>
                      <a:r>
                        <a:rPr lang="en-GB" sz="900" b="1" dirty="0">
                          <a:solidFill>
                            <a:srgbClr val="000000"/>
                          </a:solidFill>
                          <a:latin typeface="+mn-lt"/>
                          <a:ea typeface="Times New Roman"/>
                        </a:rPr>
                        <a:t>TC 3.1</a:t>
                      </a:r>
                      <a:endParaRPr lang="ru-RU" sz="900" dirty="0">
                        <a:solidFill>
                          <a:srgbClr val="000000"/>
                        </a:solidFill>
                        <a:latin typeface="+mn-lt"/>
                        <a:ea typeface="Times New Roman"/>
                      </a:endParaRPr>
                    </a:p>
                    <a:p>
                      <a:pPr>
                        <a:spcBef>
                          <a:spcPts val="600"/>
                        </a:spcBef>
                        <a:spcAft>
                          <a:spcPts val="0"/>
                        </a:spcAft>
                      </a:pPr>
                      <a:r>
                        <a:rPr lang="en-GB" sz="900" b="1" dirty="0">
                          <a:solidFill>
                            <a:srgbClr val="000000"/>
                          </a:solidFill>
                          <a:latin typeface="+mn-lt"/>
                          <a:ea typeface="Times New Roman"/>
                        </a:rPr>
                        <a:t>Quality Forum Technical Committee</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US" sz="900" b="1" dirty="0" smtClean="0"/>
                        <a:t>Dr. Natalya MURAVSKAYA</a:t>
                      </a:r>
                    </a:p>
                    <a:p>
                      <a:pPr>
                        <a:spcAft>
                          <a:spcPts val="0"/>
                        </a:spcAft>
                      </a:pPr>
                      <a:r>
                        <a:rPr lang="en-US" sz="900" dirty="0" smtClean="0"/>
                        <a:t>All-Russian Scientific Research Institute of Optical and Physical Measurements (VNIIOFI)</a:t>
                      </a:r>
                      <a:br>
                        <a:rPr lang="en-US" sz="900" dirty="0" smtClean="0"/>
                      </a:br>
                      <a:r>
                        <a:rPr lang="en-US" sz="900" dirty="0" smtClean="0"/>
                        <a:t>46 </a:t>
                      </a:r>
                      <a:r>
                        <a:rPr lang="en-US" sz="900" dirty="0" err="1" smtClean="0"/>
                        <a:t>Ozernaya</a:t>
                      </a:r>
                      <a:r>
                        <a:rPr lang="en-US" sz="900" dirty="0" smtClean="0"/>
                        <a:t> Str.</a:t>
                      </a:r>
                    </a:p>
                    <a:p>
                      <a:pPr>
                        <a:spcAft>
                          <a:spcPts val="0"/>
                        </a:spcAft>
                      </a:pPr>
                      <a:r>
                        <a:rPr lang="en-US" sz="900" dirty="0" smtClean="0"/>
                        <a:t>119361 MOSCOW</a:t>
                      </a:r>
                    </a:p>
                    <a:p>
                      <a:pPr>
                        <a:spcAft>
                          <a:spcPts val="0"/>
                        </a:spcAft>
                      </a:pPr>
                      <a:r>
                        <a:rPr lang="en-US" sz="900" dirty="0" smtClean="0">
                          <a:solidFill>
                            <a:srgbClr val="000000"/>
                          </a:solidFill>
                          <a:latin typeface="+mn-lt"/>
                          <a:ea typeface="Times New Roman"/>
                        </a:rPr>
                        <a:t>RUSSIA</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US" sz="900" dirty="0" smtClean="0"/>
                        <a:t>+7 495 437 33 56 </a:t>
                      </a:r>
                      <a:br>
                        <a:rPr lang="en-US" sz="900" dirty="0" smtClean="0"/>
                      </a:br>
                      <a:r>
                        <a:rPr lang="en-US" sz="900" dirty="0" smtClean="0"/>
                        <a:t>+7 495 437 31 47 </a:t>
                      </a:r>
                      <a:br>
                        <a:rPr lang="en-US" sz="900" dirty="0" smtClean="0"/>
                      </a:br>
                      <a:r>
                        <a:rPr lang="en-US" sz="900" dirty="0" smtClean="0"/>
                        <a:t>muravskaya-d4@vniiofi.ru</a:t>
                      </a:r>
                      <a:endParaRPr lang="ru-RU" sz="900" dirty="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7"/>
                  </a:ext>
                </a:extLst>
              </a:tr>
              <a:tr h="720080">
                <a:tc>
                  <a:txBody>
                    <a:bodyPr/>
                    <a:lstStyle/>
                    <a:p>
                      <a:pPr>
                        <a:spcAft>
                          <a:spcPts val="0"/>
                        </a:spcAft>
                      </a:pPr>
                      <a:r>
                        <a:rPr lang="en-GB" sz="900" b="1">
                          <a:solidFill>
                            <a:srgbClr val="000000"/>
                          </a:solidFill>
                          <a:latin typeface="+mn-lt"/>
                          <a:ea typeface="Times New Roman"/>
                        </a:rPr>
                        <a:t>TC 4</a:t>
                      </a:r>
                      <a:endParaRPr lang="ru-RU" sz="900">
                        <a:solidFill>
                          <a:srgbClr val="000000"/>
                        </a:solidFill>
                        <a:latin typeface="+mn-lt"/>
                        <a:ea typeface="Times New Roman"/>
                      </a:endParaRPr>
                    </a:p>
                    <a:p>
                      <a:pPr>
                        <a:spcBef>
                          <a:spcPts val="600"/>
                        </a:spcBef>
                        <a:spcAft>
                          <a:spcPts val="0"/>
                        </a:spcAft>
                      </a:pPr>
                      <a:r>
                        <a:rPr lang="en-GB" sz="900" b="1">
                          <a:solidFill>
                            <a:srgbClr val="000000"/>
                          </a:solidFill>
                          <a:latin typeface="+mn-lt"/>
                          <a:ea typeface="Times New Roman"/>
                        </a:rPr>
                        <a:t>Information and Training</a:t>
                      </a:r>
                      <a:endParaRPr lang="ru-RU" sz="900">
                        <a:solidFill>
                          <a:srgbClr val="000000"/>
                        </a:solidFill>
                        <a:latin typeface="+mn-lt"/>
                        <a:ea typeface="Times New Roman"/>
                      </a:endParaRPr>
                    </a:p>
                  </a:txBody>
                  <a:tcPr marL="68580" marR="68580" marT="0" marB="0" anchor="ctr"/>
                </a:tc>
                <a:tc>
                  <a:txBody>
                    <a:bodyPr/>
                    <a:lstStyle/>
                    <a:p>
                      <a:pPr>
                        <a:spcAft>
                          <a:spcPts val="0"/>
                        </a:spcAft>
                      </a:pPr>
                      <a:r>
                        <a:rPr lang="en-US" sz="900" b="1" dirty="0" smtClean="0">
                          <a:solidFill>
                            <a:srgbClr val="000000"/>
                          </a:solidFill>
                          <a:latin typeface="+mn-lt"/>
                          <a:ea typeface="Times New Roman"/>
                        </a:rPr>
                        <a:t>Prof.,</a:t>
                      </a:r>
                      <a:r>
                        <a:rPr lang="en-US" sz="900" b="1" baseline="0" dirty="0" smtClean="0">
                          <a:solidFill>
                            <a:srgbClr val="000000"/>
                          </a:solidFill>
                          <a:latin typeface="+mn-lt"/>
                          <a:ea typeface="Times New Roman"/>
                        </a:rPr>
                        <a:t> </a:t>
                      </a:r>
                      <a:r>
                        <a:rPr lang="en-GB" sz="900" b="1" dirty="0" err="1" smtClean="0">
                          <a:solidFill>
                            <a:srgbClr val="000000"/>
                          </a:solidFill>
                          <a:latin typeface="+mn-lt"/>
                          <a:ea typeface="Times New Roman"/>
                        </a:rPr>
                        <a:t>Dr</a:t>
                      </a:r>
                      <a:r>
                        <a:rPr lang="en-GB" sz="900" b="1" dirty="0" err="1">
                          <a:solidFill>
                            <a:srgbClr val="000000"/>
                          </a:solidFill>
                          <a:latin typeface="+mn-lt"/>
                          <a:ea typeface="Times New Roman"/>
                        </a:rPr>
                        <a:t>.</a:t>
                      </a:r>
                      <a:r>
                        <a:rPr lang="en-GB" sz="900" b="1" dirty="0">
                          <a:solidFill>
                            <a:srgbClr val="000000"/>
                          </a:solidFill>
                          <a:latin typeface="+mn-lt"/>
                          <a:ea typeface="Times New Roman"/>
                        </a:rPr>
                        <a:t> </a:t>
                      </a:r>
                      <a:r>
                        <a:rPr lang="en-GB" sz="900" b="1" dirty="0" err="1">
                          <a:solidFill>
                            <a:srgbClr val="000000"/>
                          </a:solidFill>
                          <a:latin typeface="+mn-lt"/>
                          <a:ea typeface="Times New Roman"/>
                        </a:rPr>
                        <a:t>Pavlo</a:t>
                      </a:r>
                      <a:r>
                        <a:rPr lang="en-GB" sz="900" b="1" dirty="0">
                          <a:solidFill>
                            <a:srgbClr val="000000"/>
                          </a:solidFill>
                          <a:latin typeface="+mn-lt"/>
                          <a:ea typeface="Times New Roman"/>
                        </a:rPr>
                        <a:t> </a:t>
                      </a:r>
                      <a:r>
                        <a:rPr lang="en-GB" sz="900" b="1" cap="all" dirty="0" err="1">
                          <a:solidFill>
                            <a:srgbClr val="000000"/>
                          </a:solidFill>
                          <a:latin typeface="+mn-lt"/>
                          <a:ea typeface="Times New Roman"/>
                        </a:rPr>
                        <a:t>Neyezhmakov</a:t>
                      </a:r>
                      <a:endParaRPr lang="ru-RU" sz="900" dirty="0">
                        <a:solidFill>
                          <a:srgbClr val="000000"/>
                        </a:solidFill>
                        <a:latin typeface="+mn-lt"/>
                        <a:ea typeface="Times New Roman"/>
                      </a:endParaRPr>
                    </a:p>
                    <a:p>
                      <a:pPr>
                        <a:spcAft>
                          <a:spcPts val="0"/>
                        </a:spcAft>
                      </a:pPr>
                      <a:r>
                        <a:rPr lang="en-GB" sz="900" spc="-10" dirty="0">
                          <a:solidFill>
                            <a:srgbClr val="000000"/>
                          </a:solidFill>
                          <a:latin typeface="+mn-lt"/>
                          <a:ea typeface="Times New Roman"/>
                        </a:rPr>
                        <a:t>National Scientific Centre “Institute of Metrology”</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(NSC “IM”)</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42 </a:t>
                      </a:r>
                      <a:r>
                        <a:rPr lang="en-GB" sz="900" dirty="0" err="1">
                          <a:solidFill>
                            <a:srgbClr val="000000"/>
                          </a:solidFill>
                          <a:latin typeface="+mn-lt"/>
                          <a:ea typeface="Times New Roman"/>
                        </a:rPr>
                        <a:t>Mironositskaya</a:t>
                      </a:r>
                      <a:r>
                        <a:rPr lang="en-GB" sz="900" dirty="0">
                          <a:solidFill>
                            <a:srgbClr val="000000"/>
                          </a:solidFill>
                          <a:latin typeface="+mn-lt"/>
                          <a:ea typeface="Times New Roman"/>
                        </a:rPr>
                        <a:t> Str.</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61002 KHARKOV</a:t>
                      </a:r>
                      <a:endParaRPr lang="ru-RU" sz="900" dirty="0">
                        <a:solidFill>
                          <a:srgbClr val="000000"/>
                        </a:solidFill>
                        <a:latin typeface="+mn-lt"/>
                        <a:ea typeface="Times New Roman"/>
                      </a:endParaRPr>
                    </a:p>
                    <a:p>
                      <a:pPr>
                        <a:spcAft>
                          <a:spcPts val="0"/>
                        </a:spcAft>
                      </a:pPr>
                      <a:r>
                        <a:rPr lang="en-GB" sz="900" dirty="0">
                          <a:solidFill>
                            <a:srgbClr val="000000"/>
                          </a:solidFill>
                          <a:latin typeface="+mn-lt"/>
                          <a:ea typeface="Times New Roman"/>
                        </a:rPr>
                        <a:t>UKRAINE</a:t>
                      </a:r>
                      <a:endParaRPr lang="ru-RU" sz="900" dirty="0">
                        <a:solidFill>
                          <a:srgbClr val="000000"/>
                        </a:solidFill>
                        <a:latin typeface="+mn-lt"/>
                        <a:ea typeface="Times New Roman"/>
                      </a:endParaRPr>
                    </a:p>
                  </a:txBody>
                  <a:tcPr marL="68580" marR="68580" marT="0" marB="0" anchor="ctr"/>
                </a:tc>
                <a:tc>
                  <a:txBody>
                    <a:bodyPr/>
                    <a:lstStyle/>
                    <a:p>
                      <a:pPr>
                        <a:spcAft>
                          <a:spcPts val="0"/>
                        </a:spcAft>
                      </a:pPr>
                      <a:r>
                        <a:rPr lang="en-GB" sz="900">
                          <a:solidFill>
                            <a:srgbClr val="000000"/>
                          </a:solidFill>
                          <a:latin typeface="+mn-lt"/>
                          <a:ea typeface="Times New Roman"/>
                        </a:rPr>
                        <a:t>+38 057 700 34 22</a:t>
                      </a:r>
                      <a:endParaRPr lang="ru-RU" sz="900">
                        <a:solidFill>
                          <a:srgbClr val="000000"/>
                        </a:solidFill>
                        <a:latin typeface="+mn-lt"/>
                        <a:ea typeface="Times New Roman"/>
                      </a:endParaRPr>
                    </a:p>
                    <a:p>
                      <a:pPr>
                        <a:spcAft>
                          <a:spcPts val="0"/>
                        </a:spcAft>
                      </a:pPr>
                      <a:r>
                        <a:rPr lang="en-GB" sz="900">
                          <a:solidFill>
                            <a:srgbClr val="000000"/>
                          </a:solidFill>
                          <a:latin typeface="+mn-lt"/>
                          <a:ea typeface="Times New Roman"/>
                        </a:rPr>
                        <a:t>+38 057 700 34 47</a:t>
                      </a:r>
                      <a:endParaRPr lang="ru-RU" sz="900">
                        <a:solidFill>
                          <a:srgbClr val="000000"/>
                        </a:solidFill>
                        <a:latin typeface="+mn-lt"/>
                        <a:ea typeface="Times New Roman"/>
                      </a:endParaRPr>
                    </a:p>
                    <a:p>
                      <a:pPr>
                        <a:spcAft>
                          <a:spcPts val="0"/>
                        </a:spcAft>
                      </a:pPr>
                      <a:r>
                        <a:rPr lang="en-GB" sz="900" spc="-30">
                          <a:solidFill>
                            <a:srgbClr val="000000"/>
                          </a:solidFill>
                          <a:latin typeface="+mn-lt"/>
                          <a:ea typeface="Times New Roman"/>
                        </a:rPr>
                        <a:t>pavel.neyezhmakov@metrology.</a:t>
                      </a:r>
                      <a:r>
                        <a:rPr lang="en-GB" sz="900" spc="-50">
                          <a:solidFill>
                            <a:srgbClr val="000000"/>
                          </a:solidFill>
                          <a:latin typeface="+mn-lt"/>
                          <a:ea typeface="Times New Roman"/>
                        </a:rPr>
                        <a:t/>
                      </a:r>
                      <a:br>
                        <a:rPr lang="en-GB" sz="900" spc="-50">
                          <a:solidFill>
                            <a:srgbClr val="000000"/>
                          </a:solidFill>
                          <a:latin typeface="+mn-lt"/>
                          <a:ea typeface="Times New Roman"/>
                        </a:rPr>
                      </a:br>
                      <a:r>
                        <a:rPr lang="en-GB" sz="900">
                          <a:solidFill>
                            <a:srgbClr val="000000"/>
                          </a:solidFill>
                          <a:latin typeface="+mn-lt"/>
                          <a:ea typeface="Times New Roman"/>
                        </a:rPr>
                        <a:t>kharkov.ua</a:t>
                      </a:r>
                      <a:endParaRPr lang="ru-RU" sz="900">
                        <a:solidFill>
                          <a:srgbClr val="000000"/>
                        </a:solidFill>
                        <a:latin typeface="+mn-lt"/>
                        <a:ea typeface="Times New Roman"/>
                      </a:endParaRPr>
                    </a:p>
                  </a:txBody>
                  <a:tcPr marL="68580" marR="68580" marT="0" marB="0" anchor="ctr"/>
                </a:tc>
                <a:extLst>
                  <a:ext uri="{0D108BD9-81ED-4DB2-BD59-A6C34878D82A}">
                    <a16:rowId xmlns:a16="http://schemas.microsoft.com/office/drawing/2014/main" val="10008"/>
                  </a:ext>
                </a:extLst>
              </a:tr>
              <a:tr h="648072">
                <a:tc>
                  <a:txBody>
                    <a:bodyPr/>
                    <a:lstStyle/>
                    <a:p>
                      <a:pPr>
                        <a:spcAft>
                          <a:spcPts val="0"/>
                        </a:spcAft>
                      </a:pPr>
                      <a:r>
                        <a:rPr lang="en-GB" sz="900" b="1">
                          <a:solidFill>
                            <a:srgbClr val="000000"/>
                          </a:solidFill>
                          <a:latin typeface="+mn-lt"/>
                          <a:ea typeface="Times New Roman"/>
                        </a:rPr>
                        <a:t>TC 5</a:t>
                      </a:r>
                      <a:endParaRPr lang="ru-RU" sz="900">
                        <a:solidFill>
                          <a:srgbClr val="000000"/>
                        </a:solidFill>
                        <a:latin typeface="+mn-lt"/>
                        <a:ea typeface="Times New Roman"/>
                      </a:endParaRPr>
                    </a:p>
                    <a:p>
                      <a:pPr>
                        <a:spcAft>
                          <a:spcPts val="0"/>
                        </a:spcAft>
                      </a:pPr>
                      <a:r>
                        <a:rPr lang="en-GB" sz="900" b="1">
                          <a:solidFill>
                            <a:srgbClr val="000000"/>
                          </a:solidFill>
                          <a:latin typeface="+mn-lt"/>
                          <a:ea typeface="Times New Roman"/>
                        </a:rPr>
                        <a:t>Joint Scientific Research in Field of the Metrology</a:t>
                      </a:r>
                      <a:endParaRPr lang="ru-RU" sz="900">
                        <a:solidFill>
                          <a:srgbClr val="000000"/>
                        </a:solidFill>
                        <a:latin typeface="+mn-lt"/>
                        <a:ea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900" dirty="0" smtClean="0"/>
                    </a:p>
                  </a:txBody>
                  <a:tcPr marL="68580" marR="68580" marT="0" marB="0" anchor="ctr"/>
                </a:tc>
                <a:tc>
                  <a:txBody>
                    <a:bodyPr/>
                    <a:lstStyle/>
                    <a:p>
                      <a:pPr>
                        <a:spcBef>
                          <a:spcPts val="200"/>
                        </a:spcBef>
                        <a:spcAft>
                          <a:spcPts val="0"/>
                        </a:spcAft>
                      </a:pPr>
                      <a:endParaRPr lang="ru-RU" sz="900" dirty="0">
                        <a:latin typeface="+mn-lt"/>
                        <a:ea typeface="Times New Roman"/>
                        <a:cs typeface="Times New Roman"/>
                      </a:endParaRPr>
                    </a:p>
                  </a:txBody>
                  <a:tcPr marL="68580" marR="68580" marT="0" marB="0" anchor="ctr"/>
                </a:tc>
                <a:extLst>
                  <a:ext uri="{0D108BD9-81ED-4DB2-BD59-A6C34878D82A}">
                    <a16:rowId xmlns:a16="http://schemas.microsoft.com/office/drawing/2014/main" val="10009"/>
                  </a:ext>
                </a:extLst>
              </a:tr>
            </a:tbl>
          </a:graphicData>
        </a:graphic>
      </p:graphicFrame>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smtClean="0"/>
              <a:t>COOMET STRUCTURAL BODIES </a:t>
            </a:r>
            <a:r>
              <a:rPr lang="ru-RU" cap="all" dirty="0" smtClean="0"/>
              <a:t/>
            </a:r>
            <a:br>
              <a:rPr lang="ru-RU" cap="all" dirty="0" smtClean="0"/>
            </a:br>
            <a:r>
              <a:rPr lang="en-GB" cap="all" dirty="0" smtClean="0"/>
              <a:t>and their HEADS</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dirty="0" smtClean="0"/>
              <a:t>NATIONAL </a:t>
            </a:r>
            <a:r>
              <a:rPr lang="en-GB" cap="all" dirty="0" err="1" smtClean="0"/>
              <a:t>coomet</a:t>
            </a:r>
            <a:r>
              <a:rPr lang="en-GB" dirty="0" smtClean="0"/>
              <a:t> SECRETARIATS</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257358629"/>
              </p:ext>
            </p:extLst>
          </p:nvPr>
        </p:nvGraphicFramePr>
        <p:xfrm>
          <a:off x="332656" y="992560"/>
          <a:ext cx="6172200" cy="8135623"/>
        </p:xfrm>
        <a:graphic>
          <a:graphicData uri="http://schemas.openxmlformats.org/drawingml/2006/table">
            <a:tbl>
              <a:tblPr firstRow="1" bandRow="1">
                <a:tableStyleId>{5C22544A-7EE6-4342-B048-85BDC9FD1C3A}</a:tableStyleId>
              </a:tblPr>
              <a:tblGrid>
                <a:gridCol w="935385">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1996455">
                  <a:extLst>
                    <a:ext uri="{9D8B030D-6E8A-4147-A177-3AD203B41FA5}">
                      <a16:colId xmlns:a16="http://schemas.microsoft.com/office/drawing/2014/main" val="20003"/>
                    </a:ext>
                  </a:extLst>
                </a:gridCol>
              </a:tblGrid>
              <a:tr h="370840">
                <a:tc gridSpan="2">
                  <a:txBody>
                    <a:bodyPr/>
                    <a:lstStyle/>
                    <a:p>
                      <a:pPr>
                        <a:spcAft>
                          <a:spcPts val="0"/>
                        </a:spcAft>
                      </a:pPr>
                      <a:r>
                        <a:rPr lang="en-GB" sz="900" b="1" dirty="0">
                          <a:solidFill>
                            <a:schemeClr val="bg1"/>
                          </a:solidFill>
                          <a:latin typeface="+mn-lt"/>
                          <a:ea typeface="Times New Roman"/>
                        </a:rPr>
                        <a:t>Country &amp; Code</a:t>
                      </a:r>
                      <a:endParaRPr lang="ru-RU" sz="900" dirty="0">
                        <a:solidFill>
                          <a:schemeClr val="bg1"/>
                        </a:solidFill>
                        <a:latin typeface="+mn-lt"/>
                        <a:ea typeface="Times New Roman"/>
                      </a:endParaRPr>
                    </a:p>
                  </a:txBody>
                  <a:tcPr marL="44450" marR="44450" marT="0" marB="0" anchor="ctr"/>
                </a:tc>
                <a:tc hMerge="1">
                  <a:txBody>
                    <a:bodyPr/>
                    <a:lstStyle/>
                    <a:p>
                      <a:pPr>
                        <a:spcAft>
                          <a:spcPts val="0"/>
                        </a:spcAft>
                      </a:pPr>
                      <a:endParaRPr lang="ru-RU" sz="900" dirty="0">
                        <a:latin typeface="+mn-lt"/>
                        <a:ea typeface="Times New Roman"/>
                        <a:cs typeface="Times New Roman"/>
                      </a:endParaRPr>
                    </a:p>
                  </a:txBody>
                  <a:tcPr marL="44450" marR="44450" marT="0" marB="0" anchor="ctr"/>
                </a:tc>
                <a:tc>
                  <a:txBody>
                    <a:bodyPr/>
                    <a:lstStyle/>
                    <a:p>
                      <a:pPr>
                        <a:spcAft>
                          <a:spcPts val="0"/>
                        </a:spcAft>
                      </a:pPr>
                      <a:r>
                        <a:rPr lang="en-GB" sz="900" b="1" dirty="0" smtClean="0">
                          <a:latin typeface="+mn-lt"/>
                          <a:ea typeface="Times New Roman"/>
                          <a:cs typeface="Times New Roman"/>
                        </a:rPr>
                        <a:t>Name, NMI</a:t>
                      </a:r>
                      <a:endParaRPr lang="ru-RU" sz="900" dirty="0">
                        <a:latin typeface="+mn-lt"/>
                        <a:ea typeface="Times New Roman"/>
                        <a:cs typeface="Times New Roman"/>
                      </a:endParaRPr>
                    </a:p>
                  </a:txBody>
                  <a:tcPr marL="44450" marR="44450" marT="0" marB="0" anchor="ctr"/>
                </a:tc>
                <a:tc>
                  <a:txBody>
                    <a:bodyPr/>
                    <a:lstStyle/>
                    <a:p>
                      <a:pPr>
                        <a:spcAft>
                          <a:spcPts val="0"/>
                        </a:spcAft>
                      </a:pPr>
                      <a:r>
                        <a:rPr lang="en-GB" sz="900" b="1" kern="1200" dirty="0" smtClean="0">
                          <a:solidFill>
                            <a:schemeClr val="lt1"/>
                          </a:solidFill>
                          <a:latin typeface="+mn-lt"/>
                          <a:ea typeface="+mn-ea"/>
                          <a:cs typeface="+mn-cs"/>
                        </a:rPr>
                        <a:t>Telephone, E-mail</a:t>
                      </a:r>
                      <a:endParaRPr lang="ru-RU" sz="900" dirty="0">
                        <a:solidFill>
                          <a:srgbClr val="000000"/>
                        </a:solidFill>
                        <a:latin typeface="+mn-lt"/>
                        <a:ea typeface="Times New Roman"/>
                      </a:endParaRPr>
                    </a:p>
                  </a:txBody>
                  <a:tcPr marL="44450" marR="44450" marT="0" marB="0" anchor="ctr"/>
                </a:tc>
                <a:extLst>
                  <a:ext uri="{0D108BD9-81ED-4DB2-BD59-A6C34878D82A}">
                    <a16:rowId xmlns:a16="http://schemas.microsoft.com/office/drawing/2014/main" val="10000"/>
                  </a:ext>
                </a:extLst>
              </a:tr>
              <a:tr h="370840">
                <a:tc>
                  <a:txBody>
                    <a:bodyPr/>
                    <a:lstStyle/>
                    <a:p>
                      <a:pPr>
                        <a:lnSpc>
                          <a:spcPct val="97000"/>
                        </a:lnSpc>
                        <a:spcAft>
                          <a:spcPts val="0"/>
                        </a:spcAft>
                      </a:pPr>
                      <a:r>
                        <a:rPr lang="en-GB" sz="900" b="1">
                          <a:solidFill>
                            <a:srgbClr val="000000"/>
                          </a:solidFill>
                          <a:latin typeface="+mn-lt"/>
                          <a:ea typeface="Times New Roman"/>
                        </a:rPr>
                        <a:t>ARMENIA</a:t>
                      </a:r>
                      <a:endParaRPr lang="ru-RU" sz="90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a:solidFill>
                            <a:srgbClr val="000000"/>
                          </a:solidFill>
                          <a:latin typeface="+mn-lt"/>
                          <a:ea typeface="Times New Roman"/>
                        </a:rPr>
                        <a:t>AM</a:t>
                      </a:r>
                      <a:endParaRPr lang="ru-RU" sz="900">
                        <a:solidFill>
                          <a:srgbClr val="000000"/>
                        </a:solidFill>
                        <a:latin typeface="+mn-lt"/>
                        <a:ea typeface="Times New Roman"/>
                      </a:endParaRPr>
                    </a:p>
                  </a:txBody>
                  <a:tcPr marL="44450" marR="44450" marT="0" marB="0" anchor="ctr"/>
                </a:tc>
                <a:tc>
                  <a:txBody>
                    <a:bodyPr/>
                    <a:lstStyle/>
                    <a:p>
                      <a:r>
                        <a:rPr lang="en-US" sz="900" b="1" dirty="0" smtClean="0">
                          <a:solidFill>
                            <a:schemeClr val="tx1"/>
                          </a:solidFill>
                        </a:rPr>
                        <a:t>Mrs. Susanna</a:t>
                      </a:r>
                      <a:r>
                        <a:rPr lang="en-US" sz="900" b="1" baseline="0" dirty="0" smtClean="0">
                          <a:solidFill>
                            <a:schemeClr val="tx1"/>
                          </a:solidFill>
                        </a:rPr>
                        <a:t> MURADYAN</a:t>
                      </a:r>
                      <a:endParaRPr lang="en-US" sz="900" dirty="0" smtClean="0">
                        <a:solidFill>
                          <a:schemeClr val="tx1"/>
                        </a:solidFill>
                      </a:endParaRPr>
                    </a:p>
                    <a:p>
                      <a:r>
                        <a:rPr lang="en-US" sz="900" dirty="0" smtClean="0">
                          <a:solidFill>
                            <a:schemeClr val="tx1"/>
                          </a:solidFill>
                        </a:rPr>
                        <a:t>CJSC "National Institute of Metrology"</a:t>
                      </a:r>
                    </a:p>
                    <a:p>
                      <a:r>
                        <a:rPr lang="en-US" sz="900" dirty="0" smtClean="0">
                          <a:solidFill>
                            <a:schemeClr val="tx1"/>
                          </a:solidFill>
                        </a:rPr>
                        <a:t>(CJSC "NIM")</a:t>
                      </a:r>
                    </a:p>
                  </a:txBody>
                  <a:tcPr marL="44450" marR="44450" marT="0" marB="0" anchor="ctr"/>
                </a:tc>
                <a:tc>
                  <a:txBody>
                    <a:bodyPr/>
                    <a:lstStyle/>
                    <a:p>
                      <a:r>
                        <a:rPr lang="en-US" sz="900" dirty="0" smtClean="0">
                          <a:solidFill>
                            <a:schemeClr val="tx1"/>
                          </a:solidFill>
                        </a:rPr>
                        <a:t>+(374 95) 00-69-58</a:t>
                      </a:r>
                    </a:p>
                    <a:p>
                      <a:r>
                        <a:rPr lang="en-US" sz="900" dirty="0" smtClean="0">
                          <a:solidFill>
                            <a:schemeClr val="tx1"/>
                          </a:solidFill>
                        </a:rPr>
                        <a:t>info@metrology.am</a:t>
                      </a:r>
                    </a:p>
                    <a:p>
                      <a:r>
                        <a:rPr lang="en-US" sz="900" dirty="0" smtClean="0">
                          <a:solidFill>
                            <a:schemeClr val="tx1"/>
                          </a:solidFill>
                        </a:rPr>
                        <a:t>secretariatmetrology@gmail.com</a:t>
                      </a:r>
                    </a:p>
                  </a:txBody>
                  <a:tcPr marL="44450" marR="44450" marT="0" marB="0" anchor="ctr"/>
                </a:tc>
                <a:extLst>
                  <a:ext uri="{0D108BD9-81ED-4DB2-BD59-A6C34878D82A}">
                    <a16:rowId xmlns:a16="http://schemas.microsoft.com/office/drawing/2014/main" val="10001"/>
                  </a:ext>
                </a:extLst>
              </a:tr>
              <a:tr h="441816">
                <a:tc>
                  <a:txBody>
                    <a:bodyPr/>
                    <a:lstStyle/>
                    <a:p>
                      <a:pPr>
                        <a:lnSpc>
                          <a:spcPct val="97000"/>
                        </a:lnSpc>
                        <a:spcAft>
                          <a:spcPts val="0"/>
                        </a:spcAft>
                      </a:pPr>
                      <a:r>
                        <a:rPr lang="en-GB" sz="900" b="1" dirty="0">
                          <a:latin typeface="+mn-lt"/>
                          <a:ea typeface="Times New Roman"/>
                          <a:cs typeface="Times New Roman"/>
                        </a:rPr>
                        <a:t>AZERBAIJAN</a:t>
                      </a:r>
                      <a:endParaRPr lang="ru-RU" sz="900" dirty="0">
                        <a:latin typeface="+mn-lt"/>
                        <a:ea typeface="Times New Roman"/>
                        <a:cs typeface="Times New Roman"/>
                      </a:endParaRPr>
                    </a:p>
                  </a:txBody>
                  <a:tcPr marL="44450" marR="44450" marT="0" marB="0" anchor="ctr"/>
                </a:tc>
                <a:tc>
                  <a:txBody>
                    <a:bodyPr/>
                    <a:lstStyle/>
                    <a:p>
                      <a:pPr>
                        <a:lnSpc>
                          <a:spcPct val="97000"/>
                        </a:lnSpc>
                        <a:spcAft>
                          <a:spcPts val="0"/>
                        </a:spcAft>
                      </a:pPr>
                      <a:r>
                        <a:rPr lang="en-GB" sz="900" b="1">
                          <a:latin typeface="+mn-lt"/>
                          <a:ea typeface="Times New Roman"/>
                          <a:cs typeface="Times New Roman"/>
                        </a:rPr>
                        <a:t>AZ</a:t>
                      </a:r>
                      <a:endParaRPr lang="ru-RU" sz="900">
                        <a:latin typeface="+mn-lt"/>
                        <a:ea typeface="Times New Roman"/>
                        <a:cs typeface="Times New Roman"/>
                      </a:endParaRPr>
                    </a:p>
                  </a:txBody>
                  <a:tcPr marL="44450" marR="44450" marT="0" marB="0" anchor="ctr"/>
                </a:tc>
                <a:tc>
                  <a:txBody>
                    <a:bodyPr/>
                    <a:lstStyle/>
                    <a:p>
                      <a:pPr algn="just">
                        <a:spcAft>
                          <a:spcPts val="0"/>
                        </a:spcAft>
                      </a:pPr>
                      <a:r>
                        <a:rPr lang="az-Latn-AZ" sz="900" b="1" dirty="0" smtClean="0">
                          <a:effectLst/>
                          <a:latin typeface="Arial" panose="020B0604020202020204" pitchFamily="34" charset="0"/>
                          <a:ea typeface="Times New Roman" panose="02020603050405020304" pitchFamily="18" charset="0"/>
                          <a:cs typeface="Arial" panose="020B0604020202020204" pitchFamily="34" charset="0"/>
                        </a:rPr>
                        <a:t>Mr</a:t>
                      </a:r>
                      <a:r>
                        <a:rPr lang="az-Latn-AZ" sz="900" b="1" dirty="0">
                          <a:effectLst/>
                          <a:latin typeface="Arial" panose="020B0604020202020204" pitchFamily="34" charset="0"/>
                          <a:ea typeface="Times New Roman" panose="02020603050405020304" pitchFamily="18" charset="0"/>
                          <a:cs typeface="Arial" panose="020B0604020202020204" pitchFamily="34" charset="0"/>
                        </a:rPr>
                        <a:t>. Azer GURBANOV</a:t>
                      </a:r>
                      <a:endParaRPr lang="ru-RU" sz="9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Legal entity of public law </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“Azerbaijan Institute of Metrology” (</a:t>
                      </a:r>
                      <a:r>
                        <a:rPr lang="en-US"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AzM</a:t>
                      </a:r>
                      <a:r>
                        <a:rPr lang="az-Latn-AZ"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ru-RU"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az-Latn-AZ" sz="900" dirty="0" smtClean="0">
                          <a:effectLst/>
                          <a:latin typeface="Arial" panose="020B0604020202020204" pitchFamily="34" charset="0"/>
                          <a:ea typeface="Times New Roman" panose="02020603050405020304" pitchFamily="18" charset="0"/>
                          <a:cs typeface="Arial" panose="020B0604020202020204" pitchFamily="34" charset="0"/>
                        </a:rPr>
                        <a:t>+</a:t>
                      </a:r>
                      <a:r>
                        <a:rPr lang="az-Latn-AZ" sz="900" dirty="0">
                          <a:effectLst/>
                          <a:latin typeface="Arial" panose="020B0604020202020204" pitchFamily="34" charset="0"/>
                          <a:ea typeface="Times New Roman" panose="02020603050405020304" pitchFamily="18" charset="0"/>
                          <a:cs typeface="Arial" panose="020B0604020202020204" pitchFamily="34" charset="0"/>
                        </a:rPr>
                        <a:t>99412 514 96 05 /117</a:t>
                      </a:r>
                      <a:endParaRPr lang="ru-RU" sz="9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az-Latn-AZ" sz="900" dirty="0">
                          <a:effectLst/>
                          <a:latin typeface="Arial" panose="020B0604020202020204" pitchFamily="34" charset="0"/>
                          <a:ea typeface="Times New Roman" panose="02020603050405020304" pitchFamily="18" charset="0"/>
                          <a:cs typeface="Arial" panose="020B0604020202020204" pitchFamily="34" charset="0"/>
                        </a:rPr>
                        <a:t>+99450 255 54 94</a:t>
                      </a:r>
                      <a:endParaRPr lang="ru-RU" sz="9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az-Latn-AZ" sz="900" dirty="0">
                          <a:effectLst/>
                          <a:latin typeface="Arial" panose="020B0604020202020204" pitchFamily="34" charset="0"/>
                          <a:ea typeface="Times New Roman" panose="02020603050405020304" pitchFamily="18" charset="0"/>
                          <a:cs typeface="Arial" panose="020B0604020202020204" pitchFamily="34" charset="0"/>
                        </a:rPr>
                        <a:t>coomet@metrology.gov.az</a:t>
                      </a:r>
                      <a:endParaRPr lang="ru-RU" sz="9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az-Latn-AZ" sz="900" dirty="0">
                          <a:effectLst/>
                          <a:latin typeface="Arial" panose="020B0604020202020204" pitchFamily="34" charset="0"/>
                          <a:ea typeface="Times New Roman" panose="02020603050405020304" pitchFamily="18" charset="0"/>
                          <a:cs typeface="Arial" panose="020B0604020202020204" pitchFamily="34" charset="0"/>
                        </a:rPr>
                        <a:t>az.gurbanov@gmail.com</a:t>
                      </a:r>
                      <a:endParaRPr lang="ru-RU"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pPr>
                        <a:lnSpc>
                          <a:spcPct val="97000"/>
                        </a:lnSpc>
                        <a:spcAft>
                          <a:spcPts val="0"/>
                        </a:spcAft>
                      </a:pPr>
                      <a:r>
                        <a:rPr lang="en-GB" sz="900" b="1" dirty="0">
                          <a:solidFill>
                            <a:srgbClr val="000000"/>
                          </a:solidFill>
                          <a:latin typeface="+mn-lt"/>
                          <a:ea typeface="Times New Roman"/>
                          <a:cs typeface="Times New Roman"/>
                        </a:rPr>
                        <a:t>BELARUS</a:t>
                      </a:r>
                      <a:endParaRPr lang="ru-RU" sz="900" dirty="0">
                        <a:latin typeface="+mn-lt"/>
                        <a:ea typeface="Times New Roman"/>
                        <a:cs typeface="Times New Roman"/>
                      </a:endParaRPr>
                    </a:p>
                  </a:txBody>
                  <a:tcPr marL="44450" marR="44450" marT="0" marB="0" anchor="ctr"/>
                </a:tc>
                <a:tc>
                  <a:txBody>
                    <a:bodyPr/>
                    <a:lstStyle/>
                    <a:p>
                      <a:pPr>
                        <a:lnSpc>
                          <a:spcPct val="97000"/>
                        </a:lnSpc>
                        <a:spcAft>
                          <a:spcPts val="0"/>
                        </a:spcAft>
                      </a:pPr>
                      <a:r>
                        <a:rPr lang="en-GB" sz="900" b="1">
                          <a:solidFill>
                            <a:srgbClr val="000000"/>
                          </a:solidFill>
                          <a:latin typeface="+mn-lt"/>
                          <a:ea typeface="Times New Roman"/>
                          <a:cs typeface="Times New Roman"/>
                        </a:rPr>
                        <a:t>BY</a:t>
                      </a:r>
                      <a:endParaRPr lang="ru-RU" sz="900">
                        <a:latin typeface="+mn-lt"/>
                        <a:ea typeface="Times New Roman"/>
                        <a:cs typeface="Times New Roman"/>
                      </a:endParaRPr>
                    </a:p>
                  </a:txBody>
                  <a:tcPr marL="44450" marR="44450" marT="0" marB="0" anchor="ctr"/>
                </a:tc>
                <a:tc>
                  <a:txBody>
                    <a:bodyPr/>
                    <a:lstStyle/>
                    <a:p>
                      <a:pPr>
                        <a:lnSpc>
                          <a:spcPct val="97000"/>
                        </a:lnSpc>
                        <a:spcAft>
                          <a:spcPts val="0"/>
                        </a:spcAft>
                      </a:pPr>
                      <a:r>
                        <a:rPr lang="en-GB" sz="900" b="1" dirty="0">
                          <a:solidFill>
                            <a:srgbClr val="000000"/>
                          </a:solidFill>
                          <a:latin typeface="+mn-lt"/>
                          <a:ea typeface="Times New Roman"/>
                          <a:cs typeface="Times New Roman"/>
                        </a:rPr>
                        <a:t>Ms. </a:t>
                      </a:r>
                      <a:r>
                        <a:rPr lang="en-GB" sz="900" b="1" dirty="0" err="1">
                          <a:solidFill>
                            <a:srgbClr val="000000"/>
                          </a:solidFill>
                          <a:latin typeface="+mn-lt"/>
                          <a:ea typeface="Times New Roman"/>
                          <a:cs typeface="Times New Roman"/>
                        </a:rPr>
                        <a:t>Nadezda</a:t>
                      </a:r>
                      <a:r>
                        <a:rPr lang="en-GB" sz="900" b="1" dirty="0">
                          <a:solidFill>
                            <a:srgbClr val="000000"/>
                          </a:solidFill>
                          <a:latin typeface="+mn-lt"/>
                          <a:ea typeface="Times New Roman"/>
                          <a:cs typeface="Times New Roman"/>
                        </a:rPr>
                        <a:t> LYAKHOVA</a:t>
                      </a:r>
                      <a:endParaRPr lang="ru-RU" sz="900" dirty="0">
                        <a:latin typeface="+mn-lt"/>
                        <a:ea typeface="Wingdings (L$)"/>
                        <a:cs typeface="Times New Roman"/>
                      </a:endParaRPr>
                    </a:p>
                    <a:p>
                      <a:pPr>
                        <a:lnSpc>
                          <a:spcPct val="97000"/>
                        </a:lnSpc>
                        <a:spcAft>
                          <a:spcPts val="0"/>
                        </a:spcAft>
                      </a:pPr>
                      <a:r>
                        <a:rPr lang="en-GB" sz="900" dirty="0" err="1">
                          <a:latin typeface="+mn-lt"/>
                          <a:ea typeface="Times New Roman"/>
                          <a:cs typeface="Times New Roman"/>
                        </a:rPr>
                        <a:t>Belarussian</a:t>
                      </a:r>
                      <a:r>
                        <a:rPr lang="en-GB" sz="900" dirty="0">
                          <a:solidFill>
                            <a:srgbClr val="000000"/>
                          </a:solidFill>
                          <a:latin typeface="+mn-lt"/>
                          <a:ea typeface="Times New Roman"/>
                          <a:cs typeface="Times New Roman"/>
                        </a:rPr>
                        <a:t> State Institute of Metrology (</a:t>
                      </a:r>
                      <a:r>
                        <a:rPr lang="en-GB" sz="900" dirty="0" err="1">
                          <a:solidFill>
                            <a:srgbClr val="000000"/>
                          </a:solidFill>
                          <a:latin typeface="+mn-lt"/>
                          <a:ea typeface="Times New Roman"/>
                          <a:cs typeface="Times New Roman"/>
                        </a:rPr>
                        <a:t>BelGIM</a:t>
                      </a:r>
                      <a:r>
                        <a:rPr lang="en-GB" sz="900" dirty="0">
                          <a:solidFill>
                            <a:srgbClr val="000000"/>
                          </a:solidFill>
                          <a:latin typeface="+mn-lt"/>
                          <a:ea typeface="Times New Roman"/>
                          <a:cs typeface="Times New Roman"/>
                        </a:rPr>
                        <a:t>)</a:t>
                      </a:r>
                      <a:endParaRPr lang="ru-RU" sz="900" dirty="0">
                        <a:latin typeface="+mn-lt"/>
                        <a:ea typeface="Times New Roman"/>
                        <a:cs typeface="Times New Roman"/>
                      </a:endParaRPr>
                    </a:p>
                  </a:txBody>
                  <a:tcPr marL="44450" marR="44450" marT="0" marB="0" anchor="ctr"/>
                </a:tc>
                <a:tc>
                  <a:txBody>
                    <a:bodyPr/>
                    <a:lstStyle/>
                    <a:p>
                      <a:pPr>
                        <a:lnSpc>
                          <a:spcPct val="97000"/>
                        </a:lnSpc>
                        <a:spcAft>
                          <a:spcPts val="0"/>
                        </a:spcAft>
                      </a:pPr>
                      <a:r>
                        <a:rPr lang="en-GB" sz="900" dirty="0">
                          <a:solidFill>
                            <a:srgbClr val="000000"/>
                          </a:solidFill>
                          <a:latin typeface="+mn-lt"/>
                          <a:ea typeface="Times New Roman"/>
                          <a:cs typeface="Times New Roman"/>
                        </a:rPr>
                        <a:t>+375 17 334 75 40</a:t>
                      </a:r>
                      <a:endParaRPr lang="ru-RU" sz="900" dirty="0">
                        <a:latin typeface="+mn-lt"/>
                        <a:ea typeface="Times New Roman"/>
                        <a:cs typeface="Times New Roman"/>
                      </a:endParaRPr>
                    </a:p>
                    <a:p>
                      <a:pPr>
                        <a:lnSpc>
                          <a:spcPct val="97000"/>
                        </a:lnSpc>
                        <a:spcAft>
                          <a:spcPts val="0"/>
                        </a:spcAft>
                      </a:pPr>
                      <a:r>
                        <a:rPr lang="en-GB" sz="900" dirty="0">
                          <a:latin typeface="+mn-lt"/>
                          <a:ea typeface="Times New Roman"/>
                          <a:cs typeface="Times New Roman"/>
                        </a:rPr>
                        <a:t>coomet@belgim.by</a:t>
                      </a:r>
                      <a:endParaRPr lang="ru-RU" sz="900" dirty="0">
                        <a:latin typeface="+mn-lt"/>
                        <a:ea typeface="Times New Roman"/>
                        <a:cs typeface="Times New Roman"/>
                      </a:endParaRPr>
                    </a:p>
                  </a:txBody>
                  <a:tcPr marL="44450" marR="44450" marT="0" marB="0" anchor="ctr"/>
                </a:tc>
                <a:extLst>
                  <a:ext uri="{0D108BD9-81ED-4DB2-BD59-A6C34878D82A}">
                    <a16:rowId xmlns:a16="http://schemas.microsoft.com/office/drawing/2014/main" val="10003"/>
                  </a:ext>
                </a:extLst>
              </a:tr>
              <a:tr h="370840">
                <a:tc>
                  <a:txBody>
                    <a:bodyPr/>
                    <a:lstStyle/>
                    <a:p>
                      <a:pPr>
                        <a:lnSpc>
                          <a:spcPct val="97000"/>
                        </a:lnSpc>
                        <a:spcAft>
                          <a:spcPts val="0"/>
                        </a:spcAft>
                      </a:pPr>
                      <a:r>
                        <a:rPr lang="en-US" sz="900" b="1" dirty="0" smtClean="0">
                          <a:latin typeface="+mn-lt"/>
                          <a:ea typeface="Times New Roman"/>
                          <a:cs typeface="Times New Roman"/>
                        </a:rPr>
                        <a:t>BOSNIA</a:t>
                      </a:r>
                      <a:r>
                        <a:rPr lang="en-US" sz="900" b="1" baseline="0" dirty="0" smtClean="0">
                          <a:latin typeface="+mn-lt"/>
                          <a:ea typeface="Times New Roman"/>
                          <a:cs typeface="Times New Roman"/>
                        </a:rPr>
                        <a:t> and HERZEGOVINA</a:t>
                      </a:r>
                      <a:endParaRPr lang="ru-RU" sz="900" b="1" dirty="0">
                        <a:latin typeface="+mn-lt"/>
                        <a:ea typeface="Times New Roman"/>
                        <a:cs typeface="Times New Roman"/>
                      </a:endParaRPr>
                    </a:p>
                  </a:txBody>
                  <a:tcPr marL="44450" marR="44450" marT="0" marB="0" anchor="ctr"/>
                </a:tc>
                <a:tc>
                  <a:txBody>
                    <a:bodyPr/>
                    <a:lstStyle/>
                    <a:p>
                      <a:pPr>
                        <a:lnSpc>
                          <a:spcPct val="97000"/>
                        </a:lnSpc>
                        <a:spcAft>
                          <a:spcPts val="0"/>
                        </a:spcAft>
                      </a:pPr>
                      <a:r>
                        <a:rPr lang="en-US" sz="900" b="1" dirty="0" smtClean="0">
                          <a:latin typeface="+mn-lt"/>
                          <a:ea typeface="Times New Roman"/>
                          <a:cs typeface="Times New Roman"/>
                        </a:rPr>
                        <a:t>BA</a:t>
                      </a:r>
                      <a:endParaRPr lang="ru-RU" sz="900" b="1" dirty="0">
                        <a:latin typeface="+mn-lt"/>
                        <a:ea typeface="Times New Roman"/>
                        <a:cs typeface="Times New Roman"/>
                      </a:endParaRPr>
                    </a:p>
                  </a:txBody>
                  <a:tcPr marL="44450" marR="44450" marT="0" marB="0" anchor="ctr"/>
                </a:tc>
                <a:tc>
                  <a:txBody>
                    <a:bodyPr/>
                    <a:lstStyle/>
                    <a:p>
                      <a:pPr>
                        <a:lnSpc>
                          <a:spcPct val="97000"/>
                        </a:lnSpc>
                        <a:spcAft>
                          <a:spcPts val="0"/>
                        </a:spcAft>
                      </a:pPr>
                      <a:r>
                        <a:rPr lang="en-US" sz="900" b="1" dirty="0" smtClean="0">
                          <a:latin typeface="+mn-lt"/>
                          <a:ea typeface="Times New Roman"/>
                          <a:cs typeface="Times New Roman"/>
                        </a:rPr>
                        <a:t>Mr. </a:t>
                      </a:r>
                      <a:r>
                        <a:rPr lang="en-US" sz="900" b="1" dirty="0" err="1" smtClean="0">
                          <a:latin typeface="+mn-lt"/>
                          <a:ea typeface="Times New Roman"/>
                          <a:cs typeface="Times New Roman"/>
                        </a:rPr>
                        <a:t>Haris</a:t>
                      </a:r>
                      <a:r>
                        <a:rPr lang="en-US" sz="900" b="1" dirty="0" smtClean="0">
                          <a:latin typeface="+mn-lt"/>
                          <a:ea typeface="Times New Roman"/>
                          <a:cs typeface="Times New Roman"/>
                        </a:rPr>
                        <a:t> MEMIC</a:t>
                      </a:r>
                    </a:p>
                    <a:p>
                      <a:pPr>
                        <a:lnSpc>
                          <a:spcPct val="97000"/>
                        </a:lnSpc>
                        <a:spcAft>
                          <a:spcPts val="0"/>
                        </a:spcAft>
                      </a:pPr>
                      <a:r>
                        <a:rPr lang="en-US" sz="900" b="0" dirty="0" smtClean="0">
                          <a:latin typeface="+mn-lt"/>
                          <a:ea typeface="Times New Roman"/>
                          <a:cs typeface="Times New Roman"/>
                        </a:rPr>
                        <a:t>Institute of Metrology of B&amp;H</a:t>
                      </a:r>
                      <a:endParaRPr lang="ru-RU" sz="900" b="0" dirty="0">
                        <a:latin typeface="+mn-lt"/>
                        <a:ea typeface="Times New Roman"/>
                        <a:cs typeface="Times New Roman"/>
                      </a:endParaRPr>
                    </a:p>
                  </a:txBody>
                  <a:tcPr marL="44450" marR="44450" marT="0" marB="0" anchor="ctr"/>
                </a:tc>
                <a:tc>
                  <a:txBody>
                    <a:bodyPr/>
                    <a:lstStyle/>
                    <a:p>
                      <a:pPr>
                        <a:lnSpc>
                          <a:spcPct val="97000"/>
                        </a:lnSpc>
                        <a:spcAft>
                          <a:spcPts val="0"/>
                        </a:spcAft>
                      </a:pPr>
                      <a:r>
                        <a:rPr lang="en-US" sz="900" dirty="0" smtClean="0"/>
                        <a:t>+</a:t>
                      </a:r>
                      <a:r>
                        <a:rPr lang="ru-RU" sz="900" dirty="0" smtClean="0"/>
                        <a:t>387(0) 33 568 919</a:t>
                      </a:r>
                      <a:endParaRPr lang="en-US" sz="900" dirty="0" smtClean="0"/>
                    </a:p>
                    <a:p>
                      <a:pPr>
                        <a:lnSpc>
                          <a:spcPct val="97000"/>
                        </a:lnSpc>
                        <a:spcAft>
                          <a:spcPts val="0"/>
                        </a:spcAft>
                      </a:pPr>
                      <a:r>
                        <a:rPr lang="en-US" sz="900" dirty="0" smtClean="0">
                          <a:latin typeface="+mn-lt"/>
                          <a:ea typeface="Times New Roman"/>
                          <a:cs typeface="Times New Roman"/>
                        </a:rPr>
                        <a:t>haris.memic@met.gov.ba</a:t>
                      </a:r>
                      <a:endParaRPr lang="ru-RU" sz="900" dirty="0">
                        <a:latin typeface="+mn-lt"/>
                        <a:ea typeface="Times New Roman"/>
                        <a:cs typeface="Times New Roman"/>
                      </a:endParaRPr>
                    </a:p>
                  </a:txBody>
                  <a:tcPr marL="44450" marR="44450" marT="0" marB="0" anchor="ctr"/>
                </a:tc>
                <a:extLst>
                  <a:ext uri="{0D108BD9-81ED-4DB2-BD59-A6C34878D82A}">
                    <a16:rowId xmlns:a16="http://schemas.microsoft.com/office/drawing/2014/main" val="10004"/>
                  </a:ext>
                </a:extLst>
              </a:tr>
              <a:tr h="370840">
                <a:tc rowSpan="2">
                  <a:txBody>
                    <a:bodyPr/>
                    <a:lstStyle/>
                    <a:p>
                      <a:pPr>
                        <a:lnSpc>
                          <a:spcPct val="97000"/>
                        </a:lnSpc>
                        <a:spcAft>
                          <a:spcPts val="0"/>
                        </a:spcAft>
                      </a:pPr>
                      <a:r>
                        <a:rPr lang="en-GB" sz="900" b="1" dirty="0">
                          <a:solidFill>
                            <a:srgbClr val="000000"/>
                          </a:solidFill>
                          <a:latin typeface="+mn-lt"/>
                          <a:ea typeface="Times New Roman"/>
                        </a:rPr>
                        <a:t>BULGARIA</a:t>
                      </a:r>
                      <a:endParaRPr lang="ru-RU" sz="900" dirty="0">
                        <a:solidFill>
                          <a:srgbClr val="000000"/>
                        </a:solidFill>
                        <a:latin typeface="+mn-lt"/>
                        <a:ea typeface="Times New Roman"/>
                      </a:endParaRPr>
                    </a:p>
                  </a:txBody>
                  <a:tcPr marL="44450" marR="44450" marT="0" marB="0" anchor="ctr"/>
                </a:tc>
                <a:tc rowSpan="2">
                  <a:txBody>
                    <a:bodyPr/>
                    <a:lstStyle/>
                    <a:p>
                      <a:pPr>
                        <a:lnSpc>
                          <a:spcPct val="97000"/>
                        </a:lnSpc>
                        <a:spcAft>
                          <a:spcPts val="0"/>
                        </a:spcAft>
                      </a:pPr>
                      <a:r>
                        <a:rPr lang="en-GB" sz="900" b="1">
                          <a:solidFill>
                            <a:srgbClr val="000000"/>
                          </a:solidFill>
                          <a:latin typeface="+mn-lt"/>
                          <a:ea typeface="Times New Roman"/>
                        </a:rPr>
                        <a:t>BG</a:t>
                      </a:r>
                      <a:endParaRPr lang="ru-RU" sz="90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dirty="0">
                          <a:latin typeface="+mn-lt"/>
                          <a:ea typeface="Times New Roman"/>
                          <a:cs typeface="Times New Roman"/>
                        </a:rPr>
                        <a:t>Mrs. </a:t>
                      </a:r>
                      <a:r>
                        <a:rPr lang="en-GB" sz="900" b="1" dirty="0" err="1">
                          <a:latin typeface="+mn-lt"/>
                          <a:ea typeface="Times New Roman"/>
                          <a:cs typeface="Times New Roman"/>
                        </a:rPr>
                        <a:t>Iglika</a:t>
                      </a:r>
                      <a:r>
                        <a:rPr lang="en-GB" sz="900" b="1" dirty="0">
                          <a:latin typeface="+mn-lt"/>
                          <a:ea typeface="Times New Roman"/>
                          <a:cs typeface="Times New Roman"/>
                        </a:rPr>
                        <a:t> </a:t>
                      </a:r>
                      <a:r>
                        <a:rPr lang="en-GB" sz="900" b="1" cap="all" dirty="0" err="1">
                          <a:latin typeface="+mn-lt"/>
                          <a:ea typeface="Times New Roman"/>
                          <a:cs typeface="Times New Roman"/>
                        </a:rPr>
                        <a:t>Nikolova</a:t>
                      </a:r>
                      <a:endParaRPr lang="ru-RU" sz="900" dirty="0">
                        <a:latin typeface="+mn-lt"/>
                        <a:ea typeface="Times New Roman"/>
                        <a:cs typeface="Times New Roman"/>
                      </a:endParaRPr>
                    </a:p>
                    <a:p>
                      <a:pPr>
                        <a:lnSpc>
                          <a:spcPct val="97000"/>
                        </a:lnSpc>
                        <a:spcBef>
                          <a:spcPts val="200"/>
                        </a:spcBef>
                        <a:spcAft>
                          <a:spcPts val="0"/>
                        </a:spcAft>
                      </a:pPr>
                      <a:r>
                        <a:rPr lang="en-GB" sz="900" b="0" i="0" dirty="0">
                          <a:solidFill>
                            <a:srgbClr val="000000"/>
                          </a:solidFill>
                          <a:latin typeface="+mn-lt"/>
                          <a:ea typeface="Times New Roman"/>
                        </a:rPr>
                        <a:t>Bulgarian Institute of Metrology (BIM)</a:t>
                      </a:r>
                      <a:endParaRPr lang="ru-RU" sz="900" b="1" i="1" dirty="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dirty="0">
                          <a:latin typeface="+mn-lt"/>
                          <a:ea typeface="Times New Roman"/>
                          <a:cs typeface="Times New Roman"/>
                        </a:rPr>
                        <a:t>+359 2 970 27 18</a:t>
                      </a:r>
                      <a:endParaRPr lang="ru-RU" sz="900" dirty="0">
                        <a:latin typeface="+mn-lt"/>
                        <a:ea typeface="Times New Roman"/>
                        <a:cs typeface="Times New Roman"/>
                      </a:endParaRPr>
                    </a:p>
                    <a:p>
                      <a:pPr>
                        <a:lnSpc>
                          <a:spcPct val="97000"/>
                        </a:lnSpc>
                        <a:spcAft>
                          <a:spcPts val="0"/>
                        </a:spcAft>
                      </a:pPr>
                      <a:r>
                        <a:rPr lang="en-GB" sz="900" dirty="0">
                          <a:latin typeface="+mn-lt"/>
                          <a:ea typeface="Times New Roman"/>
                          <a:cs typeface="Times New Roman"/>
                        </a:rPr>
                        <a:t>i.nikolova@bim.government.bg </a:t>
                      </a:r>
                      <a:endParaRPr lang="ru-RU" sz="900" dirty="0">
                        <a:latin typeface="+mn-lt"/>
                        <a:ea typeface="Times New Roman"/>
                        <a:cs typeface="Times New Roman"/>
                      </a:endParaRPr>
                    </a:p>
                  </a:txBody>
                  <a:tcPr marL="44450" marR="44450" marT="0" marB="0" anchor="ctr"/>
                </a:tc>
                <a:extLst>
                  <a:ext uri="{0D108BD9-81ED-4DB2-BD59-A6C34878D82A}">
                    <a16:rowId xmlns:a16="http://schemas.microsoft.com/office/drawing/2014/main" val="10005"/>
                  </a:ext>
                </a:extLst>
              </a:tr>
              <a:tr h="384566">
                <a:tc vMerge="1">
                  <a:txBody>
                    <a:bodyPr/>
                    <a:lstStyle/>
                    <a:p>
                      <a:endParaRPr lang="ru-RU"/>
                    </a:p>
                  </a:txBody>
                  <a:tcPr/>
                </a:tc>
                <a:tc vMerge="1">
                  <a:txBody>
                    <a:bodyPr/>
                    <a:lstStyle/>
                    <a:p>
                      <a:endParaRPr lang="ru-RU"/>
                    </a:p>
                  </a:txBody>
                  <a:tcPr/>
                </a:tc>
                <a:tc>
                  <a:txBody>
                    <a:bodyPr/>
                    <a:lstStyle/>
                    <a:p>
                      <a:pPr>
                        <a:lnSpc>
                          <a:spcPct val="97000"/>
                        </a:lnSpc>
                        <a:spcBef>
                          <a:spcPts val="200"/>
                        </a:spcBef>
                        <a:spcAft>
                          <a:spcPts val="0"/>
                        </a:spcAft>
                      </a:pPr>
                      <a:r>
                        <a:rPr lang="en-GB" sz="900" b="1" i="0" dirty="0">
                          <a:solidFill>
                            <a:srgbClr val="000000"/>
                          </a:solidFill>
                          <a:latin typeface="+mn-lt"/>
                          <a:ea typeface="Times New Roman"/>
                        </a:rPr>
                        <a:t>Mrs. Elena DIMITROVA</a:t>
                      </a:r>
                      <a:endParaRPr lang="ru-RU" sz="900" b="1" i="1" dirty="0">
                        <a:solidFill>
                          <a:srgbClr val="000000"/>
                        </a:solidFill>
                        <a:latin typeface="+mn-lt"/>
                        <a:ea typeface="Times New Roman"/>
                      </a:endParaRPr>
                    </a:p>
                    <a:p>
                      <a:pPr>
                        <a:lnSpc>
                          <a:spcPct val="97000"/>
                        </a:lnSpc>
                        <a:spcAft>
                          <a:spcPts val="0"/>
                        </a:spcAft>
                      </a:pPr>
                      <a:r>
                        <a:rPr lang="en-GB" sz="900" dirty="0">
                          <a:latin typeface="+mn-lt"/>
                          <a:ea typeface="Times New Roman"/>
                          <a:cs typeface="Times New Roman"/>
                        </a:rPr>
                        <a:t>State Agency for Metrological and Technical </a:t>
                      </a:r>
                      <a:r>
                        <a:rPr lang="ru-RU" sz="900" dirty="0" smtClean="0">
                          <a:latin typeface="+mn-lt"/>
                          <a:ea typeface="Times New Roman"/>
                          <a:cs typeface="Times New Roman"/>
                        </a:rPr>
                        <a:t/>
                      </a:r>
                      <a:br>
                        <a:rPr lang="ru-RU" sz="900" dirty="0" smtClean="0">
                          <a:latin typeface="+mn-lt"/>
                          <a:ea typeface="Times New Roman"/>
                          <a:cs typeface="Times New Roman"/>
                        </a:rPr>
                      </a:br>
                      <a:r>
                        <a:rPr lang="en-GB" sz="900" dirty="0" smtClean="0">
                          <a:latin typeface="+mn-lt"/>
                          <a:ea typeface="Times New Roman"/>
                          <a:cs typeface="Times New Roman"/>
                        </a:rPr>
                        <a:t>Surveillance </a:t>
                      </a:r>
                      <a:r>
                        <a:rPr lang="en-GB" sz="900" dirty="0">
                          <a:latin typeface="+mn-lt"/>
                          <a:ea typeface="Times New Roman"/>
                          <a:cs typeface="Times New Roman"/>
                        </a:rPr>
                        <a:t>(SAMTS)</a:t>
                      </a:r>
                      <a:endParaRPr lang="ru-RU" sz="900" dirty="0">
                        <a:latin typeface="+mn-lt"/>
                        <a:ea typeface="Times New Roman"/>
                        <a:cs typeface="Times New Roman"/>
                      </a:endParaRPr>
                    </a:p>
                  </a:txBody>
                  <a:tcPr marL="44450" marR="44450" marT="0" marB="0" anchor="ctr"/>
                </a:tc>
                <a:tc>
                  <a:txBody>
                    <a:bodyPr/>
                    <a:lstStyle/>
                    <a:p>
                      <a:pPr>
                        <a:lnSpc>
                          <a:spcPct val="97000"/>
                        </a:lnSpc>
                        <a:spcBef>
                          <a:spcPts val="300"/>
                        </a:spcBef>
                        <a:spcAft>
                          <a:spcPts val="0"/>
                        </a:spcAft>
                      </a:pPr>
                      <a:r>
                        <a:rPr lang="en-GB" sz="900">
                          <a:latin typeface="+mn-lt"/>
                          <a:ea typeface="Times New Roman"/>
                          <a:cs typeface="Times New Roman"/>
                        </a:rPr>
                        <a:t>+359 2 9396 719</a:t>
                      </a:r>
                      <a:endParaRPr lang="ru-RU" sz="900">
                        <a:latin typeface="+mn-lt"/>
                        <a:ea typeface="Times New Roman"/>
                        <a:cs typeface="Times New Roman"/>
                      </a:endParaRPr>
                    </a:p>
                    <a:p>
                      <a:pPr>
                        <a:lnSpc>
                          <a:spcPct val="97000"/>
                        </a:lnSpc>
                        <a:spcAft>
                          <a:spcPts val="0"/>
                        </a:spcAft>
                      </a:pPr>
                      <a:r>
                        <a:rPr lang="en-GB" sz="900">
                          <a:latin typeface="+mn-lt"/>
                          <a:ea typeface="Times New Roman"/>
                          <a:cs typeface="Times New Roman"/>
                        </a:rPr>
                        <a:t>elena.dimitrova@damtn.government.bg</a:t>
                      </a:r>
                      <a:endParaRPr lang="ru-RU" sz="900">
                        <a:latin typeface="+mn-lt"/>
                        <a:ea typeface="Times New Roman"/>
                        <a:cs typeface="Times New Roman"/>
                      </a:endParaRPr>
                    </a:p>
                  </a:txBody>
                  <a:tcPr marL="44450" marR="44450" marT="0" marB="0" anchor="ctr"/>
                </a:tc>
                <a:extLst>
                  <a:ext uri="{0D108BD9-81ED-4DB2-BD59-A6C34878D82A}">
                    <a16:rowId xmlns:a16="http://schemas.microsoft.com/office/drawing/2014/main" val="10006"/>
                  </a:ext>
                </a:extLst>
              </a:tr>
              <a:tr h="370840">
                <a:tc>
                  <a:txBody>
                    <a:bodyPr/>
                    <a:lstStyle/>
                    <a:p>
                      <a:pPr>
                        <a:lnSpc>
                          <a:spcPct val="97000"/>
                        </a:lnSpc>
                        <a:spcAft>
                          <a:spcPts val="0"/>
                        </a:spcAft>
                      </a:pPr>
                      <a:r>
                        <a:rPr lang="en-US" sz="900" b="1" dirty="0" smtClean="0">
                          <a:solidFill>
                            <a:srgbClr val="000000"/>
                          </a:solidFill>
                          <a:latin typeface="+mn-lt"/>
                          <a:ea typeface="Times New Roman"/>
                        </a:rPr>
                        <a:t>CHINA</a:t>
                      </a:r>
                      <a:endParaRPr lang="ru-RU" sz="900" b="1" dirty="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US" sz="900" b="1" dirty="0" smtClean="0">
                          <a:solidFill>
                            <a:srgbClr val="000000"/>
                          </a:solidFill>
                          <a:latin typeface="+mn-lt"/>
                          <a:ea typeface="Times New Roman"/>
                        </a:rPr>
                        <a:t>CN</a:t>
                      </a:r>
                      <a:endParaRPr lang="ru-RU" sz="900" b="1" dirty="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dirty="0" smtClean="0">
                          <a:latin typeface="+mn-lt"/>
                          <a:ea typeface="Times New Roman"/>
                          <a:cs typeface="Times New Roman"/>
                        </a:rPr>
                        <a:t>Mrs. Sophia LI</a:t>
                      </a:r>
                    </a:p>
                    <a:p>
                      <a:pPr>
                        <a:lnSpc>
                          <a:spcPct val="97000"/>
                        </a:lnSpc>
                        <a:spcAft>
                          <a:spcPts val="0"/>
                        </a:spcAft>
                      </a:pPr>
                      <a:r>
                        <a:rPr lang="en-US" sz="900" dirty="0" smtClean="0"/>
                        <a:t>National Institute of Metrology (NIM)</a:t>
                      </a:r>
                      <a:endParaRPr lang="en-GB" sz="900" dirty="0" smtClean="0">
                        <a:latin typeface="+mn-lt"/>
                        <a:ea typeface="Times New Roman"/>
                        <a:cs typeface="Times New Roman"/>
                      </a:endParaRPr>
                    </a:p>
                  </a:txBody>
                  <a:tcPr marL="44450" marR="4445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i="0" u="none" strike="noStrike" kern="1200" dirty="0" smtClean="0">
                          <a:solidFill>
                            <a:schemeClr val="tx1"/>
                          </a:solidFill>
                          <a:effectLst/>
                          <a:latin typeface="+mn-lt"/>
                          <a:ea typeface="+mn-ea"/>
                          <a:cs typeface="+mn-cs"/>
                        </a:rPr>
                        <a:t>+86(10)64524260</a:t>
                      </a:r>
                      <a:endParaRPr lang="ru-RU" sz="90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i="0" u="none" kern="1200" dirty="0" smtClean="0">
                          <a:solidFill>
                            <a:schemeClr val="tx1"/>
                          </a:solidFill>
                          <a:effectLst/>
                          <a:latin typeface="+mn-lt"/>
                          <a:ea typeface="+mn-ea"/>
                          <a:cs typeface="+mn-cs"/>
                        </a:rPr>
                        <a:t>limw@nim.ac.cn</a:t>
                      </a:r>
                      <a:endParaRPr lang="ru-RU" sz="900" i="0" u="none" kern="1200" dirty="0" smtClean="0">
                        <a:solidFill>
                          <a:schemeClr val="tx1"/>
                        </a:solidFill>
                        <a:effectLst/>
                        <a:latin typeface="+mn-lt"/>
                        <a:ea typeface="+mn-ea"/>
                        <a:cs typeface="+mn-cs"/>
                      </a:endParaRPr>
                    </a:p>
                  </a:txBody>
                  <a:tcPr marL="44450" marR="44450" marT="0" marB="0" anchor="ctr"/>
                </a:tc>
                <a:extLst>
                  <a:ext uri="{0D108BD9-81ED-4DB2-BD59-A6C34878D82A}">
                    <a16:rowId xmlns:a16="http://schemas.microsoft.com/office/drawing/2014/main" val="10007"/>
                  </a:ext>
                </a:extLst>
              </a:tr>
              <a:tr h="370840">
                <a:tc>
                  <a:txBody>
                    <a:bodyPr/>
                    <a:lstStyle/>
                    <a:p>
                      <a:pPr>
                        <a:lnSpc>
                          <a:spcPct val="97000"/>
                        </a:lnSpc>
                        <a:spcAft>
                          <a:spcPts val="0"/>
                        </a:spcAft>
                      </a:pPr>
                      <a:r>
                        <a:rPr lang="en-GB" sz="900" b="1" dirty="0">
                          <a:solidFill>
                            <a:srgbClr val="000000"/>
                          </a:solidFill>
                          <a:latin typeface="+mn-lt"/>
                          <a:ea typeface="Times New Roman"/>
                        </a:rPr>
                        <a:t>CUBA</a:t>
                      </a:r>
                      <a:endParaRPr lang="ru-RU" sz="900" dirty="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a:solidFill>
                            <a:srgbClr val="000000"/>
                          </a:solidFill>
                          <a:latin typeface="+mn-lt"/>
                          <a:ea typeface="Times New Roman"/>
                        </a:rPr>
                        <a:t>CU</a:t>
                      </a:r>
                      <a:endParaRPr lang="ru-RU" sz="900">
                        <a:solidFill>
                          <a:srgbClr val="000000"/>
                        </a:solidFill>
                        <a:latin typeface="+mn-lt"/>
                        <a:ea typeface="Times New Roman"/>
                      </a:endParaRPr>
                    </a:p>
                  </a:txBody>
                  <a:tcPr marL="44450" marR="44450" marT="0" marB="0" anchor="ctr"/>
                </a:tc>
                <a:tc>
                  <a:txBody>
                    <a:bodyPr/>
                    <a:lstStyle/>
                    <a:p>
                      <a:r>
                        <a:rPr lang="en-GB" sz="900" b="1" dirty="0">
                          <a:latin typeface="+mn-lt"/>
                          <a:ea typeface="Times New Roman"/>
                          <a:cs typeface="Times New Roman"/>
                        </a:rPr>
                        <a:t>Mr. </a:t>
                      </a:r>
                      <a:r>
                        <a:rPr lang="en-US" sz="900" b="1" i="0" u="none" strike="noStrike" kern="1200" baseline="0" dirty="0" smtClean="0">
                          <a:solidFill>
                            <a:schemeClr val="dk1"/>
                          </a:solidFill>
                          <a:latin typeface="+mn-lt"/>
                          <a:ea typeface="+mn-ea"/>
                          <a:cs typeface="+mn-cs"/>
                        </a:rPr>
                        <a:t>Nelson Villalobos </a:t>
                      </a:r>
                      <a:r>
                        <a:rPr lang="en-US" sz="900" b="1" i="0" u="none" strike="noStrike" kern="1200" baseline="0" dirty="0" err="1" smtClean="0">
                          <a:solidFill>
                            <a:schemeClr val="dk1"/>
                          </a:solidFill>
                          <a:latin typeface="+mn-lt"/>
                          <a:ea typeface="+mn-ea"/>
                          <a:cs typeface="+mn-cs"/>
                        </a:rPr>
                        <a:t>Hevia</a:t>
                      </a:r>
                      <a:r>
                        <a:rPr lang="en-US" sz="900" b="1"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	</a:t>
                      </a:r>
                    </a:p>
                    <a:p>
                      <a:pPr>
                        <a:lnSpc>
                          <a:spcPct val="97000"/>
                        </a:lnSpc>
                        <a:spcAft>
                          <a:spcPts val="0"/>
                        </a:spcAft>
                      </a:pPr>
                      <a:r>
                        <a:rPr lang="en-GB" sz="900" dirty="0" smtClean="0">
                          <a:latin typeface="+mn-lt"/>
                          <a:ea typeface="Times New Roman"/>
                          <a:cs typeface="Times New Roman"/>
                        </a:rPr>
                        <a:t>National </a:t>
                      </a:r>
                      <a:r>
                        <a:rPr lang="en-GB" sz="900" dirty="0">
                          <a:latin typeface="+mn-lt"/>
                          <a:ea typeface="Times New Roman"/>
                          <a:cs typeface="Times New Roman"/>
                        </a:rPr>
                        <a:t>Research Institute </a:t>
                      </a:r>
                      <a:r>
                        <a:rPr lang="en-GB" sz="900" dirty="0" smtClean="0">
                          <a:latin typeface="+mn-lt"/>
                          <a:ea typeface="Times New Roman"/>
                          <a:cs typeface="Times New Roman"/>
                        </a:rPr>
                        <a:t>o</a:t>
                      </a:r>
                      <a:r>
                        <a:rPr lang="en-US" sz="900" dirty="0" smtClean="0">
                          <a:latin typeface="+mn-lt"/>
                          <a:ea typeface="Times New Roman"/>
                          <a:cs typeface="Times New Roman"/>
                        </a:rPr>
                        <a:t>n</a:t>
                      </a:r>
                      <a:r>
                        <a:rPr lang="en-GB" sz="900" dirty="0" smtClean="0">
                          <a:latin typeface="+mn-lt"/>
                          <a:ea typeface="Times New Roman"/>
                          <a:cs typeface="Times New Roman"/>
                        </a:rPr>
                        <a:t> </a:t>
                      </a:r>
                      <a:r>
                        <a:rPr lang="en-GB" sz="900" dirty="0">
                          <a:latin typeface="+mn-lt"/>
                          <a:ea typeface="Times New Roman"/>
                          <a:cs typeface="Times New Roman"/>
                        </a:rPr>
                        <a:t>Metrology </a:t>
                      </a:r>
                      <a:endParaRPr lang="en-GB" sz="900" dirty="0" smtClean="0">
                        <a:latin typeface="+mn-lt"/>
                        <a:ea typeface="Times New Roman"/>
                        <a:cs typeface="Times New Roman"/>
                      </a:endParaRPr>
                    </a:p>
                  </a:txBody>
                  <a:tcPr marL="44450" marR="44450" marT="0" marB="0" anchor="ctr"/>
                </a:tc>
                <a:tc>
                  <a:txBody>
                    <a:bodyPr/>
                    <a:lstStyle/>
                    <a:p>
                      <a:pPr>
                        <a:lnSpc>
                          <a:spcPct val="97000"/>
                        </a:lnSpc>
                        <a:spcAft>
                          <a:spcPts val="0"/>
                        </a:spcAft>
                      </a:pPr>
                      <a:r>
                        <a:rPr lang="en-GB" sz="900" dirty="0" smtClean="0">
                          <a:latin typeface="+mn-lt"/>
                          <a:ea typeface="Times New Roman"/>
                          <a:cs typeface="Times New Roman"/>
                        </a:rPr>
                        <a:t>+</a:t>
                      </a:r>
                      <a:r>
                        <a:rPr lang="en-GB" sz="900" dirty="0">
                          <a:latin typeface="+mn-lt"/>
                          <a:ea typeface="Times New Roman"/>
                          <a:cs typeface="Times New Roman"/>
                        </a:rPr>
                        <a:t>537 </a:t>
                      </a:r>
                      <a:r>
                        <a:rPr lang="en-GB" sz="900" dirty="0" smtClean="0">
                          <a:latin typeface="+mn-lt"/>
                          <a:ea typeface="Times New Roman"/>
                          <a:cs typeface="Times New Roman"/>
                        </a:rPr>
                        <a:t>862 05 36</a:t>
                      </a:r>
                      <a:endParaRPr lang="ru-RU" sz="900" dirty="0" smtClean="0">
                        <a:latin typeface="+mn-lt"/>
                        <a:ea typeface="Times New Roman"/>
                        <a:cs typeface="Times New Roman"/>
                      </a:endParaRPr>
                    </a:p>
                    <a:p>
                      <a:pPr>
                        <a:lnSpc>
                          <a:spcPct val="97000"/>
                        </a:lnSpc>
                        <a:spcAft>
                          <a:spcPts val="0"/>
                        </a:spcAft>
                      </a:pPr>
                      <a:r>
                        <a:rPr lang="en-US" sz="900" b="0" i="0" u="none" strike="noStrike" kern="1200" baseline="0" dirty="0" smtClean="0">
                          <a:solidFill>
                            <a:schemeClr val="dk1"/>
                          </a:solidFill>
                          <a:latin typeface="+mn-lt"/>
                          <a:ea typeface="+mn-ea"/>
                          <a:cs typeface="+mn-cs"/>
                        </a:rPr>
                        <a:t>Villalobos</a:t>
                      </a:r>
                      <a:r>
                        <a:rPr lang="en-GB" sz="900" dirty="0" smtClean="0">
                          <a:latin typeface="+mn-lt"/>
                          <a:ea typeface="Times New Roman"/>
                          <a:cs typeface="Times New Roman"/>
                        </a:rPr>
                        <a:t>@inimet.cu</a:t>
                      </a:r>
                      <a:endParaRPr lang="ru-RU" sz="900" dirty="0">
                        <a:latin typeface="+mn-lt"/>
                        <a:ea typeface="Times New Roman"/>
                        <a:cs typeface="Times New Roman"/>
                      </a:endParaRPr>
                    </a:p>
                  </a:txBody>
                  <a:tcPr marL="44450" marR="44450" marT="0" marB="0" anchor="ctr"/>
                </a:tc>
                <a:extLst>
                  <a:ext uri="{0D108BD9-81ED-4DB2-BD59-A6C34878D82A}">
                    <a16:rowId xmlns:a16="http://schemas.microsoft.com/office/drawing/2014/main" val="10008"/>
                  </a:ext>
                </a:extLst>
              </a:tr>
              <a:tr h="370840">
                <a:tc>
                  <a:txBody>
                    <a:bodyPr/>
                    <a:lstStyle/>
                    <a:p>
                      <a:pPr>
                        <a:lnSpc>
                          <a:spcPct val="97000"/>
                        </a:lnSpc>
                        <a:spcAft>
                          <a:spcPts val="0"/>
                        </a:spcAft>
                      </a:pPr>
                      <a:r>
                        <a:rPr lang="en-GB" sz="900" b="1">
                          <a:solidFill>
                            <a:srgbClr val="000000"/>
                          </a:solidFill>
                          <a:latin typeface="+mn-lt"/>
                          <a:ea typeface="Times New Roman"/>
                        </a:rPr>
                        <a:t>DPR of KOREA</a:t>
                      </a:r>
                      <a:endParaRPr lang="ru-RU" sz="90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a:solidFill>
                            <a:srgbClr val="000000"/>
                          </a:solidFill>
                          <a:latin typeface="+mn-lt"/>
                          <a:ea typeface="Times New Roman"/>
                        </a:rPr>
                        <a:t>KP</a:t>
                      </a:r>
                      <a:endParaRPr lang="ru-RU" sz="90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dirty="0">
                          <a:latin typeface="+mn-lt"/>
                          <a:ea typeface="Times New Roman"/>
                          <a:cs typeface="Times New Roman"/>
                        </a:rPr>
                        <a:t>Mr. Li Man HO</a:t>
                      </a:r>
                      <a:endParaRPr lang="ru-RU" sz="900" dirty="0">
                        <a:latin typeface="+mn-lt"/>
                        <a:ea typeface="Times New Roman"/>
                        <a:cs typeface="Times New Roman"/>
                      </a:endParaRPr>
                    </a:p>
                    <a:p>
                      <a:pPr>
                        <a:lnSpc>
                          <a:spcPct val="97000"/>
                        </a:lnSpc>
                        <a:spcAft>
                          <a:spcPts val="0"/>
                        </a:spcAft>
                      </a:pPr>
                      <a:r>
                        <a:rPr lang="en-GB" sz="900" b="1" dirty="0">
                          <a:latin typeface="+mn-lt"/>
                          <a:ea typeface="Times New Roman"/>
                          <a:cs typeface="Times New Roman"/>
                        </a:rPr>
                        <a:t>Mr. Jin </a:t>
                      </a:r>
                      <a:r>
                        <a:rPr lang="en-GB" sz="900" b="1" dirty="0" err="1">
                          <a:latin typeface="+mn-lt"/>
                          <a:ea typeface="Times New Roman"/>
                          <a:cs typeface="Times New Roman"/>
                        </a:rPr>
                        <a:t>Kyong</a:t>
                      </a:r>
                      <a:r>
                        <a:rPr lang="en-GB" sz="900" b="1" dirty="0">
                          <a:latin typeface="+mn-lt"/>
                          <a:ea typeface="Times New Roman"/>
                          <a:cs typeface="Times New Roman"/>
                        </a:rPr>
                        <a:t> MAN</a:t>
                      </a:r>
                      <a:endParaRPr lang="ru-RU" sz="900" dirty="0">
                        <a:latin typeface="+mn-lt"/>
                        <a:ea typeface="Times New Roman"/>
                        <a:cs typeface="Times New Roman"/>
                      </a:endParaRPr>
                    </a:p>
                    <a:p>
                      <a:pPr>
                        <a:lnSpc>
                          <a:spcPct val="97000"/>
                        </a:lnSpc>
                        <a:spcAft>
                          <a:spcPts val="0"/>
                        </a:spcAft>
                      </a:pPr>
                      <a:r>
                        <a:rPr lang="en-GB" sz="900" dirty="0">
                          <a:latin typeface="+mn-lt"/>
                          <a:ea typeface="Times New Roman"/>
                          <a:cs typeface="Times New Roman"/>
                        </a:rPr>
                        <a:t>State Administration for Quality Management (SAQM)</a:t>
                      </a:r>
                      <a:endParaRPr lang="ru-RU" sz="900" dirty="0">
                        <a:latin typeface="+mn-lt"/>
                        <a:ea typeface="Times New Roman"/>
                        <a:cs typeface="Times New Roman"/>
                      </a:endParaRPr>
                    </a:p>
                  </a:txBody>
                  <a:tcPr marL="44450" marR="44450" marT="0" marB="0" anchor="ctr"/>
                </a:tc>
                <a:tc>
                  <a:txBody>
                    <a:bodyPr/>
                    <a:lstStyle/>
                    <a:p>
                      <a:pPr>
                        <a:lnSpc>
                          <a:spcPct val="97000"/>
                        </a:lnSpc>
                        <a:spcAft>
                          <a:spcPts val="0"/>
                        </a:spcAft>
                      </a:pPr>
                      <a:r>
                        <a:rPr lang="en-GB" sz="900">
                          <a:latin typeface="+mn-lt"/>
                          <a:ea typeface="Times New Roman"/>
                          <a:cs typeface="Times New Roman"/>
                        </a:rPr>
                        <a:t>+850 2 18111 (ext. 3818989)</a:t>
                      </a:r>
                      <a:endParaRPr lang="ru-RU" sz="900">
                        <a:latin typeface="+mn-lt"/>
                        <a:ea typeface="Times New Roman"/>
                        <a:cs typeface="Times New Roman"/>
                      </a:endParaRPr>
                    </a:p>
                    <a:p>
                      <a:pPr>
                        <a:lnSpc>
                          <a:spcPct val="97000"/>
                        </a:lnSpc>
                        <a:spcAft>
                          <a:spcPts val="0"/>
                        </a:spcAft>
                      </a:pPr>
                      <a:r>
                        <a:rPr lang="en-GB" sz="900">
                          <a:solidFill>
                            <a:srgbClr val="000000"/>
                          </a:solidFill>
                          <a:latin typeface="+mn-lt"/>
                          <a:ea typeface="Times New Roman"/>
                          <a:cs typeface="Times New Roman"/>
                        </a:rPr>
                        <a:t>+850 2 3814410</a:t>
                      </a:r>
                      <a:endParaRPr lang="ru-RU" sz="900">
                        <a:latin typeface="+mn-lt"/>
                        <a:ea typeface="Times New Roman"/>
                        <a:cs typeface="Times New Roman"/>
                      </a:endParaRPr>
                    </a:p>
                    <a:p>
                      <a:pPr>
                        <a:lnSpc>
                          <a:spcPct val="97000"/>
                        </a:lnSpc>
                        <a:spcAft>
                          <a:spcPts val="0"/>
                        </a:spcAft>
                      </a:pPr>
                      <a:r>
                        <a:rPr lang="en-GB" sz="900">
                          <a:solidFill>
                            <a:srgbClr val="000000"/>
                          </a:solidFill>
                          <a:latin typeface="+mn-lt"/>
                          <a:ea typeface="Times New Roman"/>
                          <a:cs typeface="Times New Roman"/>
                        </a:rPr>
                        <a:t>saqm@co.chesin.com</a:t>
                      </a:r>
                      <a:endParaRPr lang="ru-RU" sz="900">
                        <a:latin typeface="+mn-lt"/>
                        <a:ea typeface="Times New Roman"/>
                        <a:cs typeface="Times New Roman"/>
                      </a:endParaRPr>
                    </a:p>
                    <a:p>
                      <a:pPr>
                        <a:lnSpc>
                          <a:spcPct val="97000"/>
                        </a:lnSpc>
                        <a:spcAft>
                          <a:spcPts val="0"/>
                        </a:spcAft>
                      </a:pPr>
                      <a:r>
                        <a:rPr lang="en-GB" sz="900">
                          <a:solidFill>
                            <a:srgbClr val="000000"/>
                          </a:solidFill>
                          <a:latin typeface="+mn-lt"/>
                          <a:ea typeface="Times New Roman"/>
                          <a:cs typeface="Times New Roman"/>
                        </a:rPr>
                        <a:t>pdk0301@163.com</a:t>
                      </a:r>
                      <a:endParaRPr lang="ru-RU" sz="900">
                        <a:latin typeface="+mn-lt"/>
                        <a:ea typeface="Times New Roman"/>
                        <a:cs typeface="Times New Roman"/>
                      </a:endParaRPr>
                    </a:p>
                  </a:txBody>
                  <a:tcPr marL="44450" marR="44450" marT="0" marB="0" anchor="ctr"/>
                </a:tc>
                <a:extLst>
                  <a:ext uri="{0D108BD9-81ED-4DB2-BD59-A6C34878D82A}">
                    <a16:rowId xmlns:a16="http://schemas.microsoft.com/office/drawing/2014/main" val="10009"/>
                  </a:ext>
                </a:extLst>
              </a:tr>
              <a:tr h="370840">
                <a:tc rowSpan="2">
                  <a:txBody>
                    <a:bodyPr/>
                    <a:lstStyle/>
                    <a:p>
                      <a:pPr>
                        <a:lnSpc>
                          <a:spcPct val="97000"/>
                        </a:lnSpc>
                        <a:spcAft>
                          <a:spcPts val="0"/>
                        </a:spcAft>
                      </a:pPr>
                      <a:r>
                        <a:rPr lang="en-GB" sz="900" b="1">
                          <a:solidFill>
                            <a:srgbClr val="000000"/>
                          </a:solidFill>
                          <a:latin typeface="+mn-lt"/>
                          <a:ea typeface="Times New Roman"/>
                        </a:rPr>
                        <a:t>GERMANY</a:t>
                      </a:r>
                      <a:endParaRPr lang="ru-RU" sz="900">
                        <a:solidFill>
                          <a:srgbClr val="000000"/>
                        </a:solidFill>
                        <a:latin typeface="+mn-lt"/>
                        <a:ea typeface="Times New Roman"/>
                      </a:endParaRPr>
                    </a:p>
                  </a:txBody>
                  <a:tcPr marL="44450" marR="44450" marT="0" marB="0" anchor="ctr"/>
                </a:tc>
                <a:tc rowSpan="2">
                  <a:txBody>
                    <a:bodyPr/>
                    <a:lstStyle/>
                    <a:p>
                      <a:pPr>
                        <a:lnSpc>
                          <a:spcPct val="97000"/>
                        </a:lnSpc>
                        <a:spcAft>
                          <a:spcPts val="0"/>
                        </a:spcAft>
                      </a:pPr>
                      <a:r>
                        <a:rPr lang="en-GB" sz="900" b="1">
                          <a:solidFill>
                            <a:srgbClr val="000000"/>
                          </a:solidFill>
                          <a:latin typeface="+mn-lt"/>
                          <a:ea typeface="Times New Roman"/>
                        </a:rPr>
                        <a:t>DE</a:t>
                      </a:r>
                      <a:endParaRPr lang="ru-RU" sz="900">
                        <a:solidFill>
                          <a:srgbClr val="000000"/>
                        </a:solidFill>
                        <a:latin typeface="+mn-lt"/>
                        <a:ea typeface="Times New Roman"/>
                      </a:endParaRPr>
                    </a:p>
                  </a:txBody>
                  <a:tcPr marL="44450" marR="44450" marT="0" marB="0" anchor="ctr"/>
                </a:tc>
                <a:tc>
                  <a:txBody>
                    <a:bodyPr/>
                    <a:lstStyle/>
                    <a:p>
                      <a:r>
                        <a:rPr lang="de-DE" sz="900" b="1" kern="1200" dirty="0" smtClean="0">
                          <a:solidFill>
                            <a:schemeClr val="dk1"/>
                          </a:solidFill>
                          <a:effectLst/>
                          <a:latin typeface="+mn-lt"/>
                          <a:ea typeface="+mn-ea"/>
                          <a:cs typeface="+mn-cs"/>
                        </a:rPr>
                        <a:t>Mr. Moritz ACKERMANN</a:t>
                      </a:r>
                      <a:endParaRPr lang="ru-RU" sz="900" kern="1200" dirty="0" smtClean="0">
                        <a:solidFill>
                          <a:schemeClr val="dk1"/>
                        </a:solidFill>
                        <a:effectLst/>
                        <a:latin typeface="+mn-lt"/>
                        <a:ea typeface="+mn-ea"/>
                        <a:cs typeface="+mn-cs"/>
                      </a:endParaRPr>
                    </a:p>
                    <a:p>
                      <a:pPr>
                        <a:lnSpc>
                          <a:spcPct val="97000"/>
                        </a:lnSpc>
                        <a:spcAft>
                          <a:spcPts val="0"/>
                        </a:spcAft>
                      </a:pPr>
                      <a:r>
                        <a:rPr lang="en-GB" sz="900" dirty="0" err="1" smtClean="0">
                          <a:solidFill>
                            <a:srgbClr val="000000"/>
                          </a:solidFill>
                          <a:latin typeface="+mn-lt"/>
                          <a:ea typeface="Times New Roman"/>
                        </a:rPr>
                        <a:t>Physikalisch-Technische</a:t>
                      </a:r>
                      <a:r>
                        <a:rPr lang="en-GB" sz="900" dirty="0" smtClean="0">
                          <a:solidFill>
                            <a:srgbClr val="000000"/>
                          </a:solidFill>
                          <a:latin typeface="+mn-lt"/>
                          <a:ea typeface="Times New Roman"/>
                        </a:rPr>
                        <a:t> </a:t>
                      </a:r>
                      <a:r>
                        <a:rPr lang="en-GB" sz="900" dirty="0" err="1">
                          <a:solidFill>
                            <a:srgbClr val="000000"/>
                          </a:solidFill>
                          <a:latin typeface="+mn-lt"/>
                          <a:ea typeface="Times New Roman"/>
                        </a:rPr>
                        <a:t>Bundesanstalt</a:t>
                      </a:r>
                      <a:r>
                        <a:rPr lang="en-GB" sz="900" dirty="0">
                          <a:solidFill>
                            <a:srgbClr val="000000"/>
                          </a:solidFill>
                          <a:latin typeface="+mn-lt"/>
                          <a:ea typeface="Times New Roman"/>
                        </a:rPr>
                        <a:t> (PTB)</a:t>
                      </a:r>
                      <a:endParaRPr lang="ru-RU" sz="900" dirty="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de-DE" sz="900" kern="1200" dirty="0" smtClean="0">
                          <a:solidFill>
                            <a:schemeClr val="dk1"/>
                          </a:solidFill>
                          <a:effectLst/>
                          <a:latin typeface="+mn-lt"/>
                          <a:ea typeface="+mn-ea"/>
                          <a:cs typeface="+mn-cs"/>
                        </a:rPr>
                        <a:t>+49 531 592 8219</a:t>
                      </a:r>
                      <a:br>
                        <a:rPr lang="de-DE" sz="900" kern="1200" dirty="0" smtClean="0">
                          <a:solidFill>
                            <a:schemeClr val="dk1"/>
                          </a:solidFill>
                          <a:effectLst/>
                          <a:latin typeface="+mn-lt"/>
                          <a:ea typeface="+mn-ea"/>
                          <a:cs typeface="+mn-cs"/>
                        </a:rPr>
                      </a:br>
                      <a:r>
                        <a:rPr lang="de-DE" sz="900" kern="1200" dirty="0" smtClean="0">
                          <a:solidFill>
                            <a:schemeClr val="dk1"/>
                          </a:solidFill>
                          <a:effectLst/>
                          <a:latin typeface="+mn-lt"/>
                          <a:ea typeface="+mn-ea"/>
                          <a:cs typeface="+mn-cs"/>
                        </a:rPr>
                        <a:t>moritz.ackermann@ptb.de</a:t>
                      </a:r>
                      <a:endParaRPr lang="ru-RU" sz="900" dirty="0">
                        <a:latin typeface="+mn-lt"/>
                        <a:ea typeface="Times New Roman"/>
                        <a:cs typeface="Times New Roman"/>
                      </a:endParaRPr>
                    </a:p>
                  </a:txBody>
                  <a:tcPr marL="44450" marR="44450" marT="0" marB="0" anchor="ctr"/>
                </a:tc>
                <a:extLst>
                  <a:ext uri="{0D108BD9-81ED-4DB2-BD59-A6C34878D82A}">
                    <a16:rowId xmlns:a16="http://schemas.microsoft.com/office/drawing/2014/main" val="10010"/>
                  </a:ext>
                </a:extLst>
              </a:tr>
              <a:tr h="370840">
                <a:tc vMerge="1">
                  <a:txBody>
                    <a:bodyPr/>
                    <a:lstStyle/>
                    <a:p>
                      <a:endParaRPr lang="ru-RU"/>
                    </a:p>
                  </a:txBody>
                  <a:tcPr/>
                </a:tc>
                <a:tc vMerge="1">
                  <a:txBody>
                    <a:bodyPr/>
                    <a:lstStyle/>
                    <a:p>
                      <a:endParaRPr lang="ru-RU"/>
                    </a:p>
                  </a:txBody>
                  <a:tcPr/>
                </a:tc>
                <a:tc>
                  <a:txBody>
                    <a:bodyPr/>
                    <a:lstStyle/>
                    <a:p>
                      <a:pPr>
                        <a:spcAft>
                          <a:spcPts val="0"/>
                        </a:spcAft>
                      </a:pPr>
                      <a:r>
                        <a:rPr lang="en-US" sz="900" b="1" dirty="0" smtClean="0">
                          <a:latin typeface="+mn-lt"/>
                          <a:ea typeface="Times New Roman"/>
                          <a:cs typeface="Times New Roman"/>
                        </a:rPr>
                        <a:t>Mrs. </a:t>
                      </a:r>
                      <a:r>
                        <a:rPr lang="en-US" sz="900" b="1" dirty="0" err="1" smtClean="0">
                          <a:latin typeface="+mn-lt"/>
                          <a:ea typeface="Times New Roman"/>
                          <a:cs typeface="Times New Roman"/>
                        </a:rPr>
                        <a:t>Katrin</a:t>
                      </a:r>
                      <a:r>
                        <a:rPr lang="en-US" sz="900" b="1" dirty="0" smtClean="0">
                          <a:latin typeface="+mn-lt"/>
                          <a:ea typeface="Times New Roman"/>
                          <a:cs typeface="Times New Roman"/>
                        </a:rPr>
                        <a:t> HOFFMANN</a:t>
                      </a:r>
                      <a:endParaRPr lang="ru-RU" sz="900" dirty="0">
                        <a:latin typeface="+mn-lt"/>
                        <a:ea typeface="Times New Roman"/>
                        <a:cs typeface="Times New Roman"/>
                      </a:endParaRPr>
                    </a:p>
                    <a:p>
                      <a:pPr>
                        <a:spcAft>
                          <a:spcPts val="0"/>
                        </a:spcAft>
                      </a:pPr>
                      <a:r>
                        <a:rPr lang="en-GB" sz="900" dirty="0" err="1">
                          <a:latin typeface="+mn-lt"/>
                          <a:ea typeface="Times New Roman"/>
                          <a:cs typeface="Times New Roman"/>
                        </a:rPr>
                        <a:t>Physikalisch-Technische</a:t>
                      </a:r>
                      <a:r>
                        <a:rPr lang="en-GB" sz="900" dirty="0">
                          <a:latin typeface="+mn-lt"/>
                          <a:ea typeface="Times New Roman"/>
                          <a:cs typeface="Times New Roman"/>
                        </a:rPr>
                        <a:t> </a:t>
                      </a:r>
                      <a:r>
                        <a:rPr lang="en-GB" sz="900" dirty="0" err="1">
                          <a:latin typeface="+mn-lt"/>
                          <a:ea typeface="Times New Roman"/>
                          <a:cs typeface="Times New Roman"/>
                        </a:rPr>
                        <a:t>Bundesanstalt</a:t>
                      </a:r>
                      <a:r>
                        <a:rPr lang="en-GB" sz="900" dirty="0">
                          <a:latin typeface="+mn-lt"/>
                          <a:ea typeface="Times New Roman"/>
                          <a:cs typeface="Times New Roman"/>
                        </a:rPr>
                        <a:t> (PTB)</a:t>
                      </a:r>
                      <a:endParaRPr lang="ru-RU" sz="900" dirty="0">
                        <a:latin typeface="+mn-lt"/>
                        <a:ea typeface="Times New Roman"/>
                        <a:cs typeface="Times New Roman"/>
                      </a:endParaRPr>
                    </a:p>
                  </a:txBody>
                  <a:tcPr marL="44450" marR="44450" marT="0" marB="0" anchor="ctr"/>
                </a:tc>
                <a:tc>
                  <a:txBody>
                    <a:bodyPr/>
                    <a:lstStyle/>
                    <a:p>
                      <a:pPr>
                        <a:spcBef>
                          <a:spcPts val="300"/>
                        </a:spcBef>
                        <a:spcAft>
                          <a:spcPts val="0"/>
                        </a:spcAft>
                      </a:pPr>
                      <a:r>
                        <a:rPr lang="en-GB" sz="900" dirty="0">
                          <a:latin typeface="+mn-lt"/>
                          <a:ea typeface="Times New Roman"/>
                          <a:cs typeface="Times New Roman"/>
                        </a:rPr>
                        <a:t>+49 531 592 </a:t>
                      </a:r>
                      <a:r>
                        <a:rPr lang="en-GB" sz="900" dirty="0" smtClean="0">
                          <a:latin typeface="+mn-lt"/>
                          <a:ea typeface="Times New Roman"/>
                          <a:cs typeface="Times New Roman"/>
                        </a:rPr>
                        <a:t>821</a:t>
                      </a:r>
                      <a:r>
                        <a:rPr lang="en-US" sz="900" dirty="0" smtClean="0">
                          <a:latin typeface="+mn-lt"/>
                          <a:ea typeface="Times New Roman"/>
                          <a:cs typeface="Times New Roman"/>
                        </a:rPr>
                        <a:t>5</a:t>
                      </a:r>
                      <a:endParaRPr lang="ru-RU" sz="900" dirty="0">
                        <a:latin typeface="+mn-lt"/>
                        <a:ea typeface="Times New Roman"/>
                        <a:cs typeface="Times New Roman"/>
                      </a:endParaRPr>
                    </a:p>
                    <a:p>
                      <a:pPr>
                        <a:spcAft>
                          <a:spcPts val="0"/>
                        </a:spcAft>
                      </a:pPr>
                      <a:r>
                        <a:rPr lang="en-US" sz="900" dirty="0" smtClean="0">
                          <a:latin typeface="+mn-lt"/>
                          <a:ea typeface="Times New Roman"/>
                          <a:cs typeface="Times New Roman"/>
                        </a:rPr>
                        <a:t>katrin.hoffmann@ptb.de</a:t>
                      </a:r>
                      <a:endParaRPr lang="ru-RU" sz="900" dirty="0">
                        <a:latin typeface="+mn-lt"/>
                        <a:ea typeface="Times New Roman"/>
                        <a:cs typeface="Times New Roman"/>
                      </a:endParaRPr>
                    </a:p>
                  </a:txBody>
                  <a:tcPr marL="44450" marR="44450" marT="0" marB="0"/>
                </a:tc>
                <a:extLst>
                  <a:ext uri="{0D108BD9-81ED-4DB2-BD59-A6C34878D82A}">
                    <a16:rowId xmlns:a16="http://schemas.microsoft.com/office/drawing/2014/main" val="10011"/>
                  </a:ext>
                </a:extLst>
              </a:tr>
              <a:tr h="370840">
                <a:tc>
                  <a:txBody>
                    <a:bodyPr/>
                    <a:lstStyle/>
                    <a:p>
                      <a:pPr>
                        <a:lnSpc>
                          <a:spcPct val="97000"/>
                        </a:lnSpc>
                        <a:spcAft>
                          <a:spcPts val="0"/>
                        </a:spcAft>
                      </a:pPr>
                      <a:r>
                        <a:rPr lang="en-GB" sz="900" b="1">
                          <a:latin typeface="+mn-lt"/>
                          <a:ea typeface="Times New Roman"/>
                          <a:cs typeface="Times New Roman"/>
                        </a:rPr>
                        <a:t>GEORGIA</a:t>
                      </a:r>
                      <a:endParaRPr lang="ru-RU" sz="900">
                        <a:latin typeface="+mn-lt"/>
                        <a:ea typeface="Times New Roman"/>
                        <a:cs typeface="Times New Roman"/>
                      </a:endParaRPr>
                    </a:p>
                  </a:txBody>
                  <a:tcPr marL="44450" marR="44450" marT="0" marB="0" anchor="ctr"/>
                </a:tc>
                <a:tc>
                  <a:txBody>
                    <a:bodyPr/>
                    <a:lstStyle/>
                    <a:p>
                      <a:pPr>
                        <a:lnSpc>
                          <a:spcPct val="97000"/>
                        </a:lnSpc>
                        <a:spcAft>
                          <a:spcPts val="0"/>
                        </a:spcAft>
                      </a:pPr>
                      <a:r>
                        <a:rPr lang="en-GB" sz="900" b="1">
                          <a:latin typeface="+mn-lt"/>
                          <a:ea typeface="Times New Roman"/>
                          <a:cs typeface="Times New Roman"/>
                        </a:rPr>
                        <a:t>GE</a:t>
                      </a:r>
                      <a:endParaRPr lang="ru-RU" sz="900">
                        <a:latin typeface="+mn-lt"/>
                        <a:ea typeface="Times New Roman"/>
                        <a:cs typeface="Times New Roman"/>
                      </a:endParaRPr>
                    </a:p>
                  </a:txBody>
                  <a:tcPr marL="44450" marR="44450" marT="0" marB="0" anchor="ctr"/>
                </a:tc>
                <a:tc>
                  <a:txBody>
                    <a:bodyPr/>
                    <a:lstStyle/>
                    <a:p>
                      <a:pPr algn="l">
                        <a:lnSpc>
                          <a:spcPct val="97000"/>
                        </a:lnSpc>
                        <a:spcAft>
                          <a:spcPts val="0"/>
                        </a:spcAft>
                      </a:pPr>
                      <a:r>
                        <a:rPr lang="en-GB" sz="900" b="1" dirty="0">
                          <a:latin typeface="+mn-lt"/>
                          <a:ea typeface="Times New Roman"/>
                          <a:cs typeface="Times New Roman"/>
                        </a:rPr>
                        <a:t>Ms. </a:t>
                      </a:r>
                      <a:r>
                        <a:rPr lang="en-US" sz="900" b="1" kern="1200" dirty="0" smtClean="0">
                          <a:solidFill>
                            <a:schemeClr val="dk1"/>
                          </a:solidFill>
                          <a:effectLst/>
                          <a:latin typeface="+mn-lt"/>
                          <a:ea typeface="+mn-ea"/>
                          <a:cs typeface="+mn-cs"/>
                        </a:rPr>
                        <a:t>Natalia </a:t>
                      </a:r>
                      <a:r>
                        <a:rPr lang="en-US" sz="900" b="1" kern="1200" dirty="0" err="1" smtClean="0">
                          <a:solidFill>
                            <a:schemeClr val="dk1"/>
                          </a:solidFill>
                          <a:effectLst/>
                          <a:latin typeface="+mn-lt"/>
                          <a:ea typeface="+mn-ea"/>
                          <a:cs typeface="+mn-cs"/>
                        </a:rPr>
                        <a:t>Sidamonidze</a:t>
                      </a:r>
                      <a:endParaRPr lang="en-US" sz="900" b="1" kern="1200" dirty="0" smtClean="0">
                        <a:solidFill>
                          <a:schemeClr val="dk1"/>
                        </a:solidFill>
                        <a:effectLst/>
                        <a:latin typeface="+mn-lt"/>
                        <a:ea typeface="+mn-ea"/>
                        <a:cs typeface="+mn-cs"/>
                      </a:endParaRPr>
                    </a:p>
                    <a:p>
                      <a:pPr algn="l">
                        <a:lnSpc>
                          <a:spcPct val="97000"/>
                        </a:lnSpc>
                        <a:spcAft>
                          <a:spcPts val="0"/>
                        </a:spcAft>
                      </a:pPr>
                      <a:r>
                        <a:rPr lang="en-GB" sz="900" dirty="0" smtClean="0">
                          <a:solidFill>
                            <a:srgbClr val="000000"/>
                          </a:solidFill>
                          <a:latin typeface="+mn-lt"/>
                          <a:ea typeface="Times New Roman"/>
                        </a:rPr>
                        <a:t>Georgian </a:t>
                      </a:r>
                      <a:r>
                        <a:rPr lang="en-GB" sz="900" dirty="0">
                          <a:solidFill>
                            <a:srgbClr val="000000"/>
                          </a:solidFill>
                          <a:latin typeface="+mn-lt"/>
                          <a:ea typeface="Times New Roman"/>
                        </a:rPr>
                        <a:t>National Agency for </a:t>
                      </a:r>
                      <a:r>
                        <a:rPr lang="en-GB" sz="900" dirty="0" smtClean="0">
                          <a:solidFill>
                            <a:srgbClr val="000000"/>
                          </a:solidFill>
                          <a:latin typeface="+mn-lt"/>
                          <a:ea typeface="Times New Roman"/>
                        </a:rPr>
                        <a:t>Standards</a:t>
                      </a:r>
                      <a:r>
                        <a:rPr lang="en-GB" sz="900" baseline="0" dirty="0" smtClean="0">
                          <a:solidFill>
                            <a:srgbClr val="000000"/>
                          </a:solidFill>
                          <a:latin typeface="+mn-lt"/>
                          <a:ea typeface="Times New Roman"/>
                        </a:rPr>
                        <a:t> </a:t>
                      </a:r>
                      <a:r>
                        <a:rPr lang="en-GB" sz="900" dirty="0" smtClean="0">
                          <a:solidFill>
                            <a:srgbClr val="000000"/>
                          </a:solidFill>
                          <a:latin typeface="+mn-lt"/>
                          <a:ea typeface="Times New Roman"/>
                        </a:rPr>
                        <a:t>and </a:t>
                      </a:r>
                      <a:r>
                        <a:rPr lang="en-GB" sz="900" dirty="0">
                          <a:solidFill>
                            <a:srgbClr val="000000"/>
                          </a:solidFill>
                          <a:latin typeface="+mn-lt"/>
                          <a:ea typeface="Times New Roman"/>
                        </a:rPr>
                        <a:t>Metrology (GEOSTM)</a:t>
                      </a:r>
                      <a:endParaRPr lang="ru-RU" sz="900" dirty="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dirty="0">
                          <a:latin typeface="+mn-lt"/>
                          <a:ea typeface="Times New Roman"/>
                          <a:cs typeface="Times New Roman"/>
                        </a:rPr>
                        <a:t>+995 32 261 </a:t>
                      </a:r>
                      <a:r>
                        <a:rPr lang="en-GB" sz="900" dirty="0" smtClean="0">
                          <a:latin typeface="+mn-lt"/>
                          <a:ea typeface="Times New Roman"/>
                          <a:cs typeface="Times New Roman"/>
                        </a:rPr>
                        <a:t>25 30</a:t>
                      </a:r>
                      <a:endParaRPr lang="ru-RU" sz="900" dirty="0">
                        <a:latin typeface="+mn-lt"/>
                        <a:ea typeface="Times New Roman"/>
                        <a:cs typeface="Times New Roman"/>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n-US" altLang="ru-RU" sz="900" b="0" i="0" u="none" strike="noStrike" cap="none" normalizeH="0" baseline="0" dirty="0" err="1" smtClean="0">
                          <a:ln>
                            <a:noFill/>
                          </a:ln>
                          <a:solidFill>
                            <a:srgbClr val="000000"/>
                          </a:solidFill>
                          <a:effectLst/>
                          <a:latin typeface="Calibri" pitchFamily="34" charset="0"/>
                          <a:cs typeface="Times New Roman" pitchFamily="18" charset="0"/>
                        </a:rPr>
                        <a:t>geostm</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a:t>
                      </a:r>
                      <a:r>
                        <a:rPr kumimoji="0" lang="en-US" altLang="ru-RU" sz="900" b="0" i="0" u="none" strike="noStrike" cap="none" normalizeH="0" baseline="0" dirty="0" err="1" smtClean="0">
                          <a:ln>
                            <a:noFill/>
                          </a:ln>
                          <a:solidFill>
                            <a:srgbClr val="000000"/>
                          </a:solidFill>
                          <a:effectLst/>
                          <a:latin typeface="Calibri" pitchFamily="34" charset="0"/>
                          <a:cs typeface="Times New Roman" pitchFamily="18" charset="0"/>
                        </a:rPr>
                        <a:t>geostm</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a:t>
                      </a:r>
                      <a:r>
                        <a:rPr kumimoji="0" lang="en-US" altLang="ru-RU" sz="900" b="0" i="0" u="none" strike="noStrike" cap="none" normalizeH="0" baseline="0" smtClean="0">
                          <a:ln>
                            <a:noFill/>
                          </a:ln>
                          <a:solidFill>
                            <a:srgbClr val="000000"/>
                          </a:solidFill>
                          <a:effectLst/>
                          <a:latin typeface="Calibri" pitchFamily="34" charset="0"/>
                          <a:cs typeface="Times New Roman" pitchFamily="18" charset="0"/>
                        </a:rPr>
                        <a:t>ge</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a:tc>
                <a:extLst>
                  <a:ext uri="{0D108BD9-81ED-4DB2-BD59-A6C34878D82A}">
                    <a16:rowId xmlns:a16="http://schemas.microsoft.com/office/drawing/2014/main" val="10012"/>
                  </a:ext>
                </a:extLst>
              </a:tr>
              <a:tr h="370840">
                <a:tc>
                  <a:txBody>
                    <a:bodyPr/>
                    <a:lstStyle/>
                    <a:p>
                      <a:pPr>
                        <a:lnSpc>
                          <a:spcPct val="97000"/>
                        </a:lnSpc>
                        <a:spcAft>
                          <a:spcPts val="0"/>
                        </a:spcAft>
                      </a:pPr>
                      <a:r>
                        <a:rPr lang="en-GB" sz="900" b="1" dirty="0">
                          <a:solidFill>
                            <a:srgbClr val="000000"/>
                          </a:solidFill>
                          <a:latin typeface="+mn-lt"/>
                          <a:ea typeface="Times New Roman"/>
                        </a:rPr>
                        <a:t>KAZAKHSTAN</a:t>
                      </a:r>
                      <a:endParaRPr lang="ru-RU" sz="900" dirty="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a:solidFill>
                            <a:srgbClr val="000000"/>
                          </a:solidFill>
                          <a:latin typeface="+mn-lt"/>
                          <a:ea typeface="Times New Roman"/>
                        </a:rPr>
                        <a:t>KZ</a:t>
                      </a:r>
                      <a:endParaRPr lang="ru-RU" sz="90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dirty="0" smtClean="0">
                          <a:latin typeface="+mn-lt"/>
                          <a:ea typeface="Times New Roman"/>
                          <a:cs typeface="Times New Roman"/>
                        </a:rPr>
                        <a:t>Mrs</a:t>
                      </a:r>
                      <a:r>
                        <a:rPr lang="en-GB" sz="900" b="1" dirty="0">
                          <a:latin typeface="+mn-lt"/>
                          <a:ea typeface="Times New Roman"/>
                          <a:cs typeface="Times New Roman"/>
                        </a:rPr>
                        <a:t>. </a:t>
                      </a:r>
                      <a:r>
                        <a:rPr lang="en-GB" sz="900" b="1" dirty="0" err="1">
                          <a:latin typeface="+mn-lt"/>
                          <a:ea typeface="Times New Roman"/>
                          <a:cs typeface="Times New Roman"/>
                        </a:rPr>
                        <a:t>Zhanar</a:t>
                      </a:r>
                      <a:r>
                        <a:rPr lang="en-GB" sz="900" b="1" dirty="0">
                          <a:latin typeface="+mn-lt"/>
                          <a:ea typeface="Times New Roman"/>
                          <a:cs typeface="Times New Roman"/>
                        </a:rPr>
                        <a:t> YELEUSSIZOVA</a:t>
                      </a:r>
                      <a:endParaRPr lang="ru-RU" sz="900" dirty="0">
                        <a:latin typeface="+mn-lt"/>
                        <a:ea typeface="Times New Roman"/>
                        <a:cs typeface="Times New Roman"/>
                      </a:endParaRPr>
                    </a:p>
                    <a:p>
                      <a:pPr>
                        <a:lnSpc>
                          <a:spcPct val="97000"/>
                        </a:lnSpc>
                        <a:spcAft>
                          <a:spcPts val="0"/>
                        </a:spcAft>
                      </a:pPr>
                      <a:r>
                        <a:rPr lang="en-GB" sz="900" dirty="0">
                          <a:solidFill>
                            <a:srgbClr val="000000"/>
                          </a:solidFill>
                          <a:latin typeface="+mn-lt"/>
                          <a:ea typeface="Times New Roman"/>
                        </a:rPr>
                        <a:t>Kazakhstan Institute of Metrology (</a:t>
                      </a:r>
                      <a:r>
                        <a:rPr lang="en-GB" sz="900" dirty="0" err="1">
                          <a:solidFill>
                            <a:srgbClr val="000000"/>
                          </a:solidFill>
                          <a:latin typeface="+mn-lt"/>
                          <a:ea typeface="Times New Roman"/>
                        </a:rPr>
                        <a:t>KazInMetr</a:t>
                      </a:r>
                      <a:r>
                        <a:rPr lang="en-GB" sz="900" dirty="0">
                          <a:solidFill>
                            <a:srgbClr val="000000"/>
                          </a:solidFill>
                          <a:latin typeface="+mn-lt"/>
                          <a:ea typeface="Times New Roman"/>
                        </a:rPr>
                        <a:t>)</a:t>
                      </a:r>
                      <a:endParaRPr lang="ru-RU" sz="900" dirty="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a:latin typeface="+mn-lt"/>
                          <a:ea typeface="Times New Roman"/>
                          <a:cs typeface="Times New Roman"/>
                        </a:rPr>
                        <a:t>+7172 79 32 77</a:t>
                      </a:r>
                      <a:endParaRPr lang="ru-RU" sz="900">
                        <a:latin typeface="+mn-lt"/>
                        <a:ea typeface="Times New Roman"/>
                        <a:cs typeface="Times New Roman"/>
                      </a:endParaRPr>
                    </a:p>
                    <a:p>
                      <a:pPr>
                        <a:lnSpc>
                          <a:spcPct val="97000"/>
                        </a:lnSpc>
                        <a:spcAft>
                          <a:spcPts val="0"/>
                        </a:spcAft>
                      </a:pPr>
                      <a:r>
                        <a:rPr lang="en-GB" sz="900">
                          <a:latin typeface="+mn-lt"/>
                          <a:ea typeface="Times New Roman"/>
                          <a:cs typeface="Times New Roman"/>
                        </a:rPr>
                        <a:t>+7172 79 33 84</a:t>
                      </a:r>
                      <a:endParaRPr lang="ru-RU" sz="900">
                        <a:latin typeface="+mn-lt"/>
                        <a:ea typeface="Times New Roman"/>
                        <a:cs typeface="Times New Roman"/>
                      </a:endParaRPr>
                    </a:p>
                    <a:p>
                      <a:pPr>
                        <a:lnSpc>
                          <a:spcPct val="97000"/>
                        </a:lnSpc>
                        <a:spcAft>
                          <a:spcPts val="0"/>
                        </a:spcAft>
                      </a:pPr>
                      <a:r>
                        <a:rPr lang="en-GB" sz="900">
                          <a:latin typeface="+mn-lt"/>
                          <a:ea typeface="Times New Roman"/>
                          <a:cs typeface="Times New Roman"/>
                        </a:rPr>
                        <a:t>kazinmetr@mail.ru</a:t>
                      </a:r>
                      <a:endParaRPr lang="ru-RU" sz="900">
                        <a:latin typeface="+mn-lt"/>
                        <a:ea typeface="Times New Roman"/>
                        <a:cs typeface="Times New Roman"/>
                      </a:endParaRPr>
                    </a:p>
                  </a:txBody>
                  <a:tcPr marL="44450" marR="44450" marT="0" marB="0" anchor="ctr"/>
                </a:tc>
                <a:extLst>
                  <a:ext uri="{0D108BD9-81ED-4DB2-BD59-A6C34878D82A}">
                    <a16:rowId xmlns:a16="http://schemas.microsoft.com/office/drawing/2014/main" val="10013"/>
                  </a:ext>
                </a:extLst>
              </a:tr>
              <a:tr h="370840">
                <a:tc>
                  <a:txBody>
                    <a:bodyPr/>
                    <a:lstStyle/>
                    <a:p>
                      <a:pPr>
                        <a:lnSpc>
                          <a:spcPct val="97000"/>
                        </a:lnSpc>
                        <a:spcAft>
                          <a:spcPts val="0"/>
                        </a:spcAft>
                      </a:pPr>
                      <a:r>
                        <a:rPr lang="en-GB" sz="900" b="1" dirty="0">
                          <a:solidFill>
                            <a:srgbClr val="000000"/>
                          </a:solidFill>
                          <a:latin typeface="+mn-lt"/>
                          <a:ea typeface="Times New Roman"/>
                        </a:rPr>
                        <a:t>KYRGYZSTAN</a:t>
                      </a:r>
                      <a:endParaRPr lang="ru-RU" sz="900" dirty="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a:solidFill>
                            <a:srgbClr val="000000"/>
                          </a:solidFill>
                          <a:latin typeface="+mn-lt"/>
                          <a:ea typeface="Times New Roman"/>
                        </a:rPr>
                        <a:t>KG</a:t>
                      </a:r>
                      <a:endParaRPr lang="ru-RU" sz="90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dirty="0">
                          <a:latin typeface="+mn-lt"/>
                          <a:ea typeface="Times New Roman"/>
                          <a:cs typeface="Times New Roman"/>
                        </a:rPr>
                        <a:t>Mrs. </a:t>
                      </a:r>
                      <a:r>
                        <a:rPr lang="en-GB" sz="900" b="1" dirty="0" err="1">
                          <a:latin typeface="+mn-lt"/>
                          <a:ea typeface="Times New Roman"/>
                          <a:cs typeface="Times New Roman"/>
                        </a:rPr>
                        <a:t>Liliya</a:t>
                      </a:r>
                      <a:r>
                        <a:rPr lang="en-GB" sz="900" b="1" dirty="0">
                          <a:latin typeface="+mn-lt"/>
                          <a:ea typeface="Times New Roman"/>
                          <a:cs typeface="Times New Roman"/>
                        </a:rPr>
                        <a:t> DIKAMBAEVA</a:t>
                      </a:r>
                      <a:endParaRPr lang="ru-RU" sz="900" dirty="0">
                        <a:latin typeface="+mn-lt"/>
                        <a:ea typeface="Times New Roman"/>
                        <a:cs typeface="Times New Roman"/>
                      </a:endParaRPr>
                    </a:p>
                    <a:p>
                      <a:pPr>
                        <a:lnSpc>
                          <a:spcPct val="97000"/>
                        </a:lnSpc>
                        <a:spcAft>
                          <a:spcPts val="0"/>
                        </a:spcAft>
                      </a:pPr>
                      <a:r>
                        <a:rPr lang="en-GB" sz="900" dirty="0" err="1">
                          <a:latin typeface="+mn-lt"/>
                          <a:ea typeface="Times New Roman"/>
                          <a:cs typeface="Times New Roman"/>
                        </a:rPr>
                        <a:t>Center</a:t>
                      </a:r>
                      <a:r>
                        <a:rPr lang="en-GB" sz="900" dirty="0">
                          <a:latin typeface="+mn-lt"/>
                          <a:ea typeface="Times New Roman"/>
                          <a:cs typeface="Times New Roman"/>
                        </a:rPr>
                        <a:t> for Standardization and Metrology under the Ministry of Economy </a:t>
                      </a:r>
                      <a:r>
                        <a:rPr lang="en-GB" sz="900" dirty="0" smtClean="0">
                          <a:latin typeface="+mn-lt"/>
                          <a:ea typeface="Times New Roman"/>
                          <a:cs typeface="Times New Roman"/>
                        </a:rPr>
                        <a:t>of </a:t>
                      </a:r>
                      <a:r>
                        <a:rPr lang="en-GB" sz="900" dirty="0">
                          <a:latin typeface="+mn-lt"/>
                          <a:ea typeface="Times New Roman"/>
                          <a:cs typeface="Times New Roman"/>
                        </a:rPr>
                        <a:t>the Kyrgyz Republic (CSM)</a:t>
                      </a:r>
                      <a:endParaRPr lang="ru-RU" sz="900" dirty="0">
                        <a:latin typeface="+mn-lt"/>
                        <a:ea typeface="Times New Roman"/>
                        <a:cs typeface="Times New Roman"/>
                      </a:endParaRPr>
                    </a:p>
                  </a:txBody>
                  <a:tcPr marL="44450" marR="44450" marT="0" marB="0" anchor="ctr"/>
                </a:tc>
                <a:tc>
                  <a:txBody>
                    <a:bodyPr/>
                    <a:lstStyle/>
                    <a:p>
                      <a:pPr>
                        <a:lnSpc>
                          <a:spcPct val="97000"/>
                        </a:lnSpc>
                        <a:spcAft>
                          <a:spcPts val="0"/>
                        </a:spcAft>
                      </a:pPr>
                      <a:r>
                        <a:rPr lang="en-GB" sz="900">
                          <a:latin typeface="+mn-lt"/>
                          <a:ea typeface="Times New Roman"/>
                          <a:cs typeface="Times New Roman"/>
                        </a:rPr>
                        <a:t>+996 312 62 57 34</a:t>
                      </a:r>
                      <a:endParaRPr lang="ru-RU" sz="900">
                        <a:latin typeface="+mn-lt"/>
                        <a:ea typeface="Times New Roman"/>
                        <a:cs typeface="Times New Roman"/>
                      </a:endParaRPr>
                    </a:p>
                    <a:p>
                      <a:pPr>
                        <a:lnSpc>
                          <a:spcPct val="97000"/>
                        </a:lnSpc>
                        <a:spcAft>
                          <a:spcPts val="0"/>
                        </a:spcAft>
                      </a:pPr>
                      <a:r>
                        <a:rPr lang="en-GB" sz="900" u="sng">
                          <a:solidFill>
                            <a:srgbClr val="0000FF"/>
                          </a:solidFill>
                          <a:latin typeface="+mn-lt"/>
                          <a:ea typeface="Times New Roman"/>
                          <a:cs typeface="Times New Roman"/>
                          <a:hlinkClick r:id="rId2"/>
                        </a:rPr>
                        <a:t>metrolog@nism.gov.kg</a:t>
                      </a:r>
                      <a:endParaRPr lang="ru-RU" sz="900">
                        <a:latin typeface="+mn-lt"/>
                        <a:ea typeface="Times New Roman"/>
                        <a:cs typeface="Times New Roman"/>
                      </a:endParaRPr>
                    </a:p>
                    <a:p>
                      <a:pPr>
                        <a:lnSpc>
                          <a:spcPct val="97000"/>
                        </a:lnSpc>
                        <a:spcAft>
                          <a:spcPts val="0"/>
                        </a:spcAft>
                      </a:pPr>
                      <a:r>
                        <a:rPr lang="en-GB" sz="900">
                          <a:latin typeface="+mn-lt"/>
                          <a:ea typeface="Times New Roman"/>
                          <a:cs typeface="Times New Roman"/>
                        </a:rPr>
                        <a:t>metr_kg</a:t>
                      </a:r>
                      <a:r>
                        <a:rPr lang="en-GB" sz="900" u="sng">
                          <a:solidFill>
                            <a:srgbClr val="0000FF"/>
                          </a:solidFill>
                          <a:latin typeface="+mn-lt"/>
                          <a:ea typeface="Times New Roman"/>
                          <a:cs typeface="Times New Roman"/>
                          <a:hlinkClick r:id="rId3"/>
                        </a:rPr>
                        <a:t>@</a:t>
                      </a:r>
                      <a:r>
                        <a:rPr lang="en-GB" sz="900">
                          <a:latin typeface="+mn-lt"/>
                          <a:ea typeface="Times New Roman"/>
                          <a:cs typeface="Times New Roman"/>
                        </a:rPr>
                        <a:t>mail.ru</a:t>
                      </a:r>
                      <a:endParaRPr lang="ru-RU" sz="900">
                        <a:latin typeface="+mn-lt"/>
                        <a:ea typeface="Times New Roman"/>
                        <a:cs typeface="Times New Roman"/>
                      </a:endParaRPr>
                    </a:p>
                  </a:txBody>
                  <a:tcPr marL="44450" marR="44450" marT="0" marB="0" anchor="ctr"/>
                </a:tc>
                <a:extLst>
                  <a:ext uri="{0D108BD9-81ED-4DB2-BD59-A6C34878D82A}">
                    <a16:rowId xmlns:a16="http://schemas.microsoft.com/office/drawing/2014/main" val="10014"/>
                  </a:ext>
                </a:extLst>
              </a:tr>
              <a:tr h="370840">
                <a:tc>
                  <a:txBody>
                    <a:bodyPr/>
                    <a:lstStyle/>
                    <a:p>
                      <a:pPr>
                        <a:lnSpc>
                          <a:spcPct val="97000"/>
                        </a:lnSpc>
                        <a:spcAft>
                          <a:spcPts val="0"/>
                        </a:spcAft>
                      </a:pPr>
                      <a:r>
                        <a:rPr lang="en-GB" sz="900" b="1">
                          <a:solidFill>
                            <a:srgbClr val="000000"/>
                          </a:solidFill>
                          <a:latin typeface="+mn-lt"/>
                          <a:ea typeface="Times New Roman"/>
                        </a:rPr>
                        <a:t>LITHUANIA</a:t>
                      </a:r>
                      <a:endParaRPr lang="ru-RU" sz="90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a:solidFill>
                            <a:srgbClr val="000000"/>
                          </a:solidFill>
                          <a:latin typeface="+mn-lt"/>
                          <a:ea typeface="Times New Roman"/>
                        </a:rPr>
                        <a:t>LT</a:t>
                      </a:r>
                      <a:endParaRPr lang="ru-RU" sz="900">
                        <a:solidFill>
                          <a:srgbClr val="000000"/>
                        </a:solidFill>
                        <a:latin typeface="+mn-lt"/>
                        <a:ea typeface="Times New Roman"/>
                      </a:endParaRPr>
                    </a:p>
                  </a:txBody>
                  <a:tcPr marL="44450" marR="44450" marT="0" marB="0" anchor="ctr"/>
                </a:tc>
                <a:tc>
                  <a:txBody>
                    <a:bodyPr/>
                    <a:lstStyle/>
                    <a:p>
                      <a:r>
                        <a:rPr lang="en-US" sz="900" b="1" dirty="0" smtClean="0"/>
                        <a:t>Mrs. Irena LAZDAUSKAITE</a:t>
                      </a:r>
                      <a:endParaRPr lang="en-US" sz="900" dirty="0" smtClean="0"/>
                    </a:p>
                    <a:p>
                      <a:r>
                        <a:rPr lang="en-US" sz="900" dirty="0" smtClean="0"/>
                        <a:t>Centre for physical sciences and technologies (FTMC)</a:t>
                      </a:r>
                      <a:endParaRPr lang="ru-RU" sz="900" dirty="0">
                        <a:latin typeface="+mn-lt"/>
                        <a:ea typeface="Times New Roman"/>
                        <a:cs typeface="Times New Roman"/>
                      </a:endParaRPr>
                    </a:p>
                  </a:txBody>
                  <a:tcPr marL="44450" marR="44450" marT="0" marB="0" anchor="ctr"/>
                </a:tc>
                <a:tc>
                  <a:txBody>
                    <a:bodyPr/>
                    <a:lstStyle/>
                    <a:p>
                      <a:r>
                        <a:rPr lang="en-US" sz="900" dirty="0" smtClean="0"/>
                        <a:t>+370 5 2499 182</a:t>
                      </a:r>
                    </a:p>
                    <a:p>
                      <a:r>
                        <a:rPr lang="en-US" sz="900" dirty="0" smtClean="0"/>
                        <a:t>Irena.lazdauskaite@ftmc.lt</a:t>
                      </a:r>
                      <a:endParaRPr lang="ru-RU" sz="900" dirty="0">
                        <a:latin typeface="+mn-lt"/>
                        <a:ea typeface="Times New Roman"/>
                        <a:cs typeface="Times New Roman"/>
                      </a:endParaRPr>
                    </a:p>
                  </a:txBody>
                  <a:tcPr marL="44450" marR="44450" marT="0" marB="0" anchor="ctr"/>
                </a:tc>
                <a:extLst>
                  <a:ext uri="{0D108BD9-81ED-4DB2-BD59-A6C34878D82A}">
                    <a16:rowId xmlns:a16="http://schemas.microsoft.com/office/drawing/2014/main" val="10015"/>
                  </a:ext>
                </a:extLst>
              </a:tr>
              <a:tr h="370840">
                <a:tc>
                  <a:txBody>
                    <a:bodyPr/>
                    <a:lstStyle/>
                    <a:p>
                      <a:pPr>
                        <a:lnSpc>
                          <a:spcPct val="97000"/>
                        </a:lnSpc>
                        <a:spcAft>
                          <a:spcPts val="0"/>
                        </a:spcAft>
                      </a:pPr>
                      <a:r>
                        <a:rPr lang="en-GB" sz="900" b="1">
                          <a:solidFill>
                            <a:srgbClr val="000000"/>
                          </a:solidFill>
                          <a:latin typeface="+mn-lt"/>
                          <a:ea typeface="Times New Roman"/>
                        </a:rPr>
                        <a:t>MOLDOVA</a:t>
                      </a:r>
                      <a:endParaRPr lang="ru-RU" sz="90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a:solidFill>
                            <a:srgbClr val="000000"/>
                          </a:solidFill>
                          <a:latin typeface="+mn-lt"/>
                          <a:ea typeface="Times New Roman"/>
                        </a:rPr>
                        <a:t>MD</a:t>
                      </a:r>
                      <a:endParaRPr lang="ru-RU" sz="90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dirty="0" smtClean="0">
                          <a:latin typeface="+mn-lt"/>
                          <a:ea typeface="Times New Roman"/>
                          <a:cs typeface="Times New Roman"/>
                        </a:rPr>
                        <a:t>Mr.</a:t>
                      </a:r>
                      <a:r>
                        <a:rPr lang="en-GB" sz="900" b="1" baseline="0" dirty="0" smtClean="0">
                          <a:latin typeface="+mn-lt"/>
                          <a:ea typeface="Times New Roman"/>
                          <a:cs typeface="Times New Roman"/>
                        </a:rPr>
                        <a:t> </a:t>
                      </a:r>
                      <a:r>
                        <a:rPr lang="en-GB" sz="900" b="1" baseline="0" dirty="0" err="1" smtClean="0">
                          <a:latin typeface="+mn-lt"/>
                          <a:ea typeface="Times New Roman"/>
                          <a:cs typeface="Times New Roman"/>
                        </a:rPr>
                        <a:t>Teodor</a:t>
                      </a:r>
                      <a:r>
                        <a:rPr lang="en-GB" sz="900" b="1" baseline="0" dirty="0" smtClean="0">
                          <a:latin typeface="+mn-lt"/>
                          <a:ea typeface="Times New Roman"/>
                          <a:cs typeface="Times New Roman"/>
                        </a:rPr>
                        <a:t> BIRSA</a:t>
                      </a:r>
                      <a:endParaRPr lang="ru-RU" sz="900" dirty="0">
                        <a:latin typeface="+mn-lt"/>
                        <a:ea typeface="Times New Roman"/>
                        <a:cs typeface="Times New Roman"/>
                      </a:endParaRPr>
                    </a:p>
                    <a:p>
                      <a:pPr>
                        <a:lnSpc>
                          <a:spcPct val="97000"/>
                        </a:lnSpc>
                        <a:spcAft>
                          <a:spcPts val="0"/>
                        </a:spcAft>
                      </a:pPr>
                      <a:r>
                        <a:rPr lang="en-GB" sz="900" dirty="0" smtClean="0">
                          <a:latin typeface="+mn-lt"/>
                          <a:ea typeface="Times New Roman"/>
                          <a:cs typeface="Times New Roman"/>
                        </a:rPr>
                        <a:t>National</a:t>
                      </a:r>
                      <a:r>
                        <a:rPr lang="en-GB" sz="900" baseline="0" dirty="0" smtClean="0">
                          <a:latin typeface="+mn-lt"/>
                          <a:ea typeface="Times New Roman"/>
                          <a:cs typeface="Times New Roman"/>
                        </a:rPr>
                        <a:t> Metrology Institute (</a:t>
                      </a:r>
                      <a:r>
                        <a:rPr lang="en-GB" sz="900" dirty="0" smtClean="0">
                          <a:latin typeface="+mn-lt"/>
                          <a:ea typeface="Times New Roman"/>
                          <a:cs typeface="Times New Roman"/>
                        </a:rPr>
                        <a:t>NMI)</a:t>
                      </a:r>
                      <a:endParaRPr lang="ru-RU" sz="900" dirty="0">
                        <a:latin typeface="+mn-lt"/>
                        <a:ea typeface="Times New Roman"/>
                        <a:cs typeface="Times New Roman"/>
                      </a:endParaRPr>
                    </a:p>
                  </a:txBody>
                  <a:tcPr marL="44450" marR="44450" marT="0" marB="0" anchor="ctr"/>
                </a:tc>
                <a:tc>
                  <a:txBody>
                    <a:bodyPr/>
                    <a:lstStyle/>
                    <a:p>
                      <a:pPr>
                        <a:lnSpc>
                          <a:spcPct val="97000"/>
                        </a:lnSpc>
                        <a:spcAft>
                          <a:spcPts val="0"/>
                        </a:spcAft>
                      </a:pPr>
                      <a:r>
                        <a:rPr lang="en-GB" sz="900" dirty="0">
                          <a:latin typeface="+mn-lt"/>
                          <a:ea typeface="Times New Roman"/>
                          <a:cs typeface="Times New Roman"/>
                        </a:rPr>
                        <a:t>+373 22 </a:t>
                      </a:r>
                      <a:r>
                        <a:rPr lang="en-GB" sz="900" dirty="0" smtClean="0">
                          <a:latin typeface="+mn-lt"/>
                          <a:ea typeface="Times New Roman"/>
                          <a:cs typeface="Times New Roman"/>
                        </a:rPr>
                        <a:t>903 104</a:t>
                      </a:r>
                      <a:endParaRPr lang="ru-RU" sz="900" dirty="0">
                        <a:latin typeface="+mn-lt"/>
                        <a:ea typeface="Times New Roman"/>
                        <a:cs typeface="Times New Roman"/>
                      </a:endParaRPr>
                    </a:p>
                    <a:p>
                      <a:pPr>
                        <a:lnSpc>
                          <a:spcPct val="97000"/>
                        </a:lnSpc>
                        <a:spcAft>
                          <a:spcPts val="0"/>
                        </a:spcAft>
                      </a:pPr>
                      <a:r>
                        <a:rPr lang="en-GB" sz="900" dirty="0" smtClean="0">
                          <a:latin typeface="+mn-lt"/>
                          <a:ea typeface="Times New Roman"/>
                          <a:cs typeface="Times New Roman"/>
                        </a:rPr>
                        <a:t>coomet@metrologie.md</a:t>
                      </a:r>
                      <a:endParaRPr lang="ru-RU" sz="900" dirty="0">
                        <a:latin typeface="+mn-lt"/>
                        <a:ea typeface="Times New Roman"/>
                        <a:cs typeface="Times New Roman"/>
                      </a:endParaRPr>
                    </a:p>
                  </a:txBody>
                  <a:tcPr marL="44450" marR="44450" marT="0" marB="0" anchor="ctr"/>
                </a:tc>
                <a:extLst>
                  <a:ext uri="{0D108BD9-81ED-4DB2-BD59-A6C34878D82A}">
                    <a16:rowId xmlns:a16="http://schemas.microsoft.com/office/drawing/2014/main" val="10016"/>
                  </a:ext>
                </a:extLst>
              </a:tr>
              <a:tr h="370840">
                <a:tc>
                  <a:txBody>
                    <a:bodyPr/>
                    <a:lstStyle/>
                    <a:p>
                      <a:pPr>
                        <a:lnSpc>
                          <a:spcPct val="97000"/>
                        </a:lnSpc>
                        <a:spcAft>
                          <a:spcPts val="0"/>
                        </a:spcAft>
                      </a:pPr>
                      <a:r>
                        <a:rPr lang="en-GB" sz="900" b="1">
                          <a:solidFill>
                            <a:srgbClr val="000000"/>
                          </a:solidFill>
                          <a:latin typeface="+mn-lt"/>
                          <a:ea typeface="Times New Roman"/>
                          <a:cs typeface="Times New Roman"/>
                        </a:rPr>
                        <a:t>RUSSIA</a:t>
                      </a:r>
                      <a:endParaRPr lang="ru-RU" sz="900">
                        <a:latin typeface="+mn-lt"/>
                        <a:ea typeface="Times New Roman"/>
                        <a:cs typeface="Times New Roman"/>
                      </a:endParaRPr>
                    </a:p>
                  </a:txBody>
                  <a:tcPr marL="44450" marR="44450" marT="0" marB="0" anchor="ctr"/>
                </a:tc>
                <a:tc>
                  <a:txBody>
                    <a:bodyPr/>
                    <a:lstStyle/>
                    <a:p>
                      <a:pPr>
                        <a:lnSpc>
                          <a:spcPct val="97000"/>
                        </a:lnSpc>
                        <a:spcAft>
                          <a:spcPts val="0"/>
                        </a:spcAft>
                      </a:pPr>
                      <a:r>
                        <a:rPr lang="en-GB" sz="900" b="1">
                          <a:solidFill>
                            <a:srgbClr val="000000"/>
                          </a:solidFill>
                          <a:latin typeface="+mn-lt"/>
                          <a:ea typeface="Times New Roman"/>
                          <a:cs typeface="Times New Roman"/>
                        </a:rPr>
                        <a:t>RU</a:t>
                      </a:r>
                      <a:endParaRPr lang="ru-RU" sz="900">
                        <a:latin typeface="+mn-lt"/>
                        <a:ea typeface="Times New Roman"/>
                        <a:cs typeface="Times New Roman"/>
                      </a:endParaRPr>
                    </a:p>
                  </a:txBody>
                  <a:tcPr marL="44450" marR="44450" marT="0" marB="0" anchor="ctr"/>
                </a:tc>
                <a:tc>
                  <a:txBody>
                    <a:bodyPr/>
                    <a:lstStyle/>
                    <a:p>
                      <a:pPr algn="l">
                        <a:lnSpc>
                          <a:spcPct val="97000"/>
                        </a:lnSpc>
                        <a:spcAft>
                          <a:spcPts val="0"/>
                        </a:spcAft>
                      </a:pPr>
                      <a:r>
                        <a:rPr lang="en-GB" sz="900" b="1">
                          <a:solidFill>
                            <a:srgbClr val="000000"/>
                          </a:solidFill>
                          <a:latin typeface="+mn-lt"/>
                          <a:ea typeface="Times New Roman"/>
                          <a:cs typeface="Times New Roman"/>
                        </a:rPr>
                        <a:t>Mr. Sergey </a:t>
                      </a:r>
                      <a:r>
                        <a:rPr lang="en-GB" sz="900" b="1" cap="all">
                          <a:solidFill>
                            <a:srgbClr val="000000"/>
                          </a:solidFill>
                          <a:latin typeface="+mn-lt"/>
                          <a:ea typeface="Times New Roman"/>
                          <a:cs typeface="Times New Roman"/>
                        </a:rPr>
                        <a:t>Komissarov</a:t>
                      </a:r>
                      <a:endParaRPr lang="ru-RU" sz="900" b="1">
                        <a:latin typeface="+mn-lt"/>
                        <a:ea typeface="Times New Roman"/>
                        <a:cs typeface="Times New Roman"/>
                      </a:endParaRPr>
                    </a:p>
                    <a:p>
                      <a:pPr>
                        <a:lnSpc>
                          <a:spcPct val="97000"/>
                        </a:lnSpc>
                        <a:spcAft>
                          <a:spcPts val="0"/>
                        </a:spcAft>
                      </a:pPr>
                      <a:r>
                        <a:rPr lang="en-GB" sz="900">
                          <a:solidFill>
                            <a:srgbClr val="000000"/>
                          </a:solidFill>
                          <a:latin typeface="+mn-lt"/>
                          <a:ea typeface="Times New Roman"/>
                          <a:cs typeface="Times New Roman"/>
                        </a:rPr>
                        <a:t>Russian Scientific Research Institute of Metrological Service (VNIIMS)</a:t>
                      </a:r>
                      <a:endParaRPr lang="ru-RU" sz="900">
                        <a:latin typeface="+mn-lt"/>
                        <a:ea typeface="Times New Roman"/>
                        <a:cs typeface="Times New Roman"/>
                      </a:endParaRPr>
                    </a:p>
                  </a:txBody>
                  <a:tcPr marL="44450" marR="44450" marT="0" marB="0" anchor="ctr"/>
                </a:tc>
                <a:tc>
                  <a:txBody>
                    <a:bodyPr/>
                    <a:lstStyle/>
                    <a:p>
                      <a:pPr>
                        <a:lnSpc>
                          <a:spcPct val="97000"/>
                        </a:lnSpc>
                        <a:spcAft>
                          <a:spcPts val="0"/>
                        </a:spcAft>
                      </a:pPr>
                      <a:r>
                        <a:rPr lang="en-GB" sz="900">
                          <a:latin typeface="+mn-lt"/>
                          <a:ea typeface="Times New Roman"/>
                          <a:cs typeface="Times New Roman"/>
                        </a:rPr>
                        <a:t>+7 495 781 90 81</a:t>
                      </a:r>
                      <a:endParaRPr lang="ru-RU" sz="900">
                        <a:latin typeface="+mn-lt"/>
                        <a:ea typeface="Times New Roman"/>
                        <a:cs typeface="Times New Roman"/>
                      </a:endParaRPr>
                    </a:p>
                    <a:p>
                      <a:pPr>
                        <a:lnSpc>
                          <a:spcPct val="97000"/>
                        </a:lnSpc>
                        <a:spcAft>
                          <a:spcPts val="0"/>
                        </a:spcAft>
                      </a:pPr>
                      <a:r>
                        <a:rPr lang="en-GB" sz="900">
                          <a:latin typeface="+mn-lt"/>
                          <a:ea typeface="Times New Roman"/>
                          <a:cs typeface="Times New Roman"/>
                        </a:rPr>
                        <a:t>komissarov@vniims.ru</a:t>
                      </a:r>
                      <a:endParaRPr lang="ru-RU" sz="900">
                        <a:latin typeface="+mn-lt"/>
                        <a:ea typeface="Times New Roman"/>
                        <a:cs typeface="Times New Roman"/>
                      </a:endParaRPr>
                    </a:p>
                  </a:txBody>
                  <a:tcPr marL="44450" marR="44450" marT="0" marB="0" anchor="ctr"/>
                </a:tc>
                <a:extLst>
                  <a:ext uri="{0D108BD9-81ED-4DB2-BD59-A6C34878D82A}">
                    <a16:rowId xmlns:a16="http://schemas.microsoft.com/office/drawing/2014/main" val="10017"/>
                  </a:ext>
                </a:extLst>
              </a:tr>
              <a:tr h="370840">
                <a:tc>
                  <a:txBody>
                    <a:bodyPr/>
                    <a:lstStyle/>
                    <a:p>
                      <a:pPr>
                        <a:lnSpc>
                          <a:spcPct val="97000"/>
                        </a:lnSpc>
                        <a:spcAft>
                          <a:spcPts val="0"/>
                        </a:spcAft>
                      </a:pPr>
                      <a:r>
                        <a:rPr lang="en-GB" sz="900" b="1">
                          <a:solidFill>
                            <a:srgbClr val="000000"/>
                          </a:solidFill>
                          <a:latin typeface="+mn-lt"/>
                          <a:ea typeface="Times New Roman"/>
                          <a:cs typeface="Times New Roman"/>
                        </a:rPr>
                        <a:t>SLOVAKIA</a:t>
                      </a:r>
                      <a:endParaRPr lang="ru-RU" sz="900">
                        <a:latin typeface="+mn-lt"/>
                        <a:ea typeface="Times New Roman"/>
                        <a:cs typeface="Times New Roman"/>
                      </a:endParaRPr>
                    </a:p>
                  </a:txBody>
                  <a:tcPr marL="44450" marR="44450" marT="0" marB="0" anchor="ctr"/>
                </a:tc>
                <a:tc>
                  <a:txBody>
                    <a:bodyPr/>
                    <a:lstStyle/>
                    <a:p>
                      <a:pPr>
                        <a:lnSpc>
                          <a:spcPct val="97000"/>
                        </a:lnSpc>
                        <a:spcAft>
                          <a:spcPts val="0"/>
                        </a:spcAft>
                      </a:pPr>
                      <a:r>
                        <a:rPr lang="en-GB" sz="900" b="1">
                          <a:solidFill>
                            <a:srgbClr val="000000"/>
                          </a:solidFill>
                          <a:latin typeface="+mn-lt"/>
                          <a:ea typeface="Times New Roman"/>
                          <a:cs typeface="Times New Roman"/>
                        </a:rPr>
                        <a:t>SK</a:t>
                      </a:r>
                      <a:endParaRPr lang="ru-RU" sz="900">
                        <a:latin typeface="+mn-lt"/>
                        <a:ea typeface="Times New Roman"/>
                        <a:cs typeface="Times New Roman"/>
                      </a:endParaRPr>
                    </a:p>
                  </a:txBody>
                  <a:tcPr marL="44450" marR="44450" marT="0" marB="0" anchor="ctr"/>
                </a:tc>
                <a:tc>
                  <a:txBody>
                    <a:bodyPr/>
                    <a:lstStyle/>
                    <a:p>
                      <a:pPr algn="l">
                        <a:lnSpc>
                          <a:spcPct val="97000"/>
                        </a:lnSpc>
                        <a:spcAft>
                          <a:spcPts val="0"/>
                        </a:spcAft>
                      </a:pPr>
                      <a:r>
                        <a:rPr lang="en-GB" sz="900" b="1" dirty="0" smtClean="0">
                          <a:solidFill>
                            <a:srgbClr val="000000"/>
                          </a:solidFill>
                          <a:latin typeface="+mn-lt"/>
                          <a:ea typeface="Times New Roman"/>
                          <a:cs typeface="Times New Roman"/>
                        </a:rPr>
                        <a:t>Mr. Roman</a:t>
                      </a:r>
                      <a:r>
                        <a:rPr lang="en-GB" sz="900" b="1" baseline="0" dirty="0" smtClean="0">
                          <a:solidFill>
                            <a:srgbClr val="000000"/>
                          </a:solidFill>
                          <a:latin typeface="+mn-lt"/>
                          <a:ea typeface="Times New Roman"/>
                          <a:cs typeface="Times New Roman"/>
                        </a:rPr>
                        <a:t> FIRA</a:t>
                      </a:r>
                      <a:endParaRPr lang="ru-RU" sz="900" b="1" dirty="0">
                        <a:latin typeface="+mn-lt"/>
                        <a:ea typeface="Times New Roman"/>
                        <a:cs typeface="Times New Roman"/>
                      </a:endParaRPr>
                    </a:p>
                    <a:p>
                      <a:pPr>
                        <a:lnSpc>
                          <a:spcPct val="97000"/>
                        </a:lnSpc>
                        <a:spcAft>
                          <a:spcPts val="0"/>
                        </a:spcAft>
                      </a:pPr>
                      <a:r>
                        <a:rPr lang="en-GB" sz="900" dirty="0">
                          <a:solidFill>
                            <a:srgbClr val="000000"/>
                          </a:solidFill>
                          <a:latin typeface="+mn-lt"/>
                          <a:ea typeface="Times New Roman"/>
                          <a:cs typeface="Times New Roman"/>
                        </a:rPr>
                        <a:t>Slovak Institute of Metrology (SMU)</a:t>
                      </a:r>
                      <a:endParaRPr lang="ru-RU" sz="900" dirty="0">
                        <a:latin typeface="+mn-lt"/>
                        <a:ea typeface="Times New Roman"/>
                        <a:cs typeface="Times New Roman"/>
                      </a:endParaRPr>
                    </a:p>
                  </a:txBody>
                  <a:tcPr marL="44450" marR="44450" marT="0" marB="0" anchor="ctr"/>
                </a:tc>
                <a:tc>
                  <a:txBody>
                    <a:bodyPr/>
                    <a:lstStyle/>
                    <a:p>
                      <a:pPr>
                        <a:lnSpc>
                          <a:spcPct val="97000"/>
                        </a:lnSpc>
                        <a:spcAft>
                          <a:spcPts val="0"/>
                        </a:spcAft>
                      </a:pPr>
                      <a:r>
                        <a:rPr lang="en-GB" sz="900" dirty="0">
                          <a:solidFill>
                            <a:srgbClr val="000000"/>
                          </a:solidFill>
                          <a:latin typeface="+mn-lt"/>
                          <a:ea typeface="Times New Roman"/>
                          <a:cs typeface="Times New Roman"/>
                        </a:rPr>
                        <a:t>+421 2 602 94 </a:t>
                      </a:r>
                      <a:r>
                        <a:rPr lang="en-GB" sz="900" dirty="0" smtClean="0">
                          <a:solidFill>
                            <a:srgbClr val="000000"/>
                          </a:solidFill>
                          <a:latin typeface="+mn-lt"/>
                          <a:ea typeface="Times New Roman"/>
                          <a:cs typeface="Times New Roman"/>
                        </a:rPr>
                        <a:t>232</a:t>
                      </a:r>
                      <a:endParaRPr lang="ru-RU" sz="900" dirty="0">
                        <a:latin typeface="+mn-lt"/>
                        <a:ea typeface="Times New Roman"/>
                        <a:cs typeface="Times New Roman"/>
                      </a:endParaRPr>
                    </a:p>
                    <a:p>
                      <a:pPr>
                        <a:lnSpc>
                          <a:spcPct val="97000"/>
                        </a:lnSpc>
                        <a:spcAft>
                          <a:spcPts val="0"/>
                        </a:spcAft>
                      </a:pPr>
                      <a:r>
                        <a:rPr lang="en-GB" sz="900" dirty="0" smtClean="0">
                          <a:solidFill>
                            <a:srgbClr val="000000"/>
                          </a:solidFill>
                          <a:latin typeface="+mn-lt"/>
                          <a:ea typeface="Times New Roman"/>
                          <a:cs typeface="Times New Roman"/>
                        </a:rPr>
                        <a:t>fira@smu.gov.sk</a:t>
                      </a:r>
                      <a:endParaRPr lang="ru-RU" sz="900" dirty="0">
                        <a:latin typeface="+mn-lt"/>
                        <a:ea typeface="Times New Roman"/>
                        <a:cs typeface="Times New Roman"/>
                      </a:endParaRPr>
                    </a:p>
                  </a:txBody>
                  <a:tcPr marL="44450" marR="44450" marT="0" marB="0" anchor="ctr"/>
                </a:tc>
                <a:extLst>
                  <a:ext uri="{0D108BD9-81ED-4DB2-BD59-A6C34878D82A}">
                    <a16:rowId xmlns:a16="http://schemas.microsoft.com/office/drawing/2014/main" val="10018"/>
                  </a:ext>
                </a:extLst>
              </a:tr>
              <a:tr h="370840">
                <a:tc>
                  <a:txBody>
                    <a:bodyPr/>
                    <a:lstStyle/>
                    <a:p>
                      <a:pPr>
                        <a:lnSpc>
                          <a:spcPct val="97000"/>
                        </a:lnSpc>
                        <a:spcAft>
                          <a:spcPts val="0"/>
                        </a:spcAft>
                      </a:pPr>
                      <a:r>
                        <a:rPr lang="en-GB" sz="900" b="1" dirty="0">
                          <a:solidFill>
                            <a:srgbClr val="000000"/>
                          </a:solidFill>
                          <a:latin typeface="+mn-lt"/>
                          <a:ea typeface="Times New Roman"/>
                          <a:cs typeface="Times New Roman"/>
                        </a:rPr>
                        <a:t>TAJIKISTAN</a:t>
                      </a:r>
                      <a:endParaRPr lang="ru-RU" sz="900" dirty="0">
                        <a:latin typeface="+mn-lt"/>
                        <a:ea typeface="Times New Roman"/>
                        <a:cs typeface="Times New Roman"/>
                      </a:endParaRPr>
                    </a:p>
                  </a:txBody>
                  <a:tcPr marL="44450" marR="44450" marT="0" marB="0" anchor="ctr"/>
                </a:tc>
                <a:tc>
                  <a:txBody>
                    <a:bodyPr/>
                    <a:lstStyle/>
                    <a:p>
                      <a:pPr>
                        <a:lnSpc>
                          <a:spcPct val="97000"/>
                        </a:lnSpc>
                        <a:spcAft>
                          <a:spcPts val="0"/>
                        </a:spcAft>
                      </a:pPr>
                      <a:r>
                        <a:rPr lang="en-GB" sz="900" b="1" dirty="0">
                          <a:solidFill>
                            <a:srgbClr val="000000"/>
                          </a:solidFill>
                          <a:latin typeface="+mn-lt"/>
                          <a:ea typeface="Times New Roman"/>
                          <a:cs typeface="Times New Roman"/>
                        </a:rPr>
                        <a:t>TJ</a:t>
                      </a:r>
                      <a:endParaRPr lang="ru-RU" sz="900" dirty="0">
                        <a:latin typeface="+mn-lt"/>
                        <a:ea typeface="Times New Roman"/>
                        <a:cs typeface="Times New Roman"/>
                      </a:endParaRPr>
                    </a:p>
                  </a:txBody>
                  <a:tcPr marL="44450" marR="44450" marT="0" marB="0" anchor="ctr"/>
                </a:tc>
                <a:tc>
                  <a:txBody>
                    <a:bodyPr/>
                    <a:lstStyle/>
                    <a:p>
                      <a:pPr>
                        <a:lnSpc>
                          <a:spcPct val="97000"/>
                        </a:lnSpc>
                        <a:spcAft>
                          <a:spcPts val="0"/>
                        </a:spcAft>
                      </a:pPr>
                      <a:r>
                        <a:rPr lang="en-GB" sz="900" b="1" dirty="0">
                          <a:solidFill>
                            <a:srgbClr val="000000"/>
                          </a:solidFill>
                          <a:latin typeface="+mn-lt"/>
                          <a:ea typeface="Times New Roman"/>
                        </a:rPr>
                        <a:t>Mr. </a:t>
                      </a:r>
                      <a:r>
                        <a:rPr lang="en-US" sz="900" b="1" dirty="0" err="1" smtClean="0">
                          <a:solidFill>
                            <a:srgbClr val="000000"/>
                          </a:solidFill>
                          <a:latin typeface="+mn-lt"/>
                          <a:ea typeface="Times New Roman"/>
                        </a:rPr>
                        <a:t>Rahimzoda</a:t>
                      </a:r>
                      <a:r>
                        <a:rPr lang="en-US" sz="900" b="1" baseline="0" dirty="0" smtClean="0">
                          <a:solidFill>
                            <a:srgbClr val="000000"/>
                          </a:solidFill>
                          <a:latin typeface="+mn-lt"/>
                          <a:ea typeface="Times New Roman"/>
                        </a:rPr>
                        <a:t> JURAKHON</a:t>
                      </a:r>
                      <a:endParaRPr lang="ru-RU" sz="900" dirty="0">
                        <a:solidFill>
                          <a:srgbClr val="000000"/>
                        </a:solidFill>
                        <a:latin typeface="+mn-lt"/>
                        <a:ea typeface="Times New Roman"/>
                      </a:endParaRPr>
                    </a:p>
                    <a:p>
                      <a:pPr>
                        <a:lnSpc>
                          <a:spcPct val="97000"/>
                        </a:lnSpc>
                        <a:spcAft>
                          <a:spcPts val="0"/>
                        </a:spcAft>
                      </a:pPr>
                      <a:r>
                        <a:rPr lang="en-GB" sz="900" dirty="0">
                          <a:solidFill>
                            <a:srgbClr val="000000"/>
                          </a:solidFill>
                          <a:latin typeface="+mn-lt"/>
                          <a:ea typeface="Times New Roman"/>
                        </a:rPr>
                        <a:t>Agency on Standardization, Metrology, Certification and Trade Inspection under the Government of the Republic of Tajikistan (</a:t>
                      </a:r>
                      <a:r>
                        <a:rPr lang="en-GB" sz="900" dirty="0" err="1">
                          <a:solidFill>
                            <a:srgbClr val="000000"/>
                          </a:solidFill>
                          <a:latin typeface="+mn-lt"/>
                          <a:ea typeface="Times New Roman"/>
                        </a:rPr>
                        <a:t>Tajikstandard</a:t>
                      </a:r>
                      <a:r>
                        <a:rPr lang="en-GB" sz="900" dirty="0">
                          <a:solidFill>
                            <a:srgbClr val="000000"/>
                          </a:solidFill>
                          <a:latin typeface="+mn-lt"/>
                          <a:ea typeface="Times New Roman"/>
                        </a:rPr>
                        <a:t>)</a:t>
                      </a:r>
                      <a:endParaRPr lang="ru-RU" sz="900" dirty="0">
                        <a:solidFill>
                          <a:srgbClr val="000000"/>
                        </a:solidFill>
                        <a:latin typeface="+mn-lt"/>
                        <a:ea typeface="Times New Roman"/>
                      </a:endParaRPr>
                    </a:p>
                  </a:txBody>
                  <a:tcPr marL="44450" marR="44450" marT="0" marB="0" anchor="ct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+992 37</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233 86 68</a:t>
                      </a:r>
                    </a:p>
                    <a:p>
                      <a:pPr marL="0" marR="0" lvl="0" indent="0" algn="l" defTabSz="914400" rtl="0" eaLnBrk="1" fontAlgn="base" latinLnBrk="0" hangingPunct="1">
                        <a:lnSpc>
                          <a:spcPct val="9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+992 44</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600 81 15</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altLang="ru-RU" sz="900" b="0" i="0" u="sng" strike="noStrike" cap="none" normalizeH="0" baseline="0" dirty="0" err="1" smtClean="0">
                          <a:ln>
                            <a:noFill/>
                          </a:ln>
                          <a:solidFill>
                            <a:srgbClr val="0000FF"/>
                          </a:solidFill>
                          <a:effectLst/>
                          <a:latin typeface="Calibri" pitchFamily="34" charset="0"/>
                          <a:cs typeface="Times New Roman" pitchFamily="18" charset="0"/>
                          <a:hlinkClick r:id="rId4"/>
                        </a:rPr>
                        <a:t>saidtojiddin</a:t>
                      </a:r>
                      <a:r>
                        <a:rPr kumimoji="0" lang="ru-RU" altLang="ru-RU" sz="900" b="0" i="0" u="sng" strike="noStrike" cap="none" normalizeH="0" baseline="0" dirty="0" smtClean="0">
                          <a:ln>
                            <a:noFill/>
                          </a:ln>
                          <a:solidFill>
                            <a:srgbClr val="0000FF"/>
                          </a:solidFill>
                          <a:effectLst/>
                          <a:latin typeface="Calibri" pitchFamily="34" charset="0"/>
                          <a:cs typeface="Times New Roman" pitchFamily="18" charset="0"/>
                          <a:hlinkClick r:id="rId4"/>
                        </a:rPr>
                        <a:t>@</a:t>
                      </a:r>
                      <a:r>
                        <a:rPr kumimoji="0" lang="pt-BR" altLang="ru-RU" sz="900" b="0" i="0" u="sng" strike="noStrike" cap="none" normalizeH="0" baseline="0" dirty="0" smtClean="0">
                          <a:ln>
                            <a:noFill/>
                          </a:ln>
                          <a:solidFill>
                            <a:srgbClr val="0000FF"/>
                          </a:solidFill>
                          <a:effectLst/>
                          <a:latin typeface="Calibri" pitchFamily="34" charset="0"/>
                          <a:cs typeface="Times New Roman" pitchFamily="18" charset="0"/>
                          <a:hlinkClick r:id="rId4"/>
                        </a:rPr>
                        <a:t>mail</a:t>
                      </a:r>
                      <a:r>
                        <a:rPr kumimoji="0" lang="ru-RU" altLang="ru-RU" sz="900" b="0" i="0" u="sng" strike="noStrike" cap="none" normalizeH="0" baseline="0" dirty="0" smtClean="0">
                          <a:ln>
                            <a:noFill/>
                          </a:ln>
                          <a:solidFill>
                            <a:srgbClr val="0000FF"/>
                          </a:solidFill>
                          <a:effectLst/>
                          <a:latin typeface="Calibri" pitchFamily="34" charset="0"/>
                          <a:cs typeface="Times New Roman" pitchFamily="18" charset="0"/>
                          <a:hlinkClick r:id="rId4"/>
                        </a:rPr>
                        <a:t>.</a:t>
                      </a:r>
                      <a:r>
                        <a:rPr kumimoji="0" lang="pt-BR" altLang="ru-RU" sz="900" b="0" i="0" u="sng" strike="noStrike" cap="none" normalizeH="0" baseline="0" dirty="0" smtClean="0">
                          <a:ln>
                            <a:noFill/>
                          </a:ln>
                          <a:solidFill>
                            <a:srgbClr val="0000FF"/>
                          </a:solidFill>
                          <a:effectLst/>
                          <a:latin typeface="Calibri" pitchFamily="34" charset="0"/>
                          <a:cs typeface="Times New Roman" pitchFamily="18" charset="0"/>
                          <a:hlinkClick r:id="rId4"/>
                        </a:rPr>
                        <a:t>ru</a:t>
                      </a:r>
                      <a:endParaRPr kumimoji="0" lang="pt-BR" altLang="ru-RU" sz="900" b="0" i="0" u="sng" strike="noStrike" cap="none" normalizeH="0" baseline="0" dirty="0" smtClean="0">
                        <a:ln>
                          <a:noFill/>
                        </a:ln>
                        <a:solidFill>
                          <a:srgbClr val="0000FF"/>
                        </a:solidFill>
                        <a:effectLst/>
                        <a:latin typeface="Calibri" pitchFamily="34" charset="0"/>
                        <a:cs typeface="Times New Roman" pitchFamily="18" charset="0"/>
                      </a:endParaRPr>
                    </a:p>
                    <a:p>
                      <a:pPr marL="0" marR="0" lvl="0" indent="0" algn="l" defTabSz="914400" rtl="0" eaLnBrk="1" fontAlgn="base" latinLnBrk="0" hangingPunct="1">
                        <a:lnSpc>
                          <a:spcPct val="95000"/>
                        </a:lnSpc>
                        <a:spcBef>
                          <a:spcPct val="0"/>
                        </a:spcBef>
                        <a:spcAft>
                          <a:spcPct val="0"/>
                        </a:spcAft>
                        <a:buClrTx/>
                        <a:buSzTx/>
                        <a:buFontTx/>
                        <a:buNone/>
                        <a:tabLst/>
                      </a:pPr>
                      <a:r>
                        <a:rPr lang="de-DE" sz="900" u="sng" kern="1200" dirty="0" err="1" smtClean="0">
                          <a:solidFill>
                            <a:schemeClr val="tx1"/>
                          </a:solidFill>
                          <a:effectLst/>
                          <a:latin typeface="Calibri" pitchFamily="34" charset="0"/>
                          <a:ea typeface="+mn-ea"/>
                          <a:cs typeface="+mn-cs"/>
                          <a:hlinkClick r:id="rId5"/>
                        </a:rPr>
                        <a:t>jurahon_st</a:t>
                      </a:r>
                      <a:r>
                        <a:rPr lang="en-US" sz="900" u="sng" kern="1200" dirty="0" smtClean="0">
                          <a:solidFill>
                            <a:schemeClr val="tx1"/>
                          </a:solidFill>
                          <a:effectLst/>
                          <a:latin typeface="Calibri" pitchFamily="34" charset="0"/>
                          <a:ea typeface="+mn-ea"/>
                          <a:cs typeface="+mn-cs"/>
                          <a:hlinkClick r:id="rId5"/>
                        </a:rPr>
                        <a:t>@</a:t>
                      </a:r>
                      <a:r>
                        <a:rPr lang="de-DE" sz="900" u="sng" kern="1200" dirty="0" smtClean="0">
                          <a:solidFill>
                            <a:schemeClr val="tx1"/>
                          </a:solidFill>
                          <a:effectLst/>
                          <a:latin typeface="Calibri" pitchFamily="34" charset="0"/>
                          <a:ea typeface="+mn-ea"/>
                          <a:cs typeface="+mn-cs"/>
                          <a:hlinkClick r:id="rId5"/>
                        </a:rPr>
                        <a:t>mail</a:t>
                      </a:r>
                      <a:r>
                        <a:rPr lang="en-US" sz="900" u="sng" kern="1200" dirty="0" smtClean="0">
                          <a:solidFill>
                            <a:schemeClr val="tx1"/>
                          </a:solidFill>
                          <a:effectLst/>
                          <a:latin typeface="Calibri" pitchFamily="34" charset="0"/>
                          <a:ea typeface="+mn-ea"/>
                          <a:cs typeface="+mn-cs"/>
                          <a:hlinkClick r:id="rId5"/>
                        </a:rPr>
                        <a:t>.</a:t>
                      </a:r>
                      <a:r>
                        <a:rPr lang="de-DE" sz="900" u="sng" kern="1200" dirty="0" err="1" smtClean="0">
                          <a:solidFill>
                            <a:schemeClr val="tx1"/>
                          </a:solidFill>
                          <a:effectLst/>
                          <a:latin typeface="Calibri" pitchFamily="34" charset="0"/>
                          <a:ea typeface="+mn-ea"/>
                          <a:cs typeface="+mn-cs"/>
                          <a:hlinkClick r:id="rId5"/>
                        </a:rPr>
                        <a:t>ru</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a:tc>
                <a:extLst>
                  <a:ext uri="{0D108BD9-81ED-4DB2-BD59-A6C34878D82A}">
                    <a16:rowId xmlns:a16="http://schemas.microsoft.com/office/drawing/2014/main" val="10019"/>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dirty="0" smtClean="0"/>
              <a:t>NATIONAL </a:t>
            </a:r>
            <a:r>
              <a:rPr lang="en-GB" cap="all" dirty="0" err="1" smtClean="0"/>
              <a:t>coomet</a:t>
            </a:r>
            <a:r>
              <a:rPr lang="en-GB" dirty="0" smtClean="0"/>
              <a:t> SECRETARIATS</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709529529"/>
              </p:ext>
            </p:extLst>
          </p:nvPr>
        </p:nvGraphicFramePr>
        <p:xfrm>
          <a:off x="333375" y="1208088"/>
          <a:ext cx="6172200" cy="1524000"/>
        </p:xfrm>
        <a:graphic>
          <a:graphicData uri="http://schemas.openxmlformats.org/drawingml/2006/table">
            <a:tbl>
              <a:tblPr firstRow="1" bandRow="1">
                <a:tableStyleId>{5C22544A-7EE6-4342-B048-85BDC9FD1C3A}</a:tableStyleId>
              </a:tblPr>
              <a:tblGrid>
                <a:gridCol w="935385">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1996455">
                  <a:extLst>
                    <a:ext uri="{9D8B030D-6E8A-4147-A177-3AD203B41FA5}">
                      <a16:colId xmlns:a16="http://schemas.microsoft.com/office/drawing/2014/main" val="20003"/>
                    </a:ext>
                  </a:extLst>
                </a:gridCol>
              </a:tblGrid>
              <a:tr h="370840">
                <a:tc gridSpan="2">
                  <a:txBody>
                    <a:bodyPr/>
                    <a:lstStyle/>
                    <a:p>
                      <a:pPr>
                        <a:spcAft>
                          <a:spcPts val="0"/>
                        </a:spcAft>
                      </a:pPr>
                      <a:r>
                        <a:rPr lang="en-GB" sz="900" b="1" dirty="0">
                          <a:solidFill>
                            <a:schemeClr val="bg1"/>
                          </a:solidFill>
                          <a:latin typeface="+mn-lt"/>
                          <a:ea typeface="Times New Roman"/>
                        </a:rPr>
                        <a:t>Country &amp; Code</a:t>
                      </a:r>
                      <a:endParaRPr lang="ru-RU" sz="900" dirty="0">
                        <a:solidFill>
                          <a:schemeClr val="bg1"/>
                        </a:solidFill>
                        <a:latin typeface="+mn-lt"/>
                        <a:ea typeface="Times New Roman"/>
                      </a:endParaRPr>
                    </a:p>
                  </a:txBody>
                  <a:tcPr marL="44450" marR="44450" marT="0" marB="0" anchor="ctr"/>
                </a:tc>
                <a:tc hMerge="1">
                  <a:txBody>
                    <a:bodyPr/>
                    <a:lstStyle/>
                    <a:p>
                      <a:pPr>
                        <a:spcAft>
                          <a:spcPts val="0"/>
                        </a:spcAft>
                      </a:pPr>
                      <a:endParaRPr lang="ru-RU" sz="900" dirty="0">
                        <a:latin typeface="+mn-lt"/>
                        <a:ea typeface="Times New Roman"/>
                        <a:cs typeface="Times New Roman"/>
                      </a:endParaRPr>
                    </a:p>
                  </a:txBody>
                  <a:tcPr marL="44450" marR="44450" marT="0" marB="0" anchor="ctr"/>
                </a:tc>
                <a:tc>
                  <a:txBody>
                    <a:bodyPr/>
                    <a:lstStyle/>
                    <a:p>
                      <a:pPr>
                        <a:spcAft>
                          <a:spcPts val="0"/>
                        </a:spcAft>
                      </a:pPr>
                      <a:r>
                        <a:rPr lang="en-GB" sz="900" b="1" dirty="0" smtClean="0">
                          <a:latin typeface="+mn-lt"/>
                          <a:ea typeface="Times New Roman"/>
                          <a:cs typeface="Times New Roman"/>
                        </a:rPr>
                        <a:t>Name, NMI</a:t>
                      </a:r>
                      <a:endParaRPr lang="ru-RU" sz="900" dirty="0">
                        <a:latin typeface="+mn-lt"/>
                        <a:ea typeface="Times New Roman"/>
                        <a:cs typeface="Times New Roman"/>
                      </a:endParaRPr>
                    </a:p>
                  </a:txBody>
                  <a:tcPr marL="44450" marR="44450" marT="0" marB="0" anchor="ctr"/>
                </a:tc>
                <a:tc>
                  <a:txBody>
                    <a:bodyPr/>
                    <a:lstStyle/>
                    <a:p>
                      <a:pPr>
                        <a:spcAft>
                          <a:spcPts val="0"/>
                        </a:spcAft>
                      </a:pPr>
                      <a:r>
                        <a:rPr lang="en-GB" sz="900" b="1" kern="1200" dirty="0" smtClean="0">
                          <a:solidFill>
                            <a:schemeClr val="lt1"/>
                          </a:solidFill>
                          <a:latin typeface="+mn-lt"/>
                          <a:ea typeface="+mn-ea"/>
                          <a:cs typeface="+mn-cs"/>
                        </a:rPr>
                        <a:t>Telephone, E-mail</a:t>
                      </a:r>
                      <a:endParaRPr lang="ru-RU" sz="900" dirty="0">
                        <a:solidFill>
                          <a:srgbClr val="000000"/>
                        </a:solidFill>
                        <a:latin typeface="+mn-lt"/>
                        <a:ea typeface="Times New Roman"/>
                      </a:endParaRPr>
                    </a:p>
                  </a:txBody>
                  <a:tcPr marL="44450" marR="44450" marT="0" marB="0" anchor="ctr"/>
                </a:tc>
                <a:extLst>
                  <a:ext uri="{0D108BD9-81ED-4DB2-BD59-A6C34878D82A}">
                    <a16:rowId xmlns:a16="http://schemas.microsoft.com/office/drawing/2014/main" val="10000"/>
                  </a:ext>
                </a:extLst>
              </a:tr>
              <a:tr h="370840">
                <a:tc>
                  <a:txBody>
                    <a:bodyPr/>
                    <a:lstStyle/>
                    <a:p>
                      <a:pPr>
                        <a:lnSpc>
                          <a:spcPct val="97000"/>
                        </a:lnSpc>
                        <a:spcAft>
                          <a:spcPts val="0"/>
                        </a:spcAft>
                      </a:pPr>
                      <a:r>
                        <a:rPr lang="en-US" sz="900" b="1" dirty="0" smtClean="0">
                          <a:solidFill>
                            <a:srgbClr val="000000"/>
                          </a:solidFill>
                          <a:latin typeface="+mn-lt"/>
                          <a:ea typeface="Times New Roman"/>
                        </a:rPr>
                        <a:t>TURKEY</a:t>
                      </a:r>
                      <a:endParaRPr lang="ru-RU" sz="900" b="1" dirty="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US" sz="900" b="1" dirty="0" smtClean="0">
                          <a:solidFill>
                            <a:srgbClr val="000000"/>
                          </a:solidFill>
                          <a:latin typeface="+mn-lt"/>
                          <a:ea typeface="Times New Roman"/>
                        </a:rPr>
                        <a:t>TR</a:t>
                      </a:r>
                      <a:endParaRPr lang="ru-RU" sz="900" b="1" dirty="0">
                        <a:solidFill>
                          <a:srgbClr val="000000"/>
                        </a:solidFill>
                        <a:latin typeface="+mn-lt"/>
                        <a:ea typeface="Times New Roman"/>
                      </a:endParaRPr>
                    </a:p>
                  </a:txBody>
                  <a:tcPr marL="44450" marR="44450" marT="0" marB="0" anchor="ctr"/>
                </a:tc>
                <a:tc>
                  <a:txBody>
                    <a:bodyPr/>
                    <a:lstStyle/>
                    <a:p>
                      <a:pPr algn="just">
                        <a:lnSpc>
                          <a:spcPct val="97000"/>
                        </a:lnSpc>
                        <a:spcAft>
                          <a:spcPts val="0"/>
                        </a:spcAft>
                        <a:tabLst>
                          <a:tab pos="540385" algn="l"/>
                        </a:tabLst>
                      </a:pPr>
                      <a:r>
                        <a:rPr lang="en-US" sz="900" b="1" dirty="0" smtClean="0">
                          <a:latin typeface="+mn-lt"/>
                          <a:ea typeface="Times New Roman"/>
                        </a:rPr>
                        <a:t>Mr. Omer ALTAN</a:t>
                      </a:r>
                    </a:p>
                    <a:p>
                      <a:pPr algn="just">
                        <a:lnSpc>
                          <a:spcPct val="97000"/>
                        </a:lnSpc>
                        <a:spcAft>
                          <a:spcPts val="0"/>
                        </a:spcAft>
                        <a:tabLst>
                          <a:tab pos="540385" algn="l"/>
                        </a:tabLst>
                      </a:pPr>
                      <a:r>
                        <a:rPr lang="en-US" sz="900" b="0" dirty="0" smtClean="0">
                          <a:latin typeface="+mn-lt"/>
                          <a:ea typeface="Times New Roman"/>
                        </a:rPr>
                        <a:t>TUBITAK UME</a:t>
                      </a:r>
                      <a:endParaRPr lang="ru-RU" sz="900" b="0" dirty="0">
                        <a:latin typeface="+mn-lt"/>
                        <a:ea typeface="Times New Roman"/>
                      </a:endParaRPr>
                    </a:p>
                  </a:txBody>
                  <a:tcPr marL="44450" marR="4445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rPr>
                        <a:t>+90</a:t>
                      </a:r>
                      <a:r>
                        <a:rPr kumimoji="0" lang="en-US" altLang="ru-RU" sz="900" b="0" i="0" u="none" strike="noStrike" cap="none" normalizeH="0" baseline="0" dirty="0" smtClean="0">
                          <a:ln>
                            <a:noFill/>
                          </a:ln>
                          <a:solidFill>
                            <a:srgbClr val="000000"/>
                          </a:solidFill>
                          <a:effectLst/>
                          <a:latin typeface="Calibri" pitchFamily="34" charset="0"/>
                          <a:hlinkClick r:id="rId2"/>
                        </a:rPr>
                        <a:t> 262 679 5000</a:t>
                      </a:r>
                      <a:r>
                        <a:rPr kumimoji="0" lang="en-US" altLang="ru-RU" sz="900" b="0" i="0" u="none" strike="noStrike" cap="none" normalizeH="0" baseline="0" dirty="0" smtClean="0">
                          <a:ln>
                            <a:noFill/>
                          </a:ln>
                          <a:solidFill>
                            <a:srgbClr val="000000"/>
                          </a:solidFill>
                          <a:effectLst/>
                          <a:latin typeface="Calibri" pitchFamily="34" charset="0"/>
                        </a:rPr>
                        <a:t> </a:t>
                      </a:r>
                      <a:r>
                        <a:rPr kumimoji="0" lang="ru-RU" altLang="ru-RU" sz="900" b="0" i="0" u="none" strike="noStrike" cap="none" normalizeH="0" baseline="0" dirty="0" smtClean="0">
                          <a:ln>
                            <a:noFill/>
                          </a:ln>
                          <a:solidFill>
                            <a:srgbClr val="000000"/>
                          </a:solidFill>
                          <a:effectLst/>
                          <a:latin typeface="Calibri" pitchFamily="34" charset="0"/>
                        </a:rPr>
                        <a:t>доб. </a:t>
                      </a:r>
                      <a:r>
                        <a:rPr kumimoji="0" lang="en-US" altLang="ru-RU" sz="900" b="0" i="0" u="none" strike="noStrike" cap="none" normalizeH="0" baseline="0" dirty="0" smtClean="0">
                          <a:ln>
                            <a:noFill/>
                          </a:ln>
                          <a:solidFill>
                            <a:srgbClr val="000000"/>
                          </a:solidFill>
                          <a:effectLst/>
                          <a:latin typeface="Calibri" pitchFamily="34" charset="0"/>
                        </a:rPr>
                        <a:t>2901</a:t>
                      </a:r>
                      <a:endParaRPr kumimoji="0" lang="ru-RU" altLang="ru-RU" sz="9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hlinkClick r:id="rId3"/>
                        </a:rPr>
                        <a:t>Omer.altan@tubitak.gov.tr</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a:tc>
                <a:extLst>
                  <a:ext uri="{0D108BD9-81ED-4DB2-BD59-A6C34878D82A}">
                    <a16:rowId xmlns:a16="http://schemas.microsoft.com/office/drawing/2014/main" val="10001"/>
                  </a:ext>
                </a:extLst>
              </a:tr>
              <a:tr h="370840">
                <a:tc>
                  <a:txBody>
                    <a:bodyPr/>
                    <a:lstStyle/>
                    <a:p>
                      <a:pPr>
                        <a:lnSpc>
                          <a:spcPct val="97000"/>
                        </a:lnSpc>
                        <a:spcAft>
                          <a:spcPts val="0"/>
                        </a:spcAft>
                      </a:pPr>
                      <a:r>
                        <a:rPr lang="en-GB" sz="900" b="1" dirty="0" smtClean="0">
                          <a:solidFill>
                            <a:srgbClr val="000000"/>
                          </a:solidFill>
                          <a:latin typeface="+mn-lt"/>
                          <a:ea typeface="Times New Roman"/>
                        </a:rPr>
                        <a:t>UKRAINE</a:t>
                      </a:r>
                      <a:endParaRPr lang="ru-RU" sz="900" dirty="0">
                        <a:solidFill>
                          <a:srgbClr val="000000"/>
                        </a:solidFill>
                        <a:latin typeface="+mn-lt"/>
                        <a:ea typeface="Times New Roman"/>
                      </a:endParaRPr>
                    </a:p>
                  </a:txBody>
                  <a:tcPr marL="44450" marR="44450" marT="0" marB="0" anchor="ctr"/>
                </a:tc>
                <a:tc>
                  <a:txBody>
                    <a:bodyPr/>
                    <a:lstStyle/>
                    <a:p>
                      <a:pPr>
                        <a:lnSpc>
                          <a:spcPct val="97000"/>
                        </a:lnSpc>
                        <a:spcAft>
                          <a:spcPts val="0"/>
                        </a:spcAft>
                      </a:pPr>
                      <a:r>
                        <a:rPr lang="en-GB" sz="900" b="1" dirty="0" smtClean="0">
                          <a:solidFill>
                            <a:srgbClr val="000000"/>
                          </a:solidFill>
                          <a:latin typeface="+mn-lt"/>
                          <a:ea typeface="Times New Roman"/>
                        </a:rPr>
                        <a:t>UA</a:t>
                      </a:r>
                      <a:endParaRPr lang="ru-RU" sz="900" dirty="0">
                        <a:solidFill>
                          <a:srgbClr val="000000"/>
                        </a:solidFill>
                        <a:latin typeface="+mn-lt"/>
                        <a:ea typeface="Times New Roman"/>
                      </a:endParaRPr>
                    </a:p>
                  </a:txBody>
                  <a:tcPr marL="44450" marR="44450" marT="0" marB="0" anchor="ctr"/>
                </a:tc>
                <a:tc>
                  <a:txBody>
                    <a:bodyPr/>
                    <a:lstStyle/>
                    <a:p>
                      <a:pPr algn="l">
                        <a:lnSpc>
                          <a:spcPct val="97000"/>
                        </a:lnSpc>
                        <a:spcAft>
                          <a:spcPts val="0"/>
                        </a:spcAft>
                      </a:pPr>
                      <a:r>
                        <a:rPr lang="en-GB" sz="900" b="1" dirty="0">
                          <a:latin typeface="+mn-lt"/>
                          <a:ea typeface="Times New Roman"/>
                          <a:cs typeface="Times New Roman"/>
                        </a:rPr>
                        <a:t>Mrs. </a:t>
                      </a:r>
                      <a:r>
                        <a:rPr lang="en-GB" sz="900" b="1" dirty="0" err="1" smtClean="0">
                          <a:latin typeface="+mn-lt"/>
                          <a:ea typeface="Times New Roman"/>
                          <a:cs typeface="Times New Roman"/>
                        </a:rPr>
                        <a:t>Yuliya</a:t>
                      </a:r>
                      <a:r>
                        <a:rPr lang="en-GB" sz="900" b="1" dirty="0" smtClean="0">
                          <a:latin typeface="+mn-lt"/>
                          <a:ea typeface="Times New Roman"/>
                          <a:cs typeface="Times New Roman"/>
                        </a:rPr>
                        <a:t> BUNYAYEVA</a:t>
                      </a:r>
                      <a:endParaRPr lang="ru-RU" sz="900" b="1" dirty="0">
                        <a:latin typeface="+mn-lt"/>
                        <a:ea typeface="Times New Roman"/>
                        <a:cs typeface="Times New Roman"/>
                      </a:endParaRPr>
                    </a:p>
                    <a:p>
                      <a:pPr algn="just">
                        <a:lnSpc>
                          <a:spcPct val="97000"/>
                        </a:lnSpc>
                        <a:spcAft>
                          <a:spcPts val="0"/>
                        </a:spcAft>
                        <a:tabLst>
                          <a:tab pos="540385" algn="l"/>
                        </a:tabLst>
                      </a:pPr>
                      <a:r>
                        <a:rPr lang="en-GB" sz="900" spc="-30" dirty="0" smtClean="0">
                          <a:latin typeface="+mn-lt"/>
                          <a:ea typeface="Times New Roman"/>
                        </a:rPr>
                        <a:t>National Scientific </a:t>
                      </a:r>
                      <a:r>
                        <a:rPr lang="en-GB" sz="900" spc="-30" dirty="0" err="1" smtClean="0">
                          <a:latin typeface="+mn-lt"/>
                          <a:ea typeface="Times New Roman"/>
                        </a:rPr>
                        <a:t>Center</a:t>
                      </a:r>
                      <a:r>
                        <a:rPr lang="en-GB" sz="900" spc="-30" dirty="0" smtClean="0">
                          <a:latin typeface="+mn-lt"/>
                          <a:ea typeface="Times New Roman"/>
                        </a:rPr>
                        <a:t> “Institute of Metrology” (NSC “IM”)</a:t>
                      </a:r>
                      <a:endParaRPr lang="ru-RU" sz="900" dirty="0">
                        <a:latin typeface="+mn-lt"/>
                        <a:ea typeface="Times New Roman"/>
                      </a:endParaRPr>
                    </a:p>
                  </a:txBody>
                  <a:tcPr marL="44450" marR="44450" marT="0" marB="0" anchor="ctr"/>
                </a:tc>
                <a:tc>
                  <a:txBody>
                    <a:bodyPr/>
                    <a:lstStyle/>
                    <a:p>
                      <a:pPr>
                        <a:lnSpc>
                          <a:spcPct val="97000"/>
                        </a:lnSpc>
                        <a:spcAft>
                          <a:spcPts val="0"/>
                        </a:spcAft>
                      </a:pPr>
                      <a:r>
                        <a:rPr lang="en-US" sz="900" dirty="0" smtClean="0">
                          <a:latin typeface="+mn-lt"/>
                          <a:ea typeface="Times New Roman"/>
                          <a:cs typeface="Times New Roman"/>
                        </a:rPr>
                        <a:t>+38 057 704 98 31</a:t>
                      </a:r>
                    </a:p>
                    <a:p>
                      <a:pPr>
                        <a:lnSpc>
                          <a:spcPct val="97000"/>
                        </a:lnSpc>
                        <a:spcAft>
                          <a:spcPts val="0"/>
                        </a:spcAft>
                      </a:pPr>
                      <a:r>
                        <a:rPr lang="en-US" sz="900" dirty="0" smtClean="0">
                          <a:latin typeface="+mn-lt"/>
                          <a:ea typeface="Times New Roman"/>
                          <a:cs typeface="Times New Roman"/>
                        </a:rPr>
                        <a:t>coomet@metrology.</a:t>
                      </a:r>
                      <a:r>
                        <a:rPr lang="en-US" sz="900" baseline="0" dirty="0" smtClean="0">
                          <a:latin typeface="+mn-lt"/>
                          <a:ea typeface="Times New Roman"/>
                          <a:cs typeface="Times New Roman"/>
                        </a:rPr>
                        <a:t>kharkov.ua</a:t>
                      </a:r>
                      <a:endParaRPr lang="ru-RU" sz="900" dirty="0">
                        <a:latin typeface="+mn-lt"/>
                        <a:ea typeface="Times New Roman"/>
                        <a:cs typeface="Times New Roman"/>
                      </a:endParaRPr>
                    </a:p>
                  </a:txBody>
                  <a:tcPr marL="44450" marR="44450" marT="0" marB="0" anchor="ctr"/>
                </a:tc>
                <a:extLst>
                  <a:ext uri="{0D108BD9-81ED-4DB2-BD59-A6C34878D82A}">
                    <a16:rowId xmlns:a16="http://schemas.microsoft.com/office/drawing/2014/main" val="10002"/>
                  </a:ext>
                </a:extLst>
              </a:tr>
              <a:tr h="370840">
                <a:tc>
                  <a:txBody>
                    <a:bodyPr/>
                    <a:lstStyle/>
                    <a:p>
                      <a:pPr>
                        <a:lnSpc>
                          <a:spcPct val="97000"/>
                        </a:lnSpc>
                        <a:spcAft>
                          <a:spcPts val="0"/>
                        </a:spcAft>
                      </a:pPr>
                      <a:r>
                        <a:rPr lang="en-GB" sz="900" b="1" dirty="0" smtClean="0">
                          <a:latin typeface="+mn-lt"/>
                          <a:ea typeface="Times New Roman"/>
                          <a:cs typeface="Times New Roman"/>
                        </a:rPr>
                        <a:t>UZBEKISTAN</a:t>
                      </a:r>
                      <a:endParaRPr lang="ru-RU" sz="900" dirty="0">
                        <a:latin typeface="+mn-lt"/>
                        <a:ea typeface="Times New Roman"/>
                        <a:cs typeface="Times New Roman"/>
                      </a:endParaRPr>
                    </a:p>
                  </a:txBody>
                  <a:tcPr marL="44450" marR="44450" marT="0" marB="0" anchor="ctr"/>
                </a:tc>
                <a:tc>
                  <a:txBody>
                    <a:bodyPr/>
                    <a:lstStyle/>
                    <a:p>
                      <a:pPr>
                        <a:lnSpc>
                          <a:spcPct val="97000"/>
                        </a:lnSpc>
                        <a:spcAft>
                          <a:spcPts val="0"/>
                        </a:spcAft>
                      </a:pPr>
                      <a:r>
                        <a:rPr lang="en-GB" sz="900" b="1" dirty="0">
                          <a:latin typeface="+mn-lt"/>
                          <a:ea typeface="Times New Roman"/>
                          <a:cs typeface="Times New Roman"/>
                        </a:rPr>
                        <a:t>U</a:t>
                      </a:r>
                      <a:r>
                        <a:rPr lang="en-GB" sz="900" b="1" dirty="0" smtClean="0">
                          <a:latin typeface="+mn-lt"/>
                          <a:ea typeface="Times New Roman"/>
                          <a:cs typeface="Times New Roman"/>
                        </a:rPr>
                        <a:t>Z</a:t>
                      </a:r>
                      <a:endParaRPr lang="ru-RU" sz="900" dirty="0">
                        <a:latin typeface="+mn-lt"/>
                        <a:ea typeface="Times New Roman"/>
                        <a:cs typeface="Times New Roman"/>
                      </a:endParaRPr>
                    </a:p>
                  </a:txBody>
                  <a:tcPr marL="44450" marR="44450" marT="0" marB="0" anchor="ctr"/>
                </a:tc>
                <a:tc>
                  <a:txBody>
                    <a:bodyPr/>
                    <a:lstStyle/>
                    <a:p>
                      <a:pPr>
                        <a:spcAft>
                          <a:spcPts val="0"/>
                        </a:spcAft>
                      </a:pPr>
                      <a:r>
                        <a:rPr lang="en-GB" sz="900" b="1" dirty="0">
                          <a:solidFill>
                            <a:schemeClr val="tx1"/>
                          </a:solidFill>
                          <a:latin typeface="+mn-lt"/>
                          <a:ea typeface="Times New Roman"/>
                          <a:cs typeface="Times New Roman"/>
                        </a:rPr>
                        <a:t>Mr. </a:t>
                      </a:r>
                      <a:r>
                        <a:rPr lang="en-US" sz="900" b="1" dirty="0" smtClean="0">
                          <a:solidFill>
                            <a:schemeClr val="tx1"/>
                          </a:solidFill>
                          <a:latin typeface="+mn-lt"/>
                          <a:ea typeface="Times New Roman"/>
                          <a:cs typeface="Times New Roman"/>
                        </a:rPr>
                        <a:t>Marat</a:t>
                      </a:r>
                      <a:r>
                        <a:rPr lang="en-US" sz="900" b="1" baseline="0" dirty="0" smtClean="0">
                          <a:solidFill>
                            <a:schemeClr val="tx1"/>
                          </a:solidFill>
                          <a:latin typeface="+mn-lt"/>
                          <a:ea typeface="Times New Roman"/>
                          <a:cs typeface="Times New Roman"/>
                        </a:rPr>
                        <a:t> YUNUSOV</a:t>
                      </a:r>
                      <a:endParaRPr lang="ru-RU" sz="900" dirty="0">
                        <a:solidFill>
                          <a:schemeClr val="tx1"/>
                        </a:solidFill>
                        <a:latin typeface="+mn-lt"/>
                        <a:ea typeface="Wingdings (L$)"/>
                        <a:cs typeface="Times New Roman"/>
                      </a:endParaRPr>
                    </a:p>
                    <a:p>
                      <a:pPr>
                        <a:lnSpc>
                          <a:spcPct val="97000"/>
                        </a:lnSpc>
                        <a:spcAft>
                          <a:spcPts val="0"/>
                        </a:spcAft>
                      </a:pPr>
                      <a:r>
                        <a:rPr lang="en-GB" sz="900" dirty="0" smtClean="0">
                          <a:latin typeface="+mn-lt"/>
                          <a:ea typeface="Wingdings (L$)"/>
                          <a:cs typeface="Times New Roman"/>
                        </a:rPr>
                        <a:t>S</a:t>
                      </a:r>
                      <a:r>
                        <a:rPr lang="en-GB" sz="900" baseline="0" dirty="0" smtClean="0">
                          <a:latin typeface="+mn-lt"/>
                          <a:ea typeface="Wingdings (L$)"/>
                          <a:cs typeface="Times New Roman"/>
                        </a:rPr>
                        <a:t>E “</a:t>
                      </a:r>
                      <a:r>
                        <a:rPr lang="en-GB" sz="900" baseline="0" dirty="0" err="1" smtClean="0">
                          <a:latin typeface="+mn-lt"/>
                          <a:ea typeface="Wingdings (L$)"/>
                          <a:cs typeface="Times New Roman"/>
                        </a:rPr>
                        <a:t>UzNIM</a:t>
                      </a:r>
                      <a:r>
                        <a:rPr lang="en-GB" sz="900" baseline="0" dirty="0" smtClean="0">
                          <a:latin typeface="+mn-lt"/>
                          <a:ea typeface="Wingdings (L$)"/>
                          <a:cs typeface="Times New Roman"/>
                        </a:rPr>
                        <a:t>”</a:t>
                      </a:r>
                      <a:endParaRPr lang="ru-RU" sz="900" dirty="0">
                        <a:latin typeface="+mn-lt"/>
                        <a:ea typeface="Wingdings (L$)"/>
                        <a:cs typeface="Times New Roman"/>
                      </a:endParaRPr>
                    </a:p>
                  </a:txBody>
                  <a:tcPr marL="44450" marR="44450" marT="0" marB="0" anchor="ctr"/>
                </a:tc>
                <a:tc>
                  <a:txBody>
                    <a:bodyPr/>
                    <a:lstStyle/>
                    <a:p>
                      <a:r>
                        <a:rPr lang="ru-RU" sz="900" kern="1200" dirty="0" smtClean="0">
                          <a:solidFill>
                            <a:schemeClr val="tx1"/>
                          </a:solidFill>
                          <a:effectLst/>
                          <a:latin typeface="Calibri" pitchFamily="34" charset="0"/>
                          <a:ea typeface="+mn-ea"/>
                          <a:cs typeface="+mn-cs"/>
                        </a:rPr>
                        <a:t>+998 71 1</a:t>
                      </a:r>
                      <a:r>
                        <a:rPr lang="en-US" sz="900" kern="1200" dirty="0" smtClean="0">
                          <a:solidFill>
                            <a:schemeClr val="tx1"/>
                          </a:solidFill>
                          <a:effectLst/>
                          <a:latin typeface="Calibri" pitchFamily="34" charset="0"/>
                          <a:ea typeface="+mn-ea"/>
                          <a:cs typeface="+mn-cs"/>
                        </a:rPr>
                        <a:t>29</a:t>
                      </a:r>
                      <a:r>
                        <a:rPr lang="ru-RU" sz="900" kern="1200" dirty="0" smtClean="0">
                          <a:solidFill>
                            <a:schemeClr val="tx1"/>
                          </a:solidFill>
                          <a:effectLst/>
                          <a:latin typeface="Calibri" pitchFamily="34" charset="0"/>
                          <a:ea typeface="+mn-ea"/>
                          <a:cs typeface="+mn-cs"/>
                        </a:rPr>
                        <a:t> 2</a:t>
                      </a:r>
                      <a:r>
                        <a:rPr lang="en-US" sz="900" kern="1200" dirty="0" smtClean="0">
                          <a:solidFill>
                            <a:schemeClr val="tx1"/>
                          </a:solidFill>
                          <a:effectLst/>
                          <a:latin typeface="Calibri" pitchFamily="34" charset="0"/>
                          <a:ea typeface="+mn-ea"/>
                          <a:cs typeface="+mn-cs"/>
                        </a:rPr>
                        <a:t>10</a:t>
                      </a:r>
                      <a:endParaRPr lang="ru-RU" sz="900" kern="1200" dirty="0" smtClean="0">
                        <a:solidFill>
                          <a:schemeClr val="tx1"/>
                        </a:solidFill>
                        <a:effectLst/>
                        <a:latin typeface="Calibri" pitchFamily="34" charset="0"/>
                        <a:ea typeface="+mn-ea"/>
                        <a:cs typeface="+mn-cs"/>
                      </a:endParaRPr>
                    </a:p>
                    <a:p>
                      <a:r>
                        <a:rPr lang="ru-RU" sz="900" kern="1200" dirty="0" smtClean="0">
                          <a:solidFill>
                            <a:schemeClr val="tx1"/>
                          </a:solidFill>
                          <a:effectLst/>
                          <a:latin typeface="Calibri" pitchFamily="34" charset="0"/>
                          <a:ea typeface="+mn-ea"/>
                          <a:cs typeface="+mn-cs"/>
                        </a:rPr>
                        <a:t>+998 90 323 68 28</a:t>
                      </a:r>
                    </a:p>
                    <a:p>
                      <a:r>
                        <a:rPr lang="en-US" sz="900" kern="1200" dirty="0" smtClean="0">
                          <a:solidFill>
                            <a:schemeClr val="tx1"/>
                          </a:solidFill>
                          <a:effectLst/>
                          <a:latin typeface="Calibri" pitchFamily="34" charset="0"/>
                          <a:ea typeface="+mn-ea"/>
                          <a:cs typeface="+mn-cs"/>
                        </a:rPr>
                        <a:t>Marat.yunusov@nim.uz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44450" marR="44450" marT="0" marB="0" anchor="ct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smtClean="0"/>
              <a:t>COOMET Projects </a:t>
            </a:r>
            <a:r>
              <a:rPr lang="en-GB" dirty="0" smtClean="0"/>
              <a:t>(Notes for the completion of COOMET Project Forms)</a:t>
            </a:r>
            <a:endParaRPr lang="ru-RU" dirty="0"/>
          </a:p>
        </p:txBody>
      </p:sp>
      <p:sp>
        <p:nvSpPr>
          <p:cNvPr id="3" name="Объект 2"/>
          <p:cNvSpPr>
            <a:spLocks noGrp="1"/>
          </p:cNvSpPr>
          <p:nvPr>
            <p:ph idx="1"/>
          </p:nvPr>
        </p:nvSpPr>
        <p:spPr>
          <a:xfrm>
            <a:off x="332656" y="1208584"/>
            <a:ext cx="6172200" cy="5616624"/>
          </a:xfrm>
        </p:spPr>
        <p:txBody>
          <a:bodyPr numCol="2" spcCol="288000" rtlCol="0">
            <a:noAutofit/>
          </a:bodyPr>
          <a:lstStyle/>
          <a:p>
            <a:pPr fontAlgn="auto">
              <a:spcAft>
                <a:spcPts val="0"/>
              </a:spcAft>
              <a:defRPr/>
            </a:pPr>
            <a:r>
              <a:rPr lang="en-GB" sz="1200" b="1" cap="all" dirty="0" smtClean="0">
                <a:solidFill>
                  <a:srgbClr val="FF0000"/>
                </a:solidFill>
              </a:rPr>
              <a:t>PROPOSED COOMET PROJECT</a:t>
            </a:r>
            <a:endParaRPr lang="ru-RU" sz="1200" dirty="0" smtClean="0">
              <a:solidFill>
                <a:srgbClr val="FF0000"/>
              </a:solidFill>
            </a:endParaRPr>
          </a:p>
          <a:p>
            <a:pPr fontAlgn="auto">
              <a:spcAft>
                <a:spcPts val="0"/>
              </a:spcAft>
              <a:defRPr/>
            </a:pPr>
            <a:endParaRPr lang="en-US" sz="1050" b="1" dirty="0" smtClean="0"/>
          </a:p>
          <a:p>
            <a:pPr fontAlgn="auto">
              <a:spcAft>
                <a:spcPts val="0"/>
              </a:spcAft>
              <a:defRPr/>
            </a:pPr>
            <a:r>
              <a:rPr lang="en-GB" sz="1050" b="1" dirty="0" smtClean="0">
                <a:solidFill>
                  <a:srgbClr val="FF0000"/>
                </a:solidFill>
              </a:rPr>
              <a:t>Box 1	</a:t>
            </a:r>
            <a:r>
              <a:rPr lang="en-GB" sz="1050" dirty="0" smtClean="0">
                <a:solidFill>
                  <a:srgbClr val="FF0000"/>
                </a:solidFill>
              </a:rPr>
              <a:t>Reference No.</a:t>
            </a:r>
            <a:endParaRPr lang="ru-RU" sz="1050" dirty="0" smtClean="0">
              <a:solidFill>
                <a:srgbClr val="FF0000"/>
              </a:solidFill>
            </a:endParaRPr>
          </a:p>
          <a:p>
            <a:pPr fontAlgn="auto">
              <a:spcAft>
                <a:spcPts val="0"/>
              </a:spcAft>
              <a:defRPr/>
            </a:pPr>
            <a:r>
              <a:rPr lang="en-GB" sz="1050" dirty="0" smtClean="0"/>
              <a:t>It will be given by the COOMET Secretariat.</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2	</a:t>
            </a:r>
            <a:r>
              <a:rPr lang="en-GB" sz="1050" dirty="0" smtClean="0">
                <a:solidFill>
                  <a:srgbClr val="FF0000"/>
                </a:solidFill>
              </a:rPr>
              <a:t>Subject Field</a:t>
            </a:r>
            <a:endParaRPr lang="ru-RU" sz="1050" dirty="0" smtClean="0">
              <a:solidFill>
                <a:srgbClr val="FF0000"/>
              </a:solidFill>
            </a:endParaRPr>
          </a:p>
          <a:p>
            <a:pPr fontAlgn="auto">
              <a:spcAft>
                <a:spcPts val="0"/>
              </a:spcAft>
              <a:defRPr/>
            </a:pPr>
            <a:r>
              <a:rPr lang="en-GB" sz="1050" dirty="0" smtClean="0"/>
              <a:t>The subject field should be chosen from the list in item 2.2 of the Rules of Procedure.</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3	</a:t>
            </a:r>
            <a:r>
              <a:rPr lang="en-GB" sz="1050" dirty="0" smtClean="0">
                <a:solidFill>
                  <a:srgbClr val="FF0000"/>
                </a:solidFill>
              </a:rPr>
              <a:t>Field of cooperation</a:t>
            </a:r>
            <a:endParaRPr lang="ru-RU" sz="1050" dirty="0" smtClean="0">
              <a:solidFill>
                <a:srgbClr val="FF0000"/>
              </a:solidFill>
            </a:endParaRPr>
          </a:p>
          <a:p>
            <a:pPr fontAlgn="auto">
              <a:spcAft>
                <a:spcPts val="0"/>
              </a:spcAft>
              <a:defRPr/>
            </a:pPr>
            <a:r>
              <a:rPr lang="en-GB" sz="1050" dirty="0" smtClean="0"/>
              <a:t>The field of cooperation should conform to one of the following</a:t>
            </a:r>
            <a:endParaRPr lang="ru-RU" sz="1050" dirty="0" smtClean="0"/>
          </a:p>
          <a:p>
            <a:pPr marL="172800" indent="-172800" fontAlgn="auto">
              <a:spcAft>
                <a:spcPts val="0"/>
              </a:spcAft>
              <a:buFont typeface="Arial" pitchFamily="34" charset="0"/>
              <a:buChar char="•"/>
              <a:defRPr/>
            </a:pPr>
            <a:r>
              <a:rPr lang="en-GB" sz="1050" dirty="0" smtClean="0"/>
              <a:t>comparisons;</a:t>
            </a:r>
            <a:endParaRPr lang="ru-RU" sz="1050" dirty="0" smtClean="0"/>
          </a:p>
          <a:p>
            <a:pPr marL="172800" indent="-172800" fontAlgn="auto">
              <a:spcAft>
                <a:spcPts val="0"/>
              </a:spcAft>
              <a:buFont typeface="Arial" pitchFamily="34" charset="0"/>
              <a:buChar char="•"/>
              <a:defRPr/>
            </a:pPr>
            <a:r>
              <a:rPr lang="en-GB" sz="1050" dirty="0" smtClean="0"/>
              <a:t>research;</a:t>
            </a:r>
            <a:endParaRPr lang="ru-RU" sz="1050" dirty="0" smtClean="0"/>
          </a:p>
          <a:p>
            <a:pPr marL="172800" indent="-172800" fontAlgn="auto">
              <a:spcAft>
                <a:spcPts val="0"/>
              </a:spcAft>
              <a:buFont typeface="Arial" pitchFamily="34" charset="0"/>
              <a:buChar char="•"/>
              <a:defRPr/>
            </a:pPr>
            <a:r>
              <a:rPr lang="en-GB" sz="1050" dirty="0" smtClean="0"/>
              <a:t>advice and training;</a:t>
            </a:r>
            <a:endParaRPr lang="ru-RU" sz="1050" dirty="0" smtClean="0"/>
          </a:p>
          <a:p>
            <a:pPr marL="172800" indent="-172800" fontAlgn="auto">
              <a:spcAft>
                <a:spcPts val="0"/>
              </a:spcAft>
              <a:buFont typeface="Arial" pitchFamily="34" charset="0"/>
              <a:buChar char="•"/>
              <a:defRPr/>
            </a:pPr>
            <a:r>
              <a:rPr lang="en-GB" sz="1050" dirty="0" smtClean="0"/>
              <a:t>traceability and calibration.</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4	</a:t>
            </a:r>
            <a:r>
              <a:rPr lang="en-GB" sz="1050" dirty="0" smtClean="0">
                <a:solidFill>
                  <a:srgbClr val="FF0000"/>
                </a:solidFill>
              </a:rPr>
              <a:t>Partners</a:t>
            </a:r>
            <a:endParaRPr lang="ru-RU" sz="1050" dirty="0" smtClean="0">
              <a:solidFill>
                <a:srgbClr val="FF0000"/>
              </a:solidFill>
            </a:endParaRPr>
          </a:p>
          <a:p>
            <a:pPr fontAlgn="auto">
              <a:spcAft>
                <a:spcPts val="0"/>
              </a:spcAft>
              <a:defRPr/>
            </a:pPr>
            <a:r>
              <a:rPr lang="en-GB" sz="1050" dirty="0" smtClean="0"/>
              <a:t>Members of COOMET, who have already expressed their willingness to participate in the proposed cooperation, should be indicated by their initials. If specific institutions are involved, they should be indicated by full names together with the letters signifying their country (see ISO 3166-1981, code Alpha-2), e.g. BG, CS, DE, HU, PL, RO, SU, etc.</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5</a:t>
            </a:r>
            <a:r>
              <a:rPr lang="en-GB" sz="1050" dirty="0" smtClean="0">
                <a:solidFill>
                  <a:srgbClr val="FF0000"/>
                </a:solidFill>
              </a:rPr>
              <a:t>	Subject</a:t>
            </a:r>
            <a:endParaRPr lang="ru-RU" sz="1050" dirty="0" smtClean="0">
              <a:solidFill>
                <a:srgbClr val="FF0000"/>
              </a:solidFill>
            </a:endParaRPr>
          </a:p>
          <a:p>
            <a:pPr fontAlgn="auto">
              <a:spcAft>
                <a:spcPts val="0"/>
              </a:spcAft>
              <a:defRPr/>
            </a:pPr>
            <a:r>
              <a:rPr lang="en-GB" sz="1050" dirty="0" smtClean="0"/>
              <a:t>The specific subject of the proposed cooperation should be defined in not more than 60 characters (including spaces).</a:t>
            </a:r>
            <a:endParaRPr lang="ru-RU" sz="1050" dirty="0" smtClean="0"/>
          </a:p>
          <a:p>
            <a:pPr fontAlgn="auto">
              <a:spcAft>
                <a:spcPts val="0"/>
              </a:spcAft>
              <a:defRPr/>
            </a:pPr>
            <a:r>
              <a:rPr lang="en-GB" sz="1050" dirty="0" smtClean="0"/>
              <a:t> </a:t>
            </a:r>
            <a:endParaRPr lang="ru-RU" sz="1050" dirty="0" smtClean="0"/>
          </a:p>
          <a:p>
            <a:pPr fontAlgn="auto">
              <a:spcAft>
                <a:spcPts val="0"/>
              </a:spcAft>
              <a:defRPr/>
            </a:pPr>
            <a:endParaRPr lang="ru-RU" sz="1050" b="1" dirty="0" smtClean="0">
              <a:solidFill>
                <a:srgbClr val="FF0000"/>
              </a:solidFill>
            </a:endParaRPr>
          </a:p>
          <a:p>
            <a:pPr fontAlgn="auto">
              <a:spcAft>
                <a:spcPts val="0"/>
              </a:spcAft>
              <a:defRPr/>
            </a:pPr>
            <a:r>
              <a:rPr lang="en-GB" sz="1050" b="1" dirty="0" smtClean="0">
                <a:solidFill>
                  <a:srgbClr val="FF0000"/>
                </a:solidFill>
              </a:rPr>
              <a:t>Box 6	</a:t>
            </a:r>
            <a:r>
              <a:rPr lang="en-GB" sz="1050" dirty="0" smtClean="0">
                <a:solidFill>
                  <a:srgbClr val="FF0000"/>
                </a:solidFill>
              </a:rPr>
              <a:t>Description</a:t>
            </a:r>
            <a:endParaRPr lang="ru-RU" sz="1050" dirty="0" smtClean="0">
              <a:solidFill>
                <a:srgbClr val="FF0000"/>
              </a:solidFill>
            </a:endParaRPr>
          </a:p>
          <a:p>
            <a:pPr fontAlgn="auto">
              <a:spcAft>
                <a:spcPts val="0"/>
              </a:spcAft>
              <a:defRPr/>
            </a:pPr>
            <a:r>
              <a:rPr lang="en-GB" sz="1050" dirty="0" smtClean="0"/>
              <a:t>Within the space provided a brief description of the proposed project should be given. Sufficient details should be provided for experts from other institutions so that they can assess their capabilities to join cooperation.</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7	</a:t>
            </a:r>
            <a:r>
              <a:rPr lang="en-GB" sz="1050" dirty="0" smtClean="0">
                <a:solidFill>
                  <a:srgbClr val="FF0000"/>
                </a:solidFill>
              </a:rPr>
              <a:t>Additional remarks</a:t>
            </a:r>
            <a:endParaRPr lang="ru-RU" sz="1050" dirty="0" smtClean="0">
              <a:solidFill>
                <a:srgbClr val="FF0000"/>
              </a:solidFill>
            </a:endParaRPr>
          </a:p>
          <a:p>
            <a:pPr fontAlgn="auto">
              <a:spcAft>
                <a:spcPts val="0"/>
              </a:spcAft>
              <a:defRPr/>
            </a:pPr>
            <a:r>
              <a:rPr lang="en-GB" sz="1050" dirty="0" smtClean="0"/>
              <a:t>This box provides an opportunity for adding any additional remarks relevant to the proposed collaborative project, e.g. previous cooperation, advantages of implementation, etc.</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8	</a:t>
            </a:r>
            <a:r>
              <a:rPr lang="en-GB" sz="1050" dirty="0" smtClean="0">
                <a:solidFill>
                  <a:srgbClr val="FF0000"/>
                </a:solidFill>
              </a:rPr>
              <a:t>Proposer’s name</a:t>
            </a:r>
            <a:endParaRPr lang="ru-RU" sz="1050" dirty="0" smtClean="0">
              <a:solidFill>
                <a:srgbClr val="FF0000"/>
              </a:solidFill>
            </a:endParaRPr>
          </a:p>
          <a:p>
            <a:pPr fontAlgn="auto">
              <a:spcAft>
                <a:spcPts val="0"/>
              </a:spcAft>
              <a:defRPr/>
            </a:pPr>
            <a:r>
              <a:rPr lang="en-GB" sz="1050" dirty="0" smtClean="0"/>
              <a:t>The name, full postal address, fax numbers and e-mail of the person proposing the cooperation should be given.</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10	</a:t>
            </a:r>
            <a:r>
              <a:rPr lang="en-GB" sz="1050" dirty="0" smtClean="0">
                <a:solidFill>
                  <a:srgbClr val="FF0000"/>
                </a:solidFill>
              </a:rPr>
              <a:t>Date</a:t>
            </a:r>
            <a:endParaRPr lang="ru-RU" sz="1050" dirty="0" smtClean="0">
              <a:solidFill>
                <a:srgbClr val="FF0000"/>
              </a:solidFill>
            </a:endParaRPr>
          </a:p>
          <a:p>
            <a:pPr fontAlgn="auto">
              <a:spcAft>
                <a:spcPts val="0"/>
              </a:spcAft>
              <a:defRPr/>
            </a:pPr>
            <a:r>
              <a:rPr lang="en-GB" sz="1050" dirty="0" smtClean="0"/>
              <a:t>The Form should be dated the day of signature.</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11	</a:t>
            </a:r>
            <a:r>
              <a:rPr lang="en-GB" sz="1050" dirty="0" smtClean="0">
                <a:solidFill>
                  <a:srgbClr val="FF0000"/>
                </a:solidFill>
              </a:rPr>
              <a:t>Proposed starting date</a:t>
            </a:r>
            <a:endParaRPr lang="ru-RU" sz="1050" dirty="0" smtClean="0">
              <a:solidFill>
                <a:srgbClr val="FF0000"/>
              </a:solidFill>
            </a:endParaRPr>
          </a:p>
          <a:p>
            <a:pPr fontAlgn="auto">
              <a:spcAft>
                <a:spcPts val="0"/>
              </a:spcAft>
              <a:defRPr/>
            </a:pPr>
            <a:r>
              <a:rPr lang="en-GB" sz="1050" dirty="0" smtClean="0"/>
              <a:t>A proposed starting date should be given.</a:t>
            </a:r>
            <a:endParaRPr lang="ru-RU" sz="1050" dirty="0" smtClean="0"/>
          </a:p>
          <a:p>
            <a:pPr fontAlgn="auto">
              <a:spcAft>
                <a:spcPts val="0"/>
              </a:spcAft>
              <a:defRPr/>
            </a:pPr>
            <a:endParaRPr lang="ru-RU" sz="1050" dirty="0"/>
          </a:p>
        </p:txBody>
      </p:sp>
      <p:pic>
        <p:nvPicPr>
          <p:cNvPr id="6"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333375" y="1208088"/>
          <a:ext cx="6172200" cy="6654060"/>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966217">
                  <a:extLst>
                    <a:ext uri="{9D8B030D-6E8A-4147-A177-3AD203B41FA5}">
                      <a16:colId xmlns:a16="http://schemas.microsoft.com/office/drawing/2014/main" val="20001"/>
                    </a:ext>
                  </a:extLst>
                </a:gridCol>
                <a:gridCol w="1091183">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r>
                        <a:rPr lang="en-GB" sz="1400" b="1" kern="1200" dirty="0" smtClean="0">
                          <a:solidFill>
                            <a:schemeClr val="lt1"/>
                          </a:solidFill>
                          <a:latin typeface="+mn-lt"/>
                          <a:ea typeface="+mn-ea"/>
                          <a:cs typeface="+mn-cs"/>
                        </a:rPr>
                        <a:t>PROPOSED PROJECT</a:t>
                      </a:r>
                      <a:endParaRPr lang="ru-RU" sz="1400" b="1" kern="1200" dirty="0" smtClean="0">
                        <a:solidFill>
                          <a:schemeClr val="lt1"/>
                        </a:solidFill>
                        <a:latin typeface="+mn-lt"/>
                        <a:ea typeface="+mn-ea"/>
                        <a:cs typeface="+mn-cs"/>
                      </a:endParaRPr>
                    </a:p>
                    <a:p>
                      <a:pPr algn="ctr"/>
                      <a:r>
                        <a:rPr lang="en-GB" sz="1400" b="1" kern="1200" dirty="0" smtClean="0">
                          <a:solidFill>
                            <a:schemeClr val="lt1"/>
                          </a:solidFill>
                          <a:latin typeface="+mn-lt"/>
                          <a:ea typeface="+mn-ea"/>
                          <a:cs typeface="+mn-cs"/>
                        </a:rPr>
                        <a:t>CООМЕТ</a:t>
                      </a:r>
                      <a:endParaRPr lang="ru-RU" sz="1400" dirty="0">
                        <a:solidFill>
                          <a:srgbClr val="000000"/>
                        </a:solidFill>
                        <a:effectLst/>
                        <a:latin typeface="+mn-lt"/>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81784">
                <a:tc gridSpan="2">
                  <a:txBody>
                    <a:bodyPr/>
                    <a:lstStyle/>
                    <a:p>
                      <a:r>
                        <a:rPr lang="en-GB" sz="1050" b="0" kern="1200" dirty="0" smtClean="0">
                          <a:solidFill>
                            <a:schemeClr val="dk1"/>
                          </a:solidFill>
                          <a:latin typeface="+mn-lt"/>
                          <a:ea typeface="+mn-ea"/>
                          <a:cs typeface="+mn-cs"/>
                        </a:rPr>
                        <a:t>1 Reference No.:</a:t>
                      </a:r>
                      <a:endParaRPr lang="ru-RU" sz="1050" b="0" kern="1200" dirty="0" smtClean="0">
                        <a:solidFill>
                          <a:schemeClr val="dk1"/>
                        </a:solidFill>
                        <a:latin typeface="+mn-lt"/>
                        <a:ea typeface="+mn-ea"/>
                        <a:cs typeface="+mn-cs"/>
                      </a:endParaRPr>
                    </a:p>
                    <a:p>
                      <a:pPr>
                        <a:spcAft>
                          <a:spcPts val="0"/>
                        </a:spcAft>
                      </a:pP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lnR w="12700" cap="flat" cmpd="sng" algn="ctr">
                      <a:solidFill>
                        <a:schemeClr val="tx2">
                          <a:lumMod val="40000"/>
                          <a:lumOff val="60000"/>
                        </a:schemeClr>
                      </a:solidFill>
                      <a:prstDash val="solid"/>
                      <a:round/>
                      <a:headEnd type="none" w="med" len="med"/>
                      <a:tailEnd type="none" w="med" len="med"/>
                    </a:lnR>
                  </a:tcPr>
                </a:tc>
                <a:tc hMerge="1">
                  <a:txBody>
                    <a:bodyPr/>
                    <a:lstStyle/>
                    <a:p>
                      <a:endParaRPr lang="ru-RU"/>
                    </a:p>
                  </a:txBody>
                  <a:tcPr/>
                </a:tc>
                <a:tc gridSpan="2">
                  <a:txBody>
                    <a:bodyPr/>
                    <a:lstStyle/>
                    <a:p>
                      <a:r>
                        <a:rPr lang="en-GB" sz="1050" b="0" kern="1200" dirty="0" smtClean="0">
                          <a:solidFill>
                            <a:schemeClr val="dk1"/>
                          </a:solidFill>
                          <a:latin typeface="+mn-lt"/>
                          <a:ea typeface="+mn-ea"/>
                          <a:cs typeface="+mn-cs"/>
                        </a:rPr>
                        <a:t>2 Subject Field:</a:t>
                      </a:r>
                      <a:endParaRPr lang="ru-RU" sz="1050" b="0" kern="1200" dirty="0" smtClean="0">
                        <a:solidFill>
                          <a:schemeClr val="dk1"/>
                        </a:solidFill>
                        <a:latin typeface="+mn-lt"/>
                        <a:ea typeface="+mn-ea"/>
                        <a:cs typeface="+mn-cs"/>
                      </a:endParaRPr>
                    </a:p>
                    <a:p>
                      <a:pPr>
                        <a:spcAft>
                          <a:spcPts val="0"/>
                        </a:spcAft>
                      </a:pP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lnL w="12700" cap="flat" cmpd="sng" algn="ctr">
                      <a:solidFill>
                        <a:schemeClr val="tx2">
                          <a:lumMod val="40000"/>
                          <a:lumOff val="60000"/>
                        </a:schemeClr>
                      </a:solidFill>
                      <a:prstDash val="solid"/>
                      <a:round/>
                      <a:headEnd type="none" w="med" len="med"/>
                      <a:tailEnd type="none" w="med" len="med"/>
                    </a:lnL>
                  </a:tcPr>
                </a:tc>
                <a:tc hMerge="1">
                  <a:txBody>
                    <a:bodyPr/>
                    <a:lstStyle/>
                    <a:p>
                      <a:endParaRPr lang="ru-RU"/>
                    </a:p>
                  </a:txBody>
                  <a:tcPr/>
                </a:tc>
                <a:extLst>
                  <a:ext uri="{0D108BD9-81ED-4DB2-BD59-A6C34878D82A}">
                    <a16:rowId xmlns:a16="http://schemas.microsoft.com/office/drawing/2014/main" val="10001"/>
                  </a:ext>
                </a:extLst>
              </a:tr>
              <a:tr h="648072">
                <a:tc gridSpan="4">
                  <a:txBody>
                    <a:bodyPr/>
                    <a:lstStyle/>
                    <a:p>
                      <a:r>
                        <a:rPr lang="en-GB" sz="1050" b="0" kern="1200" dirty="0" smtClean="0">
                          <a:solidFill>
                            <a:schemeClr val="dk1"/>
                          </a:solidFill>
                          <a:latin typeface="+mn-lt"/>
                          <a:ea typeface="+mn-ea"/>
                          <a:cs typeface="+mn-cs"/>
                        </a:rPr>
                        <a:t>3 Field of cooperation:</a:t>
                      </a:r>
                      <a:endParaRPr lang="ru-RU" sz="1050" b="0" kern="1200" dirty="0" smtClean="0">
                        <a:solidFill>
                          <a:schemeClr val="dk1"/>
                        </a:solidFill>
                        <a:latin typeface="+mn-lt"/>
                        <a:ea typeface="+mn-ea"/>
                        <a:cs typeface="+mn-cs"/>
                      </a:endParaRPr>
                    </a:p>
                    <a:p>
                      <a:pPr>
                        <a:spcAft>
                          <a:spcPts val="0"/>
                        </a:spcAft>
                      </a:pPr>
                      <a:r>
                        <a:rPr lang="en-US" sz="1050" b="0" dirty="0">
                          <a:effectLst/>
                          <a:latin typeface="+mn-lt"/>
                        </a:rPr>
                        <a:t> </a:t>
                      </a:r>
                      <a:endParaRPr lang="ru-RU" sz="105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648072">
                <a:tc gridSpan="4">
                  <a:txBody>
                    <a:bodyPr/>
                    <a:lstStyle/>
                    <a:p>
                      <a:r>
                        <a:rPr lang="en-GB" sz="1050" b="0" kern="1200" dirty="0" smtClean="0">
                          <a:solidFill>
                            <a:schemeClr val="dk1"/>
                          </a:solidFill>
                          <a:latin typeface="+mn-lt"/>
                          <a:ea typeface="+mn-ea"/>
                          <a:cs typeface="+mn-cs"/>
                        </a:rPr>
                        <a:t>4 Partners:</a:t>
                      </a:r>
                      <a:endParaRPr lang="ru-RU" sz="1050" b="0" kern="1200" dirty="0" smtClean="0">
                        <a:solidFill>
                          <a:schemeClr val="dk1"/>
                        </a:solidFill>
                        <a:latin typeface="+mn-lt"/>
                        <a:ea typeface="+mn-ea"/>
                        <a:cs typeface="+mn-cs"/>
                      </a:endParaRPr>
                    </a:p>
                    <a:p>
                      <a:pPr>
                        <a:spcAft>
                          <a:spcPts val="0"/>
                        </a:spcAft>
                      </a:pP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648072">
                <a:tc gridSpan="4">
                  <a:txBody>
                    <a:bodyPr/>
                    <a:lstStyle/>
                    <a:p>
                      <a:r>
                        <a:rPr lang="en-GB" sz="1050" b="0" kern="1200" dirty="0" smtClean="0">
                          <a:solidFill>
                            <a:schemeClr val="dk1"/>
                          </a:solidFill>
                          <a:latin typeface="+mn-lt"/>
                          <a:ea typeface="+mn-ea"/>
                          <a:cs typeface="+mn-cs"/>
                        </a:rPr>
                        <a:t>5 Subject:</a:t>
                      </a:r>
                      <a:endParaRPr lang="ru-RU" sz="1050" b="0" kern="1200" dirty="0" smtClean="0">
                        <a:solidFill>
                          <a:schemeClr val="dk1"/>
                        </a:solidFill>
                        <a:latin typeface="+mn-lt"/>
                        <a:ea typeface="+mn-ea"/>
                        <a:cs typeface="+mn-cs"/>
                      </a:endParaRPr>
                    </a:p>
                    <a:p>
                      <a:pPr>
                        <a:spcAft>
                          <a:spcPts val="0"/>
                        </a:spcAft>
                      </a:pP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1080120">
                <a:tc gridSpan="4">
                  <a:txBody>
                    <a:bodyPr/>
                    <a:lstStyle/>
                    <a:p>
                      <a:r>
                        <a:rPr lang="en-GB" sz="1050" b="0" kern="1200" dirty="0" smtClean="0">
                          <a:solidFill>
                            <a:schemeClr val="dk1"/>
                          </a:solidFill>
                          <a:latin typeface="+mn-lt"/>
                          <a:ea typeface="+mn-ea"/>
                          <a:cs typeface="+mn-cs"/>
                        </a:rPr>
                        <a:t>6 Description:</a:t>
                      </a:r>
                      <a:endParaRPr lang="ru-RU" sz="1050" b="0" kern="1200" dirty="0" smtClean="0">
                        <a:solidFill>
                          <a:schemeClr val="dk1"/>
                        </a:solidFill>
                        <a:latin typeface="+mn-lt"/>
                        <a:ea typeface="+mn-ea"/>
                        <a:cs typeface="+mn-cs"/>
                      </a:endParaRPr>
                    </a:p>
                    <a:p>
                      <a:pPr>
                        <a:spcAft>
                          <a:spcPts val="0"/>
                        </a:spcAft>
                      </a:pP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576064">
                <a:tc gridSpan="4">
                  <a:txBody>
                    <a:bodyPr/>
                    <a:lstStyle/>
                    <a:p>
                      <a:r>
                        <a:rPr lang="en-GB" sz="1050" b="0" kern="1200" dirty="0" smtClean="0">
                          <a:solidFill>
                            <a:schemeClr val="dk1"/>
                          </a:solidFill>
                          <a:latin typeface="+mn-lt"/>
                          <a:ea typeface="+mn-ea"/>
                          <a:cs typeface="+mn-cs"/>
                        </a:rPr>
                        <a:t>7 Additional remarks:</a:t>
                      </a:r>
                      <a:endParaRPr lang="ru-RU" sz="1050" b="0" kern="1200" dirty="0" smtClean="0">
                        <a:solidFill>
                          <a:schemeClr val="dk1"/>
                        </a:solidFill>
                        <a:latin typeface="+mn-lt"/>
                        <a:ea typeface="+mn-ea"/>
                        <a:cs typeface="+mn-cs"/>
                      </a:endParaRPr>
                    </a:p>
                    <a:p>
                      <a:pPr>
                        <a:spcAft>
                          <a:spcPts val="0"/>
                        </a:spcAft>
                      </a:pP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370840">
                <a:tc gridSpan="4">
                  <a:txBody>
                    <a:bodyPr/>
                    <a:lstStyle/>
                    <a:p>
                      <a:r>
                        <a:rPr lang="en-GB" sz="1050" b="0" kern="1200" dirty="0" smtClean="0">
                          <a:solidFill>
                            <a:schemeClr val="dk1"/>
                          </a:solidFill>
                          <a:latin typeface="+mn-lt"/>
                          <a:ea typeface="+mn-ea"/>
                          <a:cs typeface="+mn-cs"/>
                        </a:rPr>
                        <a:t>8 Proposer’s Name:</a:t>
                      </a:r>
                      <a:endParaRPr lang="ru-RU" sz="1050" b="0" kern="1200" dirty="0" smtClean="0">
                        <a:solidFill>
                          <a:schemeClr val="dk1"/>
                        </a:solidFill>
                        <a:latin typeface="+mn-lt"/>
                        <a:ea typeface="+mn-ea"/>
                        <a:cs typeface="+mn-cs"/>
                      </a:endParaRPr>
                    </a:p>
                    <a:p>
                      <a:endParaRPr lang="ru-RU" sz="1050" b="0" kern="1200" dirty="0" smtClean="0">
                        <a:solidFill>
                          <a:schemeClr val="dk1"/>
                        </a:solidFill>
                        <a:latin typeface="+mn-lt"/>
                        <a:ea typeface="+mn-ea"/>
                        <a:cs typeface="+mn-cs"/>
                      </a:endParaRPr>
                    </a:p>
                    <a:p>
                      <a:r>
                        <a:rPr lang="en-GB" sz="1050" b="0" kern="1200" dirty="0" smtClean="0">
                          <a:solidFill>
                            <a:schemeClr val="dk1"/>
                          </a:solidFill>
                          <a:latin typeface="+mn-lt"/>
                          <a:ea typeface="+mn-ea"/>
                          <a:cs typeface="+mn-cs"/>
                        </a:rPr>
                        <a:t>Address:</a:t>
                      </a:r>
                      <a:endParaRPr lang="ru-RU" sz="1050" b="0" kern="1200" dirty="0" smtClean="0">
                        <a:solidFill>
                          <a:schemeClr val="dk1"/>
                        </a:solidFill>
                        <a:latin typeface="+mn-lt"/>
                        <a:ea typeface="+mn-ea"/>
                        <a:cs typeface="+mn-cs"/>
                      </a:endParaRPr>
                    </a:p>
                    <a:p>
                      <a:endParaRPr lang="ru-RU" sz="1050" b="0" kern="1200" dirty="0" smtClean="0">
                        <a:solidFill>
                          <a:schemeClr val="dk1"/>
                        </a:solidFill>
                        <a:latin typeface="+mn-lt"/>
                        <a:ea typeface="+mn-ea"/>
                        <a:cs typeface="+mn-cs"/>
                      </a:endParaRPr>
                    </a:p>
                    <a:p>
                      <a:r>
                        <a:rPr lang="en-GB" sz="1050" b="0" kern="1200" dirty="0" smtClean="0">
                          <a:solidFill>
                            <a:schemeClr val="dk1"/>
                          </a:solidFill>
                          <a:latin typeface="+mn-lt"/>
                          <a:ea typeface="+mn-ea"/>
                          <a:cs typeface="+mn-cs"/>
                        </a:rPr>
                        <a:t>Telephone:                                 Fax:                                      E-mail:</a:t>
                      </a: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7"/>
                  </a:ext>
                </a:extLst>
              </a:tr>
              <a:tr h="468992">
                <a:tc>
                  <a:txBody>
                    <a:bodyPr/>
                    <a:lstStyle/>
                    <a:p>
                      <a:r>
                        <a:rPr lang="en-GB" sz="1050" b="0" kern="1200" dirty="0" smtClean="0">
                          <a:solidFill>
                            <a:schemeClr val="dk1"/>
                          </a:solidFill>
                          <a:latin typeface="+mn-lt"/>
                          <a:ea typeface="+mn-ea"/>
                          <a:cs typeface="+mn-cs"/>
                        </a:rPr>
                        <a:t>9 Proposer’s signature:</a:t>
                      </a:r>
                      <a:endParaRPr lang="ru-RU" sz="1050" b="0" kern="1200" dirty="0">
                        <a:solidFill>
                          <a:schemeClr val="dk1"/>
                        </a:solidFill>
                        <a:latin typeface="+mn-lt"/>
                        <a:ea typeface="+mn-ea"/>
                        <a:cs typeface="+mn-cs"/>
                      </a:endParaRPr>
                    </a:p>
                  </a:txBody>
                  <a:tcPr marL="68580" marR="68580" marT="0" marB="0">
                    <a:lnR w="12700" cap="flat" cmpd="sng" algn="ctr">
                      <a:solidFill>
                        <a:schemeClr val="tx2">
                          <a:lumMod val="40000"/>
                          <a:lumOff val="60000"/>
                        </a:schemeClr>
                      </a:solidFill>
                      <a:prstDash val="solid"/>
                      <a:round/>
                      <a:headEnd type="none" w="med" len="med"/>
                      <a:tailEnd type="none" w="med" len="med"/>
                    </a:lnR>
                  </a:tcPr>
                </a:tc>
                <a:tc gridSpan="2">
                  <a:txBody>
                    <a:bodyPr/>
                    <a:lstStyle/>
                    <a:p>
                      <a:r>
                        <a:rPr lang="en-GB" sz="1050" b="0" kern="1200" dirty="0" smtClean="0">
                          <a:solidFill>
                            <a:schemeClr val="dk1"/>
                          </a:solidFill>
                          <a:latin typeface="+mn-lt"/>
                          <a:ea typeface="+mn-ea"/>
                          <a:cs typeface="+mn-cs"/>
                        </a:rPr>
                        <a:t>10 Date:</a:t>
                      </a:r>
                      <a:endParaRPr lang="ru-RU" sz="1050" b="0" kern="1200" dirty="0">
                        <a:solidFill>
                          <a:schemeClr val="dk1"/>
                        </a:solidFill>
                        <a:latin typeface="+mn-lt"/>
                        <a:ea typeface="+mn-ea"/>
                        <a:cs typeface="+mn-cs"/>
                      </a:endParaRPr>
                    </a:p>
                  </a:txBody>
                  <a:tcPr marL="68580" marR="68580" marT="0"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tcPr>
                </a:tc>
                <a:tc hMerge="1">
                  <a:txBody>
                    <a:bodyPr/>
                    <a:lstStyle/>
                    <a:p>
                      <a:endParaRPr lang="ru-RU"/>
                    </a:p>
                  </a:txBody>
                  <a:tcPr/>
                </a:tc>
                <a:tc>
                  <a:txBody>
                    <a:bodyPr/>
                    <a:lstStyle/>
                    <a:p>
                      <a:r>
                        <a:rPr lang="en-GB" sz="1050" b="0" kern="1200" dirty="0" smtClean="0">
                          <a:solidFill>
                            <a:schemeClr val="dk1"/>
                          </a:solidFill>
                          <a:latin typeface="+mn-lt"/>
                          <a:ea typeface="+mn-ea"/>
                          <a:cs typeface="+mn-cs"/>
                        </a:rPr>
                        <a:t>11 Proposed starting date:</a:t>
                      </a:r>
                      <a:endParaRPr lang="ru-RU" sz="1050" b="0" kern="1200" dirty="0" smtClean="0">
                        <a:solidFill>
                          <a:schemeClr val="dk1"/>
                        </a:solidFill>
                        <a:latin typeface="+mn-lt"/>
                        <a:ea typeface="+mn-ea"/>
                        <a:cs typeface="+mn-cs"/>
                      </a:endParaRPr>
                    </a:p>
                    <a:p>
                      <a:pPr>
                        <a:spcBef>
                          <a:spcPts val="300"/>
                        </a:spcBef>
                        <a:spcAft>
                          <a:spcPts val="0"/>
                        </a:spcAft>
                      </a:pPr>
                      <a:endParaRPr lang="ru-RU" sz="1050" b="0" dirty="0">
                        <a:solidFill>
                          <a:srgbClr val="000000"/>
                        </a:solidFill>
                        <a:effectLst/>
                        <a:latin typeface="+mn-lt"/>
                        <a:ea typeface="Times New Roman"/>
                      </a:endParaRPr>
                    </a:p>
                  </a:txBody>
                  <a:tcPr marL="68580" marR="68580" marT="0" marB="0">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8"/>
                  </a:ext>
                </a:extLst>
              </a:tr>
              <a:tr h="576064">
                <a:tc gridSpan="4">
                  <a:txBody>
                    <a:bodyPr/>
                    <a:lstStyle/>
                    <a:p>
                      <a:r>
                        <a:rPr lang="en-GB" sz="1050" b="0" kern="1200" dirty="0" smtClean="0">
                          <a:solidFill>
                            <a:schemeClr val="dk1"/>
                          </a:solidFill>
                          <a:latin typeface="+mn-lt"/>
                          <a:ea typeface="+mn-ea"/>
                          <a:cs typeface="+mn-cs"/>
                        </a:rPr>
                        <a:t>12 Signature of the COOMET Committee Member:</a:t>
                      </a:r>
                      <a:endParaRPr lang="ru-RU" sz="1050" b="0" kern="1200" dirty="0" smtClean="0">
                        <a:solidFill>
                          <a:schemeClr val="dk1"/>
                        </a:solidFill>
                        <a:latin typeface="+mn-lt"/>
                        <a:ea typeface="+mn-ea"/>
                        <a:cs typeface="+mn-cs"/>
                      </a:endParaRPr>
                    </a:p>
                    <a:p>
                      <a:endParaRPr lang="ru-RU" sz="1050" b="0" kern="1200" dirty="0" smtClean="0">
                        <a:solidFill>
                          <a:schemeClr val="dk1"/>
                        </a:solidFill>
                        <a:latin typeface="+mn-lt"/>
                        <a:ea typeface="+mn-ea"/>
                        <a:cs typeface="+mn-cs"/>
                      </a:endParaRPr>
                    </a:p>
                    <a:p>
                      <a:r>
                        <a:rPr lang="en-GB" sz="1050" b="0" kern="1200" dirty="0" smtClean="0">
                          <a:solidFill>
                            <a:schemeClr val="dk1"/>
                          </a:solidFill>
                          <a:latin typeface="+mn-lt"/>
                          <a:ea typeface="+mn-ea"/>
                          <a:cs typeface="+mn-cs"/>
                        </a:rPr>
                        <a:t>Name:                                                                                       Signature:</a:t>
                      </a:r>
                      <a:endParaRPr lang="ru-RU" sz="1050" b="0" kern="1200" dirty="0">
                        <a:solidFill>
                          <a:schemeClr val="dk1"/>
                        </a:solidFill>
                        <a:latin typeface="+mn-lt"/>
                        <a:ea typeface="+mn-ea"/>
                        <a:cs typeface="+mn-cs"/>
                      </a:endParaRPr>
                    </a:p>
                  </a:txBody>
                  <a:tcPr marL="68580" marR="68580" marT="0" marB="0"/>
                </a:tc>
                <a:tc hMerge="1">
                  <a:txBody>
                    <a:bodyPr/>
                    <a:lstStyle/>
                    <a:p>
                      <a:endParaRPr lang="ru-RU"/>
                    </a:p>
                  </a:txBody>
                  <a:tcPr/>
                </a:tc>
                <a:tc hMerge="1">
                  <a:txBody>
                    <a:bodyPr/>
                    <a:lstStyle/>
                    <a:p>
                      <a:endParaRPr lang="ru-RU" dirty="0"/>
                    </a:p>
                  </a:txBody>
                  <a:tcPr/>
                </a:tc>
                <a:tc hMerge="1">
                  <a:txBody>
                    <a:bodyPr/>
                    <a:lstStyle/>
                    <a:p>
                      <a:endParaRPr lang="ru-RU"/>
                    </a:p>
                  </a:txBody>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smtClean="0"/>
              <a:t>COOMET Projects </a:t>
            </a:r>
            <a:r>
              <a:rPr lang="en-GB" dirty="0" smtClean="0"/>
              <a:t>(Notes for the completion of COOMET Project Forms)</a:t>
            </a:r>
            <a:endParaRPr lang="ru-RU" dirty="0"/>
          </a:p>
        </p:txBody>
      </p:sp>
      <p:sp>
        <p:nvSpPr>
          <p:cNvPr id="3" name="Объект 2"/>
          <p:cNvSpPr>
            <a:spLocks noGrp="1"/>
          </p:cNvSpPr>
          <p:nvPr>
            <p:ph idx="1"/>
          </p:nvPr>
        </p:nvSpPr>
        <p:spPr>
          <a:xfrm>
            <a:off x="332656" y="1208584"/>
            <a:ext cx="6172200" cy="4680520"/>
          </a:xfrm>
        </p:spPr>
        <p:txBody>
          <a:bodyPr numCol="2" spcCol="288000" rtlCol="0">
            <a:normAutofit/>
          </a:bodyPr>
          <a:lstStyle/>
          <a:p>
            <a:pPr fontAlgn="auto">
              <a:spcAft>
                <a:spcPts val="0"/>
              </a:spcAft>
              <a:defRPr/>
            </a:pPr>
            <a:r>
              <a:rPr lang="en-GB" sz="1200" b="1" cap="all" dirty="0" smtClean="0">
                <a:solidFill>
                  <a:srgbClr val="FF0000"/>
                </a:solidFill>
              </a:rPr>
              <a:t>AGREED COOMET PROJECT</a:t>
            </a:r>
            <a:endParaRPr lang="ru-RU" sz="1200" dirty="0" smtClean="0">
              <a:solidFill>
                <a:srgbClr val="FF0000"/>
              </a:solidFill>
            </a:endParaRPr>
          </a:p>
          <a:p>
            <a:pPr fontAlgn="auto">
              <a:spcAft>
                <a:spcPts val="0"/>
              </a:spcAft>
              <a:defRPr/>
            </a:pPr>
            <a:endParaRPr lang="en-US" sz="1050" b="1" dirty="0"/>
          </a:p>
          <a:p>
            <a:pPr fontAlgn="auto">
              <a:spcAft>
                <a:spcPts val="0"/>
              </a:spcAft>
              <a:defRPr/>
            </a:pPr>
            <a:r>
              <a:rPr lang="en-GB" sz="1050" dirty="0" smtClean="0"/>
              <a:t>Guidance on completion of </a:t>
            </a:r>
            <a:r>
              <a:rPr lang="en-GB" sz="1050" b="1" dirty="0" smtClean="0"/>
              <a:t>boxes 1, 2, 3 and 5, 6, 7</a:t>
            </a:r>
            <a:r>
              <a:rPr lang="en-GB" sz="1050" dirty="0" smtClean="0"/>
              <a:t> of the Agreed COOMET Project Form is the same as that on completion of the corresponding Boxes in the Proposed COOMET Project Form.</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4	</a:t>
            </a:r>
            <a:r>
              <a:rPr lang="en-GB" sz="1050" dirty="0" smtClean="0">
                <a:solidFill>
                  <a:srgbClr val="FF0000"/>
                </a:solidFill>
              </a:rPr>
              <a:t>Working Group</a:t>
            </a:r>
            <a:endParaRPr lang="ru-RU" sz="1050" dirty="0" smtClean="0">
              <a:solidFill>
                <a:srgbClr val="FF0000"/>
              </a:solidFill>
            </a:endParaRPr>
          </a:p>
          <a:p>
            <a:pPr fontAlgn="auto">
              <a:spcAft>
                <a:spcPts val="0"/>
              </a:spcAft>
              <a:defRPr/>
            </a:pPr>
            <a:r>
              <a:rPr lang="en-GB" sz="1050" dirty="0" smtClean="0"/>
              <a:t>Names of experts forming the Working Group and names (or initials) of their institutions, as well as letters signifying their countries should be given.</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8</a:t>
            </a:r>
            <a:r>
              <a:rPr lang="en-GB" sz="1050" dirty="0" smtClean="0">
                <a:solidFill>
                  <a:srgbClr val="FF0000"/>
                </a:solidFill>
              </a:rPr>
              <a:t>	Coordinator’s name, address, etc.</a:t>
            </a:r>
            <a:endParaRPr lang="ru-RU" sz="1050" dirty="0" smtClean="0">
              <a:solidFill>
                <a:srgbClr val="FF0000"/>
              </a:solidFill>
            </a:endParaRPr>
          </a:p>
          <a:p>
            <a:pPr fontAlgn="auto">
              <a:spcAft>
                <a:spcPts val="0"/>
              </a:spcAft>
              <a:defRPr/>
            </a:pPr>
            <a:r>
              <a:rPr lang="en-GB" sz="1050" dirty="0" smtClean="0"/>
              <a:t>The person nominated by the Working Group as its Coordinator should be indicated.</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9	</a:t>
            </a:r>
            <a:r>
              <a:rPr lang="en-GB" sz="1050" dirty="0" smtClean="0">
                <a:solidFill>
                  <a:srgbClr val="FF0000"/>
                </a:solidFill>
              </a:rPr>
              <a:t>Date project agreed		Ref. No. of proposal</a:t>
            </a:r>
            <a:endParaRPr lang="ru-RU" sz="1050" dirty="0" smtClean="0">
              <a:solidFill>
                <a:srgbClr val="FF0000"/>
              </a:solidFill>
            </a:endParaRPr>
          </a:p>
          <a:p>
            <a:pPr fontAlgn="auto">
              <a:spcAft>
                <a:spcPts val="0"/>
              </a:spcAft>
              <a:defRPr/>
            </a:pPr>
            <a:r>
              <a:rPr lang="en-GB" sz="1050" dirty="0" smtClean="0"/>
              <a:t>Date on which an agreement was reached and the Reference No. of the Proposed COOMET Project should be given.</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10</a:t>
            </a:r>
            <a:r>
              <a:rPr lang="en-GB" sz="1050" dirty="0" smtClean="0">
                <a:solidFill>
                  <a:srgbClr val="FF0000"/>
                </a:solidFill>
              </a:rPr>
              <a:t>	Starting date</a:t>
            </a:r>
            <a:endParaRPr lang="ru-RU" sz="1050" dirty="0" smtClean="0">
              <a:solidFill>
                <a:srgbClr val="FF0000"/>
              </a:solidFill>
            </a:endParaRPr>
          </a:p>
          <a:p>
            <a:pPr fontAlgn="auto">
              <a:spcAft>
                <a:spcPts val="0"/>
              </a:spcAft>
              <a:defRPr/>
            </a:pPr>
            <a:r>
              <a:rPr lang="en-GB" sz="1050" dirty="0" smtClean="0"/>
              <a:t>The date it has been agreed to start the project.</a:t>
            </a:r>
            <a:endParaRPr lang="ru-RU" sz="1050" dirty="0" smtClean="0"/>
          </a:p>
          <a:p>
            <a:pPr fontAlgn="auto">
              <a:spcAft>
                <a:spcPts val="0"/>
              </a:spcAft>
              <a:defRPr/>
            </a:pPr>
            <a:r>
              <a:rPr lang="en-GB" sz="1050" dirty="0" smtClean="0"/>
              <a:t> </a:t>
            </a:r>
            <a:endParaRPr lang="ru-RU" sz="1050" dirty="0" smtClean="0"/>
          </a:p>
          <a:p>
            <a:pPr fontAlgn="auto">
              <a:spcAft>
                <a:spcPts val="0"/>
              </a:spcAft>
              <a:defRPr/>
            </a:pPr>
            <a:endParaRPr lang="ru-RU" sz="1050" b="1" dirty="0" smtClean="0">
              <a:solidFill>
                <a:srgbClr val="FF0000"/>
              </a:solidFill>
            </a:endParaRPr>
          </a:p>
          <a:p>
            <a:pPr fontAlgn="auto">
              <a:spcAft>
                <a:spcPts val="0"/>
              </a:spcAft>
              <a:defRPr/>
            </a:pPr>
            <a:endParaRPr lang="ru-RU" sz="1050" b="1" dirty="0" smtClean="0">
              <a:solidFill>
                <a:srgbClr val="FF0000"/>
              </a:solidFill>
            </a:endParaRPr>
          </a:p>
          <a:p>
            <a:pPr fontAlgn="auto">
              <a:spcAft>
                <a:spcPts val="0"/>
              </a:spcAft>
              <a:defRPr/>
            </a:pPr>
            <a:r>
              <a:rPr lang="en-GB" sz="1050" b="1" dirty="0" smtClean="0">
                <a:solidFill>
                  <a:srgbClr val="FF0000"/>
                </a:solidFill>
              </a:rPr>
              <a:t>Box 11</a:t>
            </a:r>
            <a:r>
              <a:rPr lang="en-GB" sz="1050" dirty="0" smtClean="0">
                <a:solidFill>
                  <a:srgbClr val="FF0000"/>
                </a:solidFill>
              </a:rPr>
              <a:t>	Expected completion date</a:t>
            </a:r>
            <a:endParaRPr lang="ru-RU" sz="1050" dirty="0" smtClean="0">
              <a:solidFill>
                <a:srgbClr val="FF0000"/>
              </a:solidFill>
            </a:endParaRPr>
          </a:p>
          <a:p>
            <a:pPr fontAlgn="auto">
              <a:spcAft>
                <a:spcPts val="0"/>
              </a:spcAft>
              <a:defRPr/>
            </a:pPr>
            <a:r>
              <a:rPr lang="en-GB" sz="1050" dirty="0" smtClean="0"/>
              <a:t>An expected completion date must be given. For permanent agreement (e.g. time service) “ON-GOING” should be entered.</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13	</a:t>
            </a:r>
            <a:r>
              <a:rPr lang="en-GB" sz="1050" dirty="0" smtClean="0">
                <a:solidFill>
                  <a:srgbClr val="FF0000"/>
                </a:solidFill>
              </a:rPr>
              <a:t>Date</a:t>
            </a:r>
            <a:endParaRPr lang="ru-RU" sz="1050" dirty="0" smtClean="0">
              <a:solidFill>
                <a:srgbClr val="FF0000"/>
              </a:solidFill>
            </a:endParaRPr>
          </a:p>
          <a:p>
            <a:pPr fontAlgn="auto">
              <a:spcAft>
                <a:spcPts val="0"/>
              </a:spcAft>
              <a:defRPr/>
            </a:pPr>
            <a:r>
              <a:rPr lang="en-GB" sz="1050" dirty="0" smtClean="0"/>
              <a:t>The Form should be dated the day of signature.</a:t>
            </a:r>
            <a:endParaRPr lang="ru-RU" sz="1050" dirty="0" smtClean="0"/>
          </a:p>
          <a:p>
            <a:pPr fontAlgn="auto">
              <a:spcAft>
                <a:spcPts val="0"/>
              </a:spcAft>
              <a:defRPr/>
            </a:pPr>
            <a:r>
              <a:rPr lang="ru-RU" sz="1050" cap="all" dirty="0"/>
              <a:t> </a:t>
            </a:r>
            <a:endParaRPr lang="ru-RU" sz="1050" dirty="0"/>
          </a:p>
          <a:p>
            <a:pPr fontAlgn="auto">
              <a:spcAft>
                <a:spcPts val="0"/>
              </a:spcAft>
              <a:defRPr/>
            </a:pPr>
            <a:r>
              <a:rPr lang="en-GB" sz="1200" b="1" dirty="0" smtClean="0">
                <a:solidFill>
                  <a:srgbClr val="FF0000"/>
                </a:solidFill>
              </a:rPr>
              <a:t>FOR PROJECTS RELATED WITH COMPARISONS</a:t>
            </a:r>
            <a:endParaRPr lang="ru-RU" sz="1200" dirty="0" smtClean="0">
              <a:solidFill>
                <a:srgbClr val="FF0000"/>
              </a:solidFill>
            </a:endParaRPr>
          </a:p>
          <a:p>
            <a:pPr fontAlgn="auto">
              <a:spcAft>
                <a:spcPts val="0"/>
              </a:spcAft>
              <a:defRPr/>
            </a:pPr>
            <a:r>
              <a:rPr lang="ru-RU" sz="1050" dirty="0"/>
              <a:t> </a:t>
            </a:r>
          </a:p>
          <a:p>
            <a:pPr fontAlgn="auto">
              <a:spcAft>
                <a:spcPts val="0"/>
              </a:spcAft>
              <a:defRPr/>
            </a:pPr>
            <a:r>
              <a:rPr lang="en-GB" sz="1050" b="1" dirty="0" smtClean="0">
                <a:solidFill>
                  <a:srgbClr val="FF0000"/>
                </a:solidFill>
              </a:rPr>
              <a:t>Box 6</a:t>
            </a:r>
            <a:r>
              <a:rPr lang="en-GB" sz="1050" dirty="0" smtClean="0">
                <a:solidFill>
                  <a:srgbClr val="FF0000"/>
                </a:solidFill>
              </a:rPr>
              <a:t>	Description</a:t>
            </a:r>
            <a:endParaRPr lang="ru-RU" sz="1050" dirty="0" smtClean="0">
              <a:solidFill>
                <a:srgbClr val="FF0000"/>
              </a:solidFill>
            </a:endParaRPr>
          </a:p>
          <a:p>
            <a:pPr fontAlgn="auto">
              <a:spcAft>
                <a:spcPts val="0"/>
              </a:spcAft>
              <a:defRPr/>
            </a:pPr>
            <a:r>
              <a:rPr lang="en-GB" sz="1050" dirty="0" smtClean="0"/>
              <a:t>A short description of the comparison with compulsory indication of the type of comparison, calibration and measurement capabilities (CMC) supported by the comparisons, as well as the piloting NMI of the comparison and registration in the KCDB (except for the pilot ones) should be given in this box.</a:t>
            </a:r>
            <a:endParaRPr lang="ru-RU" sz="1050" dirty="0" smtClean="0"/>
          </a:p>
          <a:p>
            <a:pPr fontAlgn="auto">
              <a:spcAft>
                <a:spcPts val="0"/>
              </a:spcAft>
              <a:defRPr/>
            </a:pPr>
            <a:endParaRPr lang="ru-RU" sz="1050" dirty="0"/>
          </a:p>
        </p:txBody>
      </p:sp>
      <p:pic>
        <p:nvPicPr>
          <p:cNvPr id="6"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4"/>
          <p:cNvGraphicFramePr>
            <a:graphicFrameLocks noGrp="1"/>
          </p:cNvGraphicFramePr>
          <p:nvPr>
            <p:ph idx="1"/>
          </p:nvPr>
        </p:nvGraphicFramePr>
        <p:xfrm>
          <a:off x="333375" y="1208088"/>
          <a:ext cx="6172200" cy="6654060"/>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966217">
                  <a:extLst>
                    <a:ext uri="{9D8B030D-6E8A-4147-A177-3AD203B41FA5}">
                      <a16:colId xmlns:a16="http://schemas.microsoft.com/office/drawing/2014/main" val="20001"/>
                    </a:ext>
                  </a:extLst>
                </a:gridCol>
                <a:gridCol w="1091183">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r>
                        <a:rPr lang="en-GB" sz="1400" b="1" kern="1200" dirty="0" smtClean="0">
                          <a:solidFill>
                            <a:schemeClr val="lt1"/>
                          </a:solidFill>
                          <a:latin typeface="+mn-lt"/>
                          <a:ea typeface="+mn-ea"/>
                          <a:cs typeface="+mn-cs"/>
                        </a:rPr>
                        <a:t>AGREED PROJECT</a:t>
                      </a:r>
                      <a:endParaRPr lang="ru-RU" sz="1400" b="1" kern="1200" dirty="0" smtClean="0">
                        <a:solidFill>
                          <a:schemeClr val="lt1"/>
                        </a:solidFill>
                        <a:latin typeface="+mn-lt"/>
                        <a:ea typeface="+mn-ea"/>
                        <a:cs typeface="+mn-cs"/>
                      </a:endParaRPr>
                    </a:p>
                    <a:p>
                      <a:pPr algn="ctr"/>
                      <a:r>
                        <a:rPr lang="en-GB" sz="1400" b="1" kern="1200" dirty="0" smtClean="0">
                          <a:solidFill>
                            <a:schemeClr val="lt1"/>
                          </a:solidFill>
                          <a:latin typeface="+mn-lt"/>
                          <a:ea typeface="+mn-ea"/>
                          <a:cs typeface="+mn-cs"/>
                        </a:rPr>
                        <a:t>CООМЕТ</a:t>
                      </a:r>
                      <a:endParaRPr lang="ru-RU" sz="1400" dirty="0">
                        <a:solidFill>
                          <a:srgbClr val="000000"/>
                        </a:solidFill>
                        <a:effectLst/>
                        <a:latin typeface="+mn-lt"/>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81784">
                <a:tc gridSpan="2">
                  <a:txBody>
                    <a:bodyPr/>
                    <a:lstStyle/>
                    <a:p>
                      <a:r>
                        <a:rPr lang="en-GB" sz="1050" b="0" kern="1200" dirty="0" smtClean="0">
                          <a:solidFill>
                            <a:schemeClr val="dk1"/>
                          </a:solidFill>
                          <a:latin typeface="+mn-lt"/>
                          <a:ea typeface="+mn-ea"/>
                          <a:cs typeface="+mn-cs"/>
                        </a:rPr>
                        <a:t>1 Reference No.:</a:t>
                      </a:r>
                      <a:endParaRPr lang="ru-RU" sz="1050" b="0" kern="1200" dirty="0" smtClean="0">
                        <a:solidFill>
                          <a:schemeClr val="dk1"/>
                        </a:solidFill>
                        <a:latin typeface="+mn-lt"/>
                        <a:ea typeface="+mn-ea"/>
                        <a:cs typeface="+mn-cs"/>
                      </a:endParaRPr>
                    </a:p>
                    <a:p>
                      <a:pPr>
                        <a:spcAft>
                          <a:spcPts val="0"/>
                        </a:spcAft>
                      </a:pP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lnR w="12700" cap="flat" cmpd="sng" algn="ctr">
                      <a:solidFill>
                        <a:schemeClr val="tx2">
                          <a:lumMod val="40000"/>
                          <a:lumOff val="60000"/>
                        </a:schemeClr>
                      </a:solidFill>
                      <a:prstDash val="solid"/>
                      <a:round/>
                      <a:headEnd type="none" w="med" len="med"/>
                      <a:tailEnd type="none" w="med" len="med"/>
                    </a:lnR>
                  </a:tcPr>
                </a:tc>
                <a:tc hMerge="1">
                  <a:txBody>
                    <a:bodyPr/>
                    <a:lstStyle/>
                    <a:p>
                      <a:endParaRPr lang="ru-RU"/>
                    </a:p>
                  </a:txBody>
                  <a:tcPr/>
                </a:tc>
                <a:tc gridSpan="2">
                  <a:txBody>
                    <a:bodyPr/>
                    <a:lstStyle/>
                    <a:p>
                      <a:r>
                        <a:rPr lang="en-GB" sz="1050" b="0" kern="1200" dirty="0" smtClean="0">
                          <a:solidFill>
                            <a:schemeClr val="dk1"/>
                          </a:solidFill>
                          <a:latin typeface="+mn-lt"/>
                          <a:ea typeface="+mn-ea"/>
                          <a:cs typeface="+mn-cs"/>
                        </a:rPr>
                        <a:t>2 Subject Field:</a:t>
                      </a:r>
                      <a:endParaRPr lang="ru-RU" sz="1050" b="0" kern="1200" dirty="0" smtClean="0">
                        <a:solidFill>
                          <a:schemeClr val="dk1"/>
                        </a:solidFill>
                        <a:latin typeface="+mn-lt"/>
                        <a:ea typeface="+mn-ea"/>
                        <a:cs typeface="+mn-cs"/>
                      </a:endParaRPr>
                    </a:p>
                    <a:p>
                      <a:pPr>
                        <a:spcAft>
                          <a:spcPts val="0"/>
                        </a:spcAft>
                      </a:pP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lnL w="12700" cap="flat" cmpd="sng" algn="ctr">
                      <a:solidFill>
                        <a:schemeClr val="tx2">
                          <a:lumMod val="40000"/>
                          <a:lumOff val="60000"/>
                        </a:schemeClr>
                      </a:solidFill>
                      <a:prstDash val="solid"/>
                      <a:round/>
                      <a:headEnd type="none" w="med" len="med"/>
                      <a:tailEnd type="none" w="med" len="med"/>
                    </a:lnL>
                  </a:tcPr>
                </a:tc>
                <a:tc hMerge="1">
                  <a:txBody>
                    <a:bodyPr/>
                    <a:lstStyle/>
                    <a:p>
                      <a:endParaRPr lang="ru-RU"/>
                    </a:p>
                  </a:txBody>
                  <a:tcPr/>
                </a:tc>
                <a:extLst>
                  <a:ext uri="{0D108BD9-81ED-4DB2-BD59-A6C34878D82A}">
                    <a16:rowId xmlns:a16="http://schemas.microsoft.com/office/drawing/2014/main" val="10001"/>
                  </a:ext>
                </a:extLst>
              </a:tr>
              <a:tr h="648072">
                <a:tc gridSpan="4">
                  <a:txBody>
                    <a:bodyPr/>
                    <a:lstStyle/>
                    <a:p>
                      <a:r>
                        <a:rPr lang="en-GB" sz="1050" b="0" kern="1200" dirty="0" smtClean="0">
                          <a:solidFill>
                            <a:schemeClr val="dk1"/>
                          </a:solidFill>
                          <a:latin typeface="+mn-lt"/>
                          <a:ea typeface="+mn-ea"/>
                          <a:cs typeface="+mn-cs"/>
                        </a:rPr>
                        <a:t>3 Field of cooperation:</a:t>
                      </a:r>
                      <a:endParaRPr lang="ru-RU" sz="1050" b="0" kern="1200" dirty="0" smtClean="0">
                        <a:solidFill>
                          <a:schemeClr val="dk1"/>
                        </a:solidFill>
                        <a:latin typeface="+mn-lt"/>
                        <a:ea typeface="+mn-ea"/>
                        <a:cs typeface="+mn-cs"/>
                      </a:endParaRPr>
                    </a:p>
                    <a:p>
                      <a:pPr>
                        <a:spcAft>
                          <a:spcPts val="0"/>
                        </a:spcAft>
                      </a:pPr>
                      <a:r>
                        <a:rPr lang="en-US" sz="1050" b="0" dirty="0">
                          <a:effectLst/>
                          <a:latin typeface="+mn-lt"/>
                        </a:rPr>
                        <a:t> </a:t>
                      </a:r>
                      <a:endParaRPr lang="ru-RU" sz="105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64807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0" kern="1200" dirty="0" smtClean="0">
                          <a:solidFill>
                            <a:schemeClr val="dk1"/>
                          </a:solidFill>
                          <a:latin typeface="+mn-lt"/>
                          <a:ea typeface="+mn-ea"/>
                          <a:cs typeface="+mn-cs"/>
                        </a:rPr>
                        <a:t>4 Working Group:</a:t>
                      </a:r>
                      <a:endParaRPr lang="ru-RU" sz="1050" b="0" kern="1200" dirty="0" smtClean="0">
                        <a:solidFill>
                          <a:schemeClr val="dk1"/>
                        </a:solidFill>
                        <a:latin typeface="+mn-lt"/>
                        <a:ea typeface="+mn-ea"/>
                        <a:cs typeface="+mn-cs"/>
                      </a:endParaRPr>
                    </a:p>
                    <a:p>
                      <a:pPr>
                        <a:spcAft>
                          <a:spcPts val="0"/>
                        </a:spcAft>
                      </a:pP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648072">
                <a:tc gridSpan="4">
                  <a:txBody>
                    <a:bodyPr/>
                    <a:lstStyle/>
                    <a:p>
                      <a:r>
                        <a:rPr lang="en-GB" sz="1050" b="0" kern="1200" dirty="0" smtClean="0">
                          <a:solidFill>
                            <a:schemeClr val="dk1"/>
                          </a:solidFill>
                          <a:latin typeface="+mn-lt"/>
                          <a:ea typeface="+mn-ea"/>
                          <a:cs typeface="+mn-cs"/>
                        </a:rPr>
                        <a:t>5 Subject:</a:t>
                      </a:r>
                      <a:endParaRPr lang="ru-RU" sz="1050" b="0" kern="1200" dirty="0" smtClean="0">
                        <a:solidFill>
                          <a:schemeClr val="dk1"/>
                        </a:solidFill>
                        <a:latin typeface="+mn-lt"/>
                        <a:ea typeface="+mn-ea"/>
                        <a:cs typeface="+mn-cs"/>
                      </a:endParaRPr>
                    </a:p>
                    <a:p>
                      <a:pPr>
                        <a:spcAft>
                          <a:spcPts val="0"/>
                        </a:spcAft>
                      </a:pP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1080120">
                <a:tc gridSpan="4">
                  <a:txBody>
                    <a:bodyPr/>
                    <a:lstStyle/>
                    <a:p>
                      <a:r>
                        <a:rPr lang="en-GB" sz="1050" b="0" kern="1200" dirty="0" smtClean="0">
                          <a:solidFill>
                            <a:schemeClr val="dk1"/>
                          </a:solidFill>
                          <a:latin typeface="+mn-lt"/>
                          <a:ea typeface="+mn-ea"/>
                          <a:cs typeface="+mn-cs"/>
                        </a:rPr>
                        <a:t>6 Description:</a:t>
                      </a:r>
                      <a:endParaRPr lang="ru-RU" sz="1050" b="0" kern="1200" dirty="0" smtClean="0">
                        <a:solidFill>
                          <a:schemeClr val="dk1"/>
                        </a:solidFill>
                        <a:latin typeface="+mn-lt"/>
                        <a:ea typeface="+mn-ea"/>
                        <a:cs typeface="+mn-cs"/>
                      </a:endParaRPr>
                    </a:p>
                    <a:p>
                      <a:pPr>
                        <a:spcAft>
                          <a:spcPts val="0"/>
                        </a:spcAft>
                      </a:pP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576064">
                <a:tc gridSpan="4">
                  <a:txBody>
                    <a:bodyPr/>
                    <a:lstStyle/>
                    <a:p>
                      <a:r>
                        <a:rPr lang="en-GB" sz="1050" b="0" kern="1200" dirty="0" smtClean="0">
                          <a:solidFill>
                            <a:schemeClr val="dk1"/>
                          </a:solidFill>
                          <a:latin typeface="+mn-lt"/>
                          <a:ea typeface="+mn-ea"/>
                          <a:cs typeface="+mn-cs"/>
                        </a:rPr>
                        <a:t>7 Additional remarks:</a:t>
                      </a:r>
                      <a:endParaRPr lang="ru-RU" sz="1050" b="0" kern="1200" dirty="0" smtClean="0">
                        <a:solidFill>
                          <a:schemeClr val="dk1"/>
                        </a:solidFill>
                        <a:latin typeface="+mn-lt"/>
                        <a:ea typeface="+mn-ea"/>
                        <a:cs typeface="+mn-cs"/>
                      </a:endParaRPr>
                    </a:p>
                    <a:p>
                      <a:pPr>
                        <a:spcAft>
                          <a:spcPts val="0"/>
                        </a:spcAft>
                      </a:pP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0" kern="1200" dirty="0" smtClean="0">
                          <a:solidFill>
                            <a:schemeClr val="dk1"/>
                          </a:solidFill>
                          <a:latin typeface="+mn-lt"/>
                          <a:ea typeface="+mn-ea"/>
                          <a:cs typeface="+mn-cs"/>
                        </a:rPr>
                        <a:t>8 Coordinator’s name:</a:t>
                      </a:r>
                      <a:endParaRPr lang="ru-RU" sz="1050" b="0" kern="1200" dirty="0" smtClean="0">
                        <a:solidFill>
                          <a:schemeClr val="dk1"/>
                        </a:solidFill>
                        <a:latin typeface="+mn-lt"/>
                        <a:ea typeface="+mn-ea"/>
                        <a:cs typeface="+mn-cs"/>
                      </a:endParaRPr>
                    </a:p>
                    <a:p>
                      <a:endParaRPr lang="ru-RU" sz="1050" b="0" kern="1200" dirty="0" smtClean="0">
                        <a:solidFill>
                          <a:schemeClr val="dk1"/>
                        </a:solidFill>
                        <a:latin typeface="+mn-lt"/>
                        <a:ea typeface="+mn-ea"/>
                        <a:cs typeface="+mn-cs"/>
                      </a:endParaRPr>
                    </a:p>
                    <a:p>
                      <a:r>
                        <a:rPr lang="en-GB" sz="1050" b="0" kern="1200" dirty="0" smtClean="0">
                          <a:solidFill>
                            <a:schemeClr val="dk1"/>
                          </a:solidFill>
                          <a:latin typeface="+mn-lt"/>
                          <a:ea typeface="+mn-ea"/>
                          <a:cs typeface="+mn-cs"/>
                        </a:rPr>
                        <a:t>Address:</a:t>
                      </a:r>
                      <a:endParaRPr lang="ru-RU" sz="1050" b="0" kern="1200" dirty="0" smtClean="0">
                        <a:solidFill>
                          <a:schemeClr val="dk1"/>
                        </a:solidFill>
                        <a:latin typeface="+mn-lt"/>
                        <a:ea typeface="+mn-ea"/>
                        <a:cs typeface="+mn-cs"/>
                      </a:endParaRPr>
                    </a:p>
                    <a:p>
                      <a:endParaRPr lang="ru-RU" sz="1050" b="0" kern="1200" dirty="0" smtClean="0">
                        <a:solidFill>
                          <a:schemeClr val="dk1"/>
                        </a:solidFill>
                        <a:latin typeface="+mn-lt"/>
                        <a:ea typeface="+mn-ea"/>
                        <a:cs typeface="+mn-cs"/>
                      </a:endParaRPr>
                    </a:p>
                    <a:p>
                      <a:r>
                        <a:rPr lang="en-GB" sz="1050" b="0" kern="1200" dirty="0" smtClean="0">
                          <a:solidFill>
                            <a:schemeClr val="dk1"/>
                          </a:solidFill>
                          <a:latin typeface="+mn-lt"/>
                          <a:ea typeface="+mn-ea"/>
                          <a:cs typeface="+mn-cs"/>
                        </a:rPr>
                        <a:t>Telephone:                                 Fax:                                      E-mail:</a:t>
                      </a:r>
                      <a:r>
                        <a:rPr lang="ru-RU" sz="1050" b="0" dirty="0">
                          <a:effectLst/>
                          <a:latin typeface="+mn-lt"/>
                        </a:rPr>
                        <a:t> </a:t>
                      </a:r>
                      <a:endParaRPr lang="ru-RU" sz="105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7"/>
                  </a:ext>
                </a:extLst>
              </a:tr>
              <a:tr h="4689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dk1"/>
                          </a:solidFill>
                          <a:effectLst/>
                          <a:latin typeface="+mn-lt"/>
                          <a:ea typeface="+mn-ea"/>
                          <a:cs typeface="+mn-cs"/>
                        </a:rPr>
                        <a:t>9 </a:t>
                      </a:r>
                      <a:r>
                        <a:rPr lang="en-US" sz="1100" b="0" kern="1200" dirty="0" smtClean="0">
                          <a:solidFill>
                            <a:schemeClr val="dk1"/>
                          </a:solidFill>
                          <a:effectLst/>
                          <a:latin typeface="+mn-lt"/>
                          <a:ea typeface="+mn-ea"/>
                          <a:cs typeface="+mn-cs"/>
                        </a:rPr>
                        <a:t>Date project agreed:</a:t>
                      </a:r>
                      <a:endParaRPr lang="ru-RU" sz="1100" b="0" kern="1200" dirty="0">
                        <a:solidFill>
                          <a:schemeClr val="dk1"/>
                        </a:solidFill>
                        <a:effectLst/>
                        <a:latin typeface="+mn-lt"/>
                        <a:ea typeface="+mn-ea"/>
                        <a:cs typeface="+mn-cs"/>
                      </a:endParaRPr>
                    </a:p>
                  </a:txBody>
                  <a:tcPr marL="68580" marR="68580" marT="0" marB="0">
                    <a:lnR w="12700" cap="flat" cmpd="sng" algn="ctr">
                      <a:solidFill>
                        <a:schemeClr val="tx2">
                          <a:lumMod val="40000"/>
                          <a:lumOff val="60000"/>
                        </a:schemeClr>
                      </a:solidFill>
                      <a:prstDash val="solid"/>
                      <a:round/>
                      <a:headEnd type="none" w="med" len="med"/>
                      <a:tailEnd type="none" w="med" len="med"/>
                    </a:lnR>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dk1"/>
                          </a:solidFill>
                          <a:effectLst/>
                          <a:latin typeface="+mn-lt"/>
                          <a:ea typeface="+mn-ea"/>
                          <a:cs typeface="+mn-cs"/>
                        </a:rPr>
                        <a:t>10 </a:t>
                      </a:r>
                      <a:r>
                        <a:rPr lang="en-US" sz="1100" b="0" kern="1200" dirty="0" smtClean="0">
                          <a:solidFill>
                            <a:schemeClr val="dk1"/>
                          </a:solidFill>
                          <a:effectLst/>
                          <a:latin typeface="+mn-lt"/>
                          <a:ea typeface="+mn-ea"/>
                          <a:cs typeface="+mn-cs"/>
                        </a:rPr>
                        <a:t>Starting date:</a:t>
                      </a:r>
                      <a:endParaRPr lang="ru-RU" sz="1100" b="0" kern="1200" dirty="0">
                        <a:solidFill>
                          <a:schemeClr val="dk1"/>
                        </a:solidFill>
                        <a:effectLst/>
                        <a:latin typeface="+mn-lt"/>
                        <a:ea typeface="+mn-ea"/>
                        <a:cs typeface="+mn-cs"/>
                      </a:endParaRPr>
                    </a:p>
                  </a:txBody>
                  <a:tcPr marL="68580" marR="68580" marT="0"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tcPr>
                </a:tc>
                <a:tc h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dk1"/>
                          </a:solidFill>
                          <a:effectLst/>
                          <a:latin typeface="+mn-lt"/>
                          <a:ea typeface="+mn-ea"/>
                          <a:cs typeface="+mn-cs"/>
                        </a:rPr>
                        <a:t>11 </a:t>
                      </a:r>
                      <a:r>
                        <a:rPr lang="en-US" sz="1100" b="0" kern="1200" dirty="0" smtClean="0">
                          <a:solidFill>
                            <a:schemeClr val="dk1"/>
                          </a:solidFill>
                          <a:effectLst/>
                          <a:latin typeface="+mn-lt"/>
                          <a:ea typeface="+mn-ea"/>
                          <a:cs typeface="+mn-cs"/>
                        </a:rPr>
                        <a:t>Expected completion date:</a:t>
                      </a:r>
                      <a:endParaRPr lang="ru-RU" sz="1100" b="0" kern="1200" dirty="0" smtClean="0">
                        <a:solidFill>
                          <a:schemeClr val="dk1"/>
                        </a:solidFill>
                        <a:effectLst/>
                        <a:latin typeface="+mn-lt"/>
                        <a:ea typeface="+mn-ea"/>
                        <a:cs typeface="+mn-cs"/>
                      </a:endParaRPr>
                    </a:p>
                    <a:p>
                      <a:pPr>
                        <a:spcBef>
                          <a:spcPts val="300"/>
                        </a:spcBef>
                        <a:spcAft>
                          <a:spcPts val="0"/>
                        </a:spcAft>
                      </a:pPr>
                      <a:endParaRPr lang="ru-RU" sz="1100" b="0" dirty="0">
                        <a:solidFill>
                          <a:srgbClr val="000000"/>
                        </a:solidFill>
                        <a:effectLst/>
                        <a:latin typeface="+mn-lt"/>
                        <a:ea typeface="Times New Roman"/>
                      </a:endParaRPr>
                    </a:p>
                  </a:txBody>
                  <a:tcPr marL="68580" marR="68580" marT="0" marB="0">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8"/>
                  </a:ext>
                </a:extLst>
              </a:tr>
              <a:tr h="5760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dk1"/>
                          </a:solidFill>
                          <a:effectLst/>
                          <a:latin typeface="+mn-lt"/>
                          <a:ea typeface="+mn-ea"/>
                          <a:cs typeface="+mn-cs"/>
                        </a:rPr>
                        <a:t>12 </a:t>
                      </a:r>
                      <a:r>
                        <a:rPr lang="en-US" sz="1100" b="0" kern="1200" dirty="0" smtClean="0">
                          <a:solidFill>
                            <a:schemeClr val="dk1"/>
                          </a:solidFill>
                          <a:effectLst/>
                          <a:latin typeface="+mn-lt"/>
                          <a:ea typeface="+mn-ea"/>
                          <a:cs typeface="+mn-cs"/>
                        </a:rPr>
                        <a:t>Coordinator’s signature:</a:t>
                      </a:r>
                      <a:endParaRPr lang="ru-RU" sz="1100" b="0" kern="1200" dirty="0">
                        <a:solidFill>
                          <a:schemeClr val="dk1"/>
                        </a:solidFill>
                        <a:effectLst/>
                        <a:latin typeface="+mn-lt"/>
                        <a:ea typeface="+mn-ea"/>
                        <a:cs typeface="+mn-cs"/>
                      </a:endParaRPr>
                    </a:p>
                  </a:txBody>
                  <a:tcPr marL="68580" marR="68580" marT="0" marB="0">
                    <a:lnR w="12700" cap="flat" cmpd="sng" algn="ctr">
                      <a:solidFill>
                        <a:schemeClr val="tx2">
                          <a:lumMod val="40000"/>
                          <a:lumOff val="60000"/>
                        </a:schemeClr>
                      </a:solidFill>
                      <a:prstDash val="solid"/>
                      <a:round/>
                      <a:headEnd type="none" w="med" len="med"/>
                      <a:tailEnd type="none" w="med" len="med"/>
                    </a:lnR>
                  </a:tcPr>
                </a:tc>
                <a:tc hMerge="1">
                  <a:txBody>
                    <a:bodyPr/>
                    <a:lstStyle/>
                    <a:p>
                      <a:endParaRPr lang="ru-RU"/>
                    </a:p>
                  </a:txBody>
                  <a:tcPr/>
                </a:tc>
                <a:tc hMerge="1">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dk1"/>
                          </a:solidFill>
                          <a:effectLst/>
                          <a:latin typeface="+mn-lt"/>
                          <a:ea typeface="+mn-ea"/>
                          <a:cs typeface="+mn-cs"/>
                        </a:rPr>
                        <a:t>13 </a:t>
                      </a:r>
                      <a:r>
                        <a:rPr lang="en-US" sz="1100" b="0" kern="1200" dirty="0" smtClean="0">
                          <a:solidFill>
                            <a:schemeClr val="dk1"/>
                          </a:solidFill>
                          <a:effectLst/>
                          <a:latin typeface="+mn-lt"/>
                          <a:ea typeface="+mn-ea"/>
                          <a:cs typeface="+mn-cs"/>
                        </a:rPr>
                        <a:t>Date:</a:t>
                      </a:r>
                      <a:endParaRPr lang="ru-RU" sz="1100" b="0" kern="1200" dirty="0" smtClean="0">
                        <a:solidFill>
                          <a:schemeClr val="dk1"/>
                        </a:solidFill>
                        <a:effectLst/>
                        <a:latin typeface="+mn-lt"/>
                        <a:ea typeface="+mn-ea"/>
                        <a:cs typeface="+mn-cs"/>
                      </a:endParaRPr>
                    </a:p>
                    <a:p>
                      <a:endParaRPr lang="ru-RU" sz="1100" b="0" kern="1200" dirty="0">
                        <a:solidFill>
                          <a:schemeClr val="dk1"/>
                        </a:solidFill>
                        <a:effectLst/>
                        <a:latin typeface="+mn-lt"/>
                        <a:ea typeface="+mn-ea"/>
                        <a:cs typeface="+mn-cs"/>
                      </a:endParaRPr>
                    </a:p>
                  </a:txBody>
                  <a:tcPr marL="68580" marR="68580" marT="0" marB="0">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a:t>Contents</a:t>
            </a:r>
            <a:endParaRPr lang="ru-RU" dirty="0"/>
          </a:p>
        </p:txBody>
      </p:sp>
      <p:sp>
        <p:nvSpPr>
          <p:cNvPr id="3" name="Объект 2"/>
          <p:cNvSpPr>
            <a:spLocks noGrp="1"/>
          </p:cNvSpPr>
          <p:nvPr>
            <p:ph idx="1"/>
          </p:nvPr>
        </p:nvSpPr>
        <p:spPr>
          <a:xfrm>
            <a:off x="548680" y="1208584"/>
            <a:ext cx="6172200" cy="6048672"/>
          </a:xfrm>
        </p:spPr>
        <p:txBody>
          <a:bodyPr numCol="2" spcCol="288000" rtlCol="0">
            <a:noAutofit/>
          </a:bodyPr>
          <a:lstStyle/>
          <a:p>
            <a:pPr fontAlgn="auto">
              <a:spcAft>
                <a:spcPts val="0"/>
              </a:spcAft>
              <a:defRPr/>
            </a:pPr>
            <a:r>
              <a:rPr lang="en-GB" sz="1050" b="1" dirty="0" smtClean="0">
                <a:solidFill>
                  <a:srgbClr val="FF0000"/>
                </a:solidFill>
              </a:rPr>
              <a:t>Introduction</a:t>
            </a:r>
            <a:r>
              <a:rPr lang="en-US" sz="1050" dirty="0" smtClean="0"/>
              <a:t>		</a:t>
            </a:r>
            <a:r>
              <a:rPr lang="ru-RU" sz="1050" dirty="0" smtClean="0"/>
              <a:t>4</a:t>
            </a:r>
            <a:endParaRPr lang="ru-RU" sz="1050" dirty="0"/>
          </a:p>
          <a:p>
            <a:pPr fontAlgn="auto">
              <a:spcAft>
                <a:spcPts val="0"/>
              </a:spcAft>
              <a:defRPr/>
            </a:pPr>
            <a:r>
              <a:rPr lang="ru-RU" sz="1050" dirty="0"/>
              <a:t> </a:t>
            </a:r>
          </a:p>
          <a:p>
            <a:pPr fontAlgn="auto">
              <a:spcAft>
                <a:spcPts val="0"/>
              </a:spcAft>
              <a:defRPr/>
            </a:pPr>
            <a:r>
              <a:rPr lang="en-GB" sz="1050" b="1" dirty="0" smtClean="0">
                <a:solidFill>
                  <a:srgbClr val="FF0000"/>
                </a:solidFill>
              </a:rPr>
              <a:t>COOMET </a:t>
            </a:r>
            <a:r>
              <a:rPr lang="en-GB" sz="1050" b="1" dirty="0" err="1" smtClean="0">
                <a:solidFill>
                  <a:srgbClr val="FF0000"/>
                </a:solidFill>
              </a:rPr>
              <a:t>MoU</a:t>
            </a:r>
            <a:r>
              <a:rPr lang="en-GB" sz="1050" b="1" dirty="0" smtClean="0">
                <a:solidFill>
                  <a:srgbClr val="FF0000"/>
                </a:solidFill>
              </a:rPr>
              <a:t> and </a:t>
            </a:r>
            <a:r>
              <a:rPr lang="en-GB" sz="1050" b="1" dirty="0" err="1" smtClean="0">
                <a:solidFill>
                  <a:srgbClr val="FF0000"/>
                </a:solidFill>
              </a:rPr>
              <a:t>RoP</a:t>
            </a:r>
            <a:endParaRPr lang="ru-RU" sz="1050" dirty="0" smtClean="0">
              <a:solidFill>
                <a:srgbClr val="FF0000"/>
              </a:solidFill>
            </a:endParaRPr>
          </a:p>
          <a:p>
            <a:pPr fontAlgn="auto">
              <a:spcAft>
                <a:spcPts val="0"/>
              </a:spcAft>
              <a:defRPr/>
            </a:pPr>
            <a:r>
              <a:rPr lang="en-GB" sz="1050" dirty="0" smtClean="0"/>
              <a:t>COOMET Memorandum </a:t>
            </a:r>
            <a:br>
              <a:rPr lang="en-GB" sz="1050" dirty="0" smtClean="0"/>
            </a:br>
            <a:r>
              <a:rPr lang="en-GB" sz="1050" dirty="0" smtClean="0"/>
              <a:t>of Understanding</a:t>
            </a:r>
            <a:r>
              <a:rPr lang="en-US" sz="1050" dirty="0" smtClean="0"/>
              <a:t>	</a:t>
            </a:r>
            <a:r>
              <a:rPr lang="ru-RU" sz="1050" dirty="0" smtClean="0"/>
              <a:t>6</a:t>
            </a:r>
            <a:endParaRPr lang="ru-RU" sz="1050" dirty="0"/>
          </a:p>
          <a:p>
            <a:pPr fontAlgn="auto">
              <a:spcAft>
                <a:spcPts val="0"/>
              </a:spcAft>
              <a:defRPr/>
            </a:pPr>
            <a:r>
              <a:rPr lang="en-GB" sz="1050" dirty="0" smtClean="0"/>
              <a:t>COOMET Rules of Procedure</a:t>
            </a:r>
            <a:r>
              <a:rPr lang="en-US" sz="1050" dirty="0" smtClean="0"/>
              <a:t>	</a:t>
            </a:r>
            <a:r>
              <a:rPr lang="ru-RU" sz="1050" dirty="0" smtClean="0"/>
              <a:t>1</a:t>
            </a:r>
            <a:r>
              <a:rPr lang="en-US" sz="1050" dirty="0" smtClean="0"/>
              <a:t>2</a:t>
            </a:r>
            <a:endParaRPr lang="ru-RU" sz="1050" dirty="0"/>
          </a:p>
          <a:p>
            <a:pPr fontAlgn="auto">
              <a:spcAft>
                <a:spcPts val="0"/>
              </a:spcAft>
              <a:defRPr/>
            </a:pPr>
            <a:r>
              <a:rPr lang="ru-RU" sz="1050" dirty="0"/>
              <a:t> </a:t>
            </a:r>
          </a:p>
          <a:p>
            <a:pPr fontAlgn="auto">
              <a:spcAft>
                <a:spcPts val="0"/>
              </a:spcAft>
              <a:defRPr/>
            </a:pPr>
            <a:r>
              <a:rPr lang="en-GB" sz="1050" b="1" dirty="0" smtClean="0">
                <a:solidFill>
                  <a:srgbClr val="FF0000"/>
                </a:solidFill>
              </a:rPr>
              <a:t>COOMET Structure</a:t>
            </a:r>
            <a:endParaRPr lang="ru-RU" sz="1050" dirty="0" smtClean="0">
              <a:solidFill>
                <a:srgbClr val="FF0000"/>
              </a:solidFill>
            </a:endParaRPr>
          </a:p>
          <a:p>
            <a:pPr fontAlgn="auto">
              <a:spcAft>
                <a:spcPts val="0"/>
              </a:spcAft>
              <a:defRPr/>
            </a:pPr>
            <a:r>
              <a:rPr lang="en-GB" sz="1050" dirty="0" smtClean="0"/>
              <a:t>COOMET Structure (Scheme)</a:t>
            </a:r>
            <a:r>
              <a:rPr lang="en-US" sz="1050" dirty="0" smtClean="0"/>
              <a:t>	</a:t>
            </a:r>
            <a:r>
              <a:rPr lang="ru-RU" sz="1050" dirty="0" smtClean="0"/>
              <a:t>1</a:t>
            </a:r>
            <a:r>
              <a:rPr lang="en-US" sz="1050" dirty="0" smtClean="0"/>
              <a:t>5</a:t>
            </a:r>
            <a:endParaRPr lang="ru-RU" sz="1050" dirty="0"/>
          </a:p>
          <a:p>
            <a:pPr fontAlgn="auto">
              <a:spcAft>
                <a:spcPts val="0"/>
              </a:spcAft>
              <a:defRPr/>
            </a:pPr>
            <a:r>
              <a:rPr lang="en-GB" sz="1050" dirty="0" smtClean="0"/>
              <a:t>COOMET President</a:t>
            </a:r>
            <a:r>
              <a:rPr lang="en-US" sz="1050" dirty="0" smtClean="0"/>
              <a:t>	</a:t>
            </a:r>
            <a:r>
              <a:rPr lang="ru-RU" sz="1050" dirty="0" smtClean="0"/>
              <a:t>1</a:t>
            </a:r>
            <a:r>
              <a:rPr lang="en-US" sz="1050" dirty="0" smtClean="0"/>
              <a:t>6</a:t>
            </a:r>
            <a:endParaRPr lang="ru-RU" sz="1050" dirty="0"/>
          </a:p>
          <a:p>
            <a:pPr fontAlgn="auto">
              <a:spcAft>
                <a:spcPts val="0"/>
              </a:spcAft>
              <a:defRPr/>
            </a:pPr>
            <a:r>
              <a:rPr lang="en-GB" sz="1050" dirty="0" smtClean="0"/>
              <a:t>COOMET Secretariat	</a:t>
            </a:r>
            <a:r>
              <a:rPr lang="ru-RU" sz="1050" dirty="0" smtClean="0"/>
              <a:t>1</a:t>
            </a:r>
            <a:r>
              <a:rPr lang="en-US" sz="1050" dirty="0" smtClean="0"/>
              <a:t>6</a:t>
            </a:r>
            <a:endParaRPr lang="ru-RU" sz="1050" dirty="0"/>
          </a:p>
          <a:p>
            <a:pPr fontAlgn="auto">
              <a:spcAft>
                <a:spcPts val="0"/>
              </a:spcAft>
              <a:defRPr/>
            </a:pPr>
            <a:r>
              <a:rPr lang="en-GB" sz="1050" dirty="0" smtClean="0"/>
              <a:t>COOMET Vice-Presidents</a:t>
            </a:r>
            <a:r>
              <a:rPr lang="en-US" sz="1050" dirty="0" smtClean="0"/>
              <a:t>	</a:t>
            </a:r>
            <a:r>
              <a:rPr lang="ru-RU" sz="1050" dirty="0" smtClean="0"/>
              <a:t>1</a:t>
            </a:r>
            <a:r>
              <a:rPr lang="en-US" sz="1050" dirty="0" smtClean="0"/>
              <a:t>7</a:t>
            </a:r>
            <a:endParaRPr lang="ru-RU" sz="1050" dirty="0"/>
          </a:p>
          <a:p>
            <a:pPr fontAlgn="auto">
              <a:spcAft>
                <a:spcPts val="0"/>
              </a:spcAft>
              <a:defRPr/>
            </a:pPr>
            <a:r>
              <a:rPr lang="en-GB" sz="1050" dirty="0" smtClean="0"/>
              <a:t>COOMET Committee Members</a:t>
            </a:r>
            <a:r>
              <a:rPr lang="en-US" sz="1050" dirty="0" smtClean="0"/>
              <a:t>	</a:t>
            </a:r>
            <a:r>
              <a:rPr lang="ru-RU" sz="1050" dirty="0" smtClean="0"/>
              <a:t>1</a:t>
            </a:r>
            <a:r>
              <a:rPr lang="en-US" sz="1050" dirty="0" smtClean="0"/>
              <a:t>8</a:t>
            </a:r>
            <a:endParaRPr lang="ru-RU" sz="1050" dirty="0"/>
          </a:p>
          <a:p>
            <a:pPr fontAlgn="auto">
              <a:spcAft>
                <a:spcPts val="0"/>
              </a:spcAft>
              <a:defRPr/>
            </a:pPr>
            <a:r>
              <a:rPr lang="en-GB" sz="1050" dirty="0" smtClean="0"/>
              <a:t>COOMET Structural Bodies </a:t>
            </a:r>
            <a:br>
              <a:rPr lang="en-GB" sz="1050" dirty="0" smtClean="0"/>
            </a:br>
            <a:r>
              <a:rPr lang="en-GB" sz="1050" dirty="0" smtClean="0"/>
              <a:t>and their Heads</a:t>
            </a:r>
            <a:r>
              <a:rPr lang="en-US" sz="1050" dirty="0" smtClean="0"/>
              <a:t>		</a:t>
            </a:r>
            <a:r>
              <a:rPr lang="ru-RU" sz="1050" dirty="0" smtClean="0"/>
              <a:t>2</a:t>
            </a:r>
            <a:r>
              <a:rPr lang="en-US" sz="1050" dirty="0" smtClean="0"/>
              <a:t>2</a:t>
            </a:r>
            <a:endParaRPr lang="ru-RU" sz="1050" dirty="0"/>
          </a:p>
          <a:p>
            <a:pPr fontAlgn="auto">
              <a:spcAft>
                <a:spcPts val="0"/>
              </a:spcAft>
              <a:defRPr/>
            </a:pPr>
            <a:r>
              <a:rPr lang="en-GB" sz="1050" dirty="0" smtClean="0"/>
              <a:t>National COOMET Secretariats</a:t>
            </a:r>
            <a:r>
              <a:rPr lang="en-US" sz="1050" dirty="0" smtClean="0"/>
              <a:t>	</a:t>
            </a:r>
            <a:r>
              <a:rPr lang="ru-RU" sz="1050" dirty="0" smtClean="0"/>
              <a:t>2</a:t>
            </a:r>
            <a:r>
              <a:rPr lang="en-US" sz="1050" dirty="0" smtClean="0"/>
              <a:t>4</a:t>
            </a:r>
            <a:endParaRPr lang="ru-RU" sz="1050" dirty="0"/>
          </a:p>
          <a:p>
            <a:pPr fontAlgn="auto">
              <a:spcAft>
                <a:spcPts val="0"/>
              </a:spcAft>
              <a:defRPr/>
            </a:pPr>
            <a:r>
              <a:rPr lang="ru-RU" sz="1050" dirty="0"/>
              <a:t> </a:t>
            </a:r>
          </a:p>
          <a:p>
            <a:pPr fontAlgn="auto">
              <a:spcAft>
                <a:spcPts val="0"/>
              </a:spcAft>
              <a:defRPr/>
            </a:pPr>
            <a:r>
              <a:rPr lang="en-GB" sz="1050" b="1" dirty="0" smtClean="0">
                <a:solidFill>
                  <a:srgbClr val="FF0000"/>
                </a:solidFill>
              </a:rPr>
              <a:t>COOMET Projects </a:t>
            </a:r>
            <a:r>
              <a:rPr lang="en-GB" sz="1050" b="1" dirty="0" smtClean="0"/>
              <a:t/>
            </a:r>
            <a:br>
              <a:rPr lang="en-GB" sz="1050" b="1" dirty="0" smtClean="0"/>
            </a:br>
            <a:r>
              <a:rPr lang="en-GB" sz="1050" dirty="0" smtClean="0">
                <a:solidFill>
                  <a:srgbClr val="FF0000"/>
                </a:solidFill>
              </a:rPr>
              <a:t>(Notes for the completion </a:t>
            </a:r>
            <a:br>
              <a:rPr lang="en-GB" sz="1050" dirty="0" smtClean="0">
                <a:solidFill>
                  <a:srgbClr val="FF0000"/>
                </a:solidFill>
              </a:rPr>
            </a:br>
            <a:r>
              <a:rPr lang="en-GB" sz="1050" dirty="0" smtClean="0">
                <a:solidFill>
                  <a:srgbClr val="FF0000"/>
                </a:solidFill>
              </a:rPr>
              <a:t>of COOMET Project Forms)</a:t>
            </a:r>
            <a:endParaRPr lang="ru-RU" sz="1050" dirty="0" smtClean="0"/>
          </a:p>
          <a:p>
            <a:pPr fontAlgn="auto">
              <a:spcAft>
                <a:spcPts val="0"/>
              </a:spcAft>
              <a:defRPr/>
            </a:pPr>
            <a:r>
              <a:rPr lang="en-GB" sz="1050" dirty="0" smtClean="0"/>
              <a:t>Proposed COOMET Project</a:t>
            </a:r>
            <a:r>
              <a:rPr lang="en-US" sz="1050" dirty="0" smtClean="0"/>
              <a:t>	</a:t>
            </a:r>
            <a:r>
              <a:rPr lang="ru-RU" sz="1050" dirty="0" smtClean="0"/>
              <a:t>2</a:t>
            </a:r>
            <a:r>
              <a:rPr lang="en-US" sz="1050" dirty="0" smtClean="0"/>
              <a:t>6</a:t>
            </a:r>
            <a:endParaRPr lang="ru-RU" sz="1050" dirty="0"/>
          </a:p>
          <a:p>
            <a:pPr fontAlgn="auto">
              <a:spcAft>
                <a:spcPts val="0"/>
              </a:spcAft>
              <a:defRPr/>
            </a:pPr>
            <a:r>
              <a:rPr lang="en-GB" sz="1050" dirty="0" smtClean="0"/>
              <a:t>Agreed COOMET Project</a:t>
            </a:r>
            <a:r>
              <a:rPr lang="en-US" sz="1050" dirty="0" smtClean="0"/>
              <a:t>	</a:t>
            </a:r>
            <a:r>
              <a:rPr lang="ru-RU" sz="1050" dirty="0" smtClean="0"/>
              <a:t>2</a:t>
            </a:r>
            <a:r>
              <a:rPr lang="en-US" sz="1050" dirty="0" smtClean="0"/>
              <a:t>8</a:t>
            </a:r>
            <a:endParaRPr lang="ru-RU" sz="1050" dirty="0"/>
          </a:p>
          <a:p>
            <a:pPr fontAlgn="auto">
              <a:spcAft>
                <a:spcPts val="0"/>
              </a:spcAft>
              <a:defRPr/>
            </a:pPr>
            <a:r>
              <a:rPr lang="en-GB" sz="1050" dirty="0" smtClean="0"/>
              <a:t>Progress/Final Reports</a:t>
            </a:r>
            <a:r>
              <a:rPr lang="en-US" sz="1050" dirty="0" smtClean="0"/>
              <a:t>	30</a:t>
            </a:r>
            <a:endParaRPr lang="ru-RU" sz="1050" dirty="0"/>
          </a:p>
          <a:p>
            <a:pPr fontAlgn="auto">
              <a:spcAft>
                <a:spcPts val="0"/>
              </a:spcAft>
              <a:defRPr/>
            </a:pPr>
            <a:r>
              <a:rPr lang="en-GB" sz="1050" dirty="0" smtClean="0"/>
              <a:t>Organizational Scheme </a:t>
            </a:r>
            <a:br>
              <a:rPr lang="en-GB" sz="1050" dirty="0" smtClean="0"/>
            </a:br>
            <a:r>
              <a:rPr lang="en-GB" sz="1050" dirty="0" smtClean="0"/>
              <a:t>of COOMET Projects</a:t>
            </a:r>
            <a:r>
              <a:rPr lang="en-US" sz="1050" dirty="0" smtClean="0"/>
              <a:t>	</a:t>
            </a:r>
            <a:r>
              <a:rPr lang="ru-RU" sz="1050" dirty="0" smtClean="0"/>
              <a:t>3</a:t>
            </a:r>
            <a:r>
              <a:rPr lang="en-US" sz="1050" dirty="0" smtClean="0"/>
              <a:t>2</a:t>
            </a:r>
            <a:endParaRPr lang="ru-RU" sz="1050" dirty="0"/>
          </a:p>
          <a:p>
            <a:pPr fontAlgn="auto">
              <a:spcAft>
                <a:spcPts val="0"/>
              </a:spcAft>
              <a:defRPr/>
            </a:pPr>
            <a:r>
              <a:rPr lang="ru-RU" sz="1050" b="1" dirty="0"/>
              <a:t> </a:t>
            </a:r>
            <a:endParaRPr lang="ru-RU" sz="1050" dirty="0"/>
          </a:p>
          <a:p>
            <a:pPr fontAlgn="auto">
              <a:spcAft>
                <a:spcPts val="0"/>
              </a:spcAft>
              <a:defRPr/>
            </a:pPr>
            <a:r>
              <a:rPr lang="en-GB" sz="1050" b="1" dirty="0" smtClean="0">
                <a:solidFill>
                  <a:srgbClr val="FF0000"/>
                </a:solidFill>
              </a:rPr>
              <a:t>Contact Persons </a:t>
            </a:r>
            <a:br>
              <a:rPr lang="en-GB" sz="1050" b="1" dirty="0" smtClean="0">
                <a:solidFill>
                  <a:srgbClr val="FF0000"/>
                </a:solidFill>
              </a:rPr>
            </a:br>
            <a:r>
              <a:rPr lang="en-GB" sz="1050" b="1" dirty="0" smtClean="0">
                <a:solidFill>
                  <a:srgbClr val="FF0000"/>
                </a:solidFill>
              </a:rPr>
              <a:t>of COOMET Member Countries</a:t>
            </a:r>
            <a:endParaRPr lang="ru-RU" sz="1050" dirty="0" smtClean="0">
              <a:solidFill>
                <a:srgbClr val="FF0000"/>
              </a:solidFill>
            </a:endParaRPr>
          </a:p>
          <a:p>
            <a:pPr fontAlgn="auto">
              <a:spcAft>
                <a:spcPts val="0"/>
              </a:spcAft>
              <a:defRPr/>
            </a:pPr>
            <a:r>
              <a:rPr lang="ru-RU" sz="1050" dirty="0"/>
              <a:t> </a:t>
            </a:r>
            <a:r>
              <a:rPr lang="en-GB" sz="1050" dirty="0" smtClean="0"/>
              <a:t>Armenia</a:t>
            </a:r>
            <a:r>
              <a:rPr lang="en-US" sz="1050" dirty="0" smtClean="0"/>
              <a:t>		</a:t>
            </a:r>
            <a:r>
              <a:rPr lang="ru-RU" sz="1050" dirty="0" smtClean="0"/>
              <a:t>3</a:t>
            </a:r>
            <a:r>
              <a:rPr lang="en-US" sz="1050" dirty="0" smtClean="0"/>
              <a:t>3</a:t>
            </a:r>
            <a:endParaRPr lang="ru-RU" sz="1050" dirty="0"/>
          </a:p>
          <a:p>
            <a:pPr fontAlgn="auto">
              <a:spcAft>
                <a:spcPts val="0"/>
              </a:spcAft>
              <a:defRPr/>
            </a:pPr>
            <a:r>
              <a:rPr lang="en-GB" sz="1050" dirty="0" smtClean="0"/>
              <a:t>Azerbaijan</a:t>
            </a:r>
            <a:r>
              <a:rPr lang="en-US" sz="1050" dirty="0" smtClean="0"/>
              <a:t>		</a:t>
            </a:r>
            <a:r>
              <a:rPr lang="ru-RU" sz="1050" dirty="0" smtClean="0"/>
              <a:t>3</a:t>
            </a:r>
            <a:r>
              <a:rPr lang="en-US" sz="1050" dirty="0" smtClean="0"/>
              <a:t>4</a:t>
            </a:r>
            <a:endParaRPr lang="ru-RU" sz="1050" dirty="0"/>
          </a:p>
          <a:p>
            <a:pPr fontAlgn="auto">
              <a:spcAft>
                <a:spcPts val="0"/>
              </a:spcAft>
              <a:defRPr/>
            </a:pPr>
            <a:r>
              <a:rPr lang="en-GB" sz="1050" dirty="0" smtClean="0"/>
              <a:t>Belarus</a:t>
            </a:r>
            <a:r>
              <a:rPr lang="en-US" sz="1050" dirty="0" smtClean="0"/>
              <a:t>		</a:t>
            </a:r>
            <a:r>
              <a:rPr lang="ru-RU" sz="1050" dirty="0" smtClean="0"/>
              <a:t>3</a:t>
            </a:r>
            <a:r>
              <a:rPr lang="en-US" sz="1050" dirty="0" smtClean="0"/>
              <a:t>5</a:t>
            </a:r>
          </a:p>
          <a:p>
            <a:pPr fontAlgn="auto">
              <a:spcAft>
                <a:spcPts val="0"/>
              </a:spcAft>
              <a:defRPr/>
            </a:pPr>
            <a:r>
              <a:rPr lang="en-US" sz="1050" dirty="0" smtClean="0"/>
              <a:t>Bosnia and Herzegovina 	36</a:t>
            </a:r>
            <a:endParaRPr lang="ru-RU" sz="1050" dirty="0"/>
          </a:p>
          <a:p>
            <a:pPr fontAlgn="auto">
              <a:spcAft>
                <a:spcPts val="0"/>
              </a:spcAft>
              <a:defRPr/>
            </a:pPr>
            <a:r>
              <a:rPr lang="en-GB" sz="1050" dirty="0" smtClean="0"/>
              <a:t>Bulgaria</a:t>
            </a:r>
            <a:r>
              <a:rPr lang="en-US" sz="1050" dirty="0" smtClean="0"/>
              <a:t>		</a:t>
            </a:r>
            <a:r>
              <a:rPr lang="ru-RU" sz="1050" dirty="0" smtClean="0"/>
              <a:t>3</a:t>
            </a:r>
            <a:r>
              <a:rPr lang="en-US" sz="1050" dirty="0" smtClean="0"/>
              <a:t>7</a:t>
            </a:r>
            <a:endParaRPr lang="ru-RU" sz="1050" dirty="0"/>
          </a:p>
          <a:p>
            <a:pPr fontAlgn="auto">
              <a:spcAft>
                <a:spcPts val="0"/>
              </a:spcAft>
              <a:defRPr/>
            </a:pPr>
            <a:r>
              <a:rPr lang="en-GB" sz="1050" dirty="0" smtClean="0"/>
              <a:t>China                                                   39</a:t>
            </a:r>
          </a:p>
          <a:p>
            <a:pPr fontAlgn="auto">
              <a:spcAft>
                <a:spcPts val="0"/>
              </a:spcAft>
              <a:defRPr/>
            </a:pPr>
            <a:r>
              <a:rPr lang="en-GB" sz="1050" dirty="0" smtClean="0"/>
              <a:t>Cuba</a:t>
            </a:r>
            <a:r>
              <a:rPr lang="en-US" sz="1050" dirty="0" smtClean="0"/>
              <a:t>		40</a:t>
            </a:r>
            <a:endParaRPr lang="ru-RU" sz="1050" dirty="0"/>
          </a:p>
          <a:p>
            <a:pPr fontAlgn="auto">
              <a:spcAft>
                <a:spcPts val="0"/>
              </a:spcAft>
              <a:defRPr/>
            </a:pPr>
            <a:r>
              <a:rPr lang="en-GB" sz="1050" dirty="0" smtClean="0"/>
              <a:t>DPR of Korea</a:t>
            </a:r>
            <a:r>
              <a:rPr lang="en-US" sz="1050" dirty="0" smtClean="0"/>
              <a:t>		42</a:t>
            </a:r>
            <a:endParaRPr lang="ru-RU" sz="1050" dirty="0"/>
          </a:p>
          <a:p>
            <a:pPr fontAlgn="auto">
              <a:spcAft>
                <a:spcPts val="0"/>
              </a:spcAft>
              <a:defRPr/>
            </a:pPr>
            <a:r>
              <a:rPr lang="en-GB" sz="1050" dirty="0" smtClean="0"/>
              <a:t>Georgia</a:t>
            </a:r>
            <a:r>
              <a:rPr lang="en-US" sz="1050" dirty="0" smtClean="0"/>
              <a:t>		</a:t>
            </a:r>
            <a:r>
              <a:rPr lang="ru-RU" sz="1050" dirty="0" smtClean="0"/>
              <a:t>4</a:t>
            </a:r>
            <a:r>
              <a:rPr lang="en-US" sz="1050" dirty="0"/>
              <a:t>3</a:t>
            </a:r>
            <a:endParaRPr lang="ru-RU" sz="1050" dirty="0"/>
          </a:p>
          <a:p>
            <a:pPr fontAlgn="auto">
              <a:spcAft>
                <a:spcPts val="0"/>
              </a:spcAft>
              <a:defRPr/>
            </a:pPr>
            <a:r>
              <a:rPr lang="en-GB" sz="1050" dirty="0" smtClean="0"/>
              <a:t>Germany</a:t>
            </a:r>
            <a:r>
              <a:rPr lang="en-US" sz="1050" dirty="0" smtClean="0"/>
              <a:t>		</a:t>
            </a:r>
            <a:r>
              <a:rPr lang="ru-RU" sz="1050" dirty="0" smtClean="0"/>
              <a:t>4</a:t>
            </a:r>
            <a:r>
              <a:rPr lang="en-US" sz="1050" dirty="0"/>
              <a:t>4</a:t>
            </a:r>
            <a:endParaRPr lang="ru-RU" sz="1050" dirty="0"/>
          </a:p>
          <a:p>
            <a:pPr fontAlgn="auto">
              <a:spcAft>
                <a:spcPts val="0"/>
              </a:spcAft>
              <a:defRPr/>
            </a:pPr>
            <a:r>
              <a:rPr lang="en-GB" sz="1050" dirty="0" smtClean="0"/>
              <a:t>Kazakhstan</a:t>
            </a:r>
            <a:r>
              <a:rPr lang="en-US" sz="1050" dirty="0" smtClean="0"/>
              <a:t>		</a:t>
            </a:r>
            <a:r>
              <a:rPr lang="ru-RU" sz="1050" dirty="0" smtClean="0"/>
              <a:t>4</a:t>
            </a:r>
            <a:r>
              <a:rPr lang="en-US" sz="1050" dirty="0"/>
              <a:t>6</a:t>
            </a:r>
            <a:endParaRPr lang="ru-RU" sz="1050" dirty="0"/>
          </a:p>
          <a:p>
            <a:pPr fontAlgn="auto">
              <a:spcAft>
                <a:spcPts val="0"/>
              </a:spcAft>
              <a:defRPr/>
            </a:pPr>
            <a:r>
              <a:rPr lang="en-GB" sz="1050" dirty="0" smtClean="0"/>
              <a:t>Kyrgyzstan</a:t>
            </a:r>
            <a:r>
              <a:rPr lang="en-US" sz="1050" dirty="0" smtClean="0"/>
              <a:t>		</a:t>
            </a:r>
            <a:r>
              <a:rPr lang="ru-RU" sz="1050" dirty="0" smtClean="0"/>
              <a:t>4</a:t>
            </a:r>
            <a:r>
              <a:rPr lang="en-US" sz="1050" dirty="0"/>
              <a:t>9</a:t>
            </a:r>
            <a:endParaRPr lang="ru-RU" sz="1050" dirty="0"/>
          </a:p>
          <a:p>
            <a:pPr fontAlgn="auto">
              <a:spcAft>
                <a:spcPts val="0"/>
              </a:spcAft>
              <a:defRPr/>
            </a:pPr>
            <a:r>
              <a:rPr lang="en-GB" sz="1050" dirty="0" smtClean="0"/>
              <a:t>Lithuania</a:t>
            </a:r>
            <a:r>
              <a:rPr lang="ru-RU" sz="1050" dirty="0"/>
              <a:t>		</a:t>
            </a:r>
            <a:r>
              <a:rPr lang="en-US" sz="1050" dirty="0" smtClean="0"/>
              <a:t>50</a:t>
            </a:r>
            <a:endParaRPr lang="ru-RU" sz="1050" dirty="0"/>
          </a:p>
          <a:p>
            <a:pPr fontAlgn="auto">
              <a:spcAft>
                <a:spcPts val="0"/>
              </a:spcAft>
              <a:defRPr/>
            </a:pPr>
            <a:r>
              <a:rPr lang="en-GB" sz="1050" dirty="0" smtClean="0"/>
              <a:t>Moldova</a:t>
            </a:r>
            <a:r>
              <a:rPr lang="en-US" sz="1050" dirty="0" smtClean="0"/>
              <a:t>		52</a:t>
            </a:r>
            <a:endParaRPr lang="ru-RU" sz="1050" dirty="0"/>
          </a:p>
          <a:p>
            <a:pPr fontAlgn="auto">
              <a:spcAft>
                <a:spcPts val="0"/>
              </a:spcAft>
              <a:defRPr/>
            </a:pPr>
            <a:r>
              <a:rPr lang="en-GB" sz="1050" dirty="0" smtClean="0"/>
              <a:t>Romania</a:t>
            </a:r>
            <a:r>
              <a:rPr lang="en-US" sz="1050" dirty="0" smtClean="0"/>
              <a:t>		</a:t>
            </a:r>
            <a:r>
              <a:rPr lang="ru-RU" sz="1050" dirty="0" smtClean="0"/>
              <a:t>5</a:t>
            </a:r>
            <a:r>
              <a:rPr lang="en-US" sz="1050" dirty="0"/>
              <a:t>4</a:t>
            </a:r>
            <a:endParaRPr lang="ru-RU" sz="1050" dirty="0"/>
          </a:p>
          <a:p>
            <a:pPr fontAlgn="auto">
              <a:spcAft>
                <a:spcPts val="0"/>
              </a:spcAft>
              <a:defRPr/>
            </a:pPr>
            <a:r>
              <a:rPr lang="en-GB" sz="1050" dirty="0" smtClean="0"/>
              <a:t>Russia</a:t>
            </a:r>
            <a:r>
              <a:rPr lang="en-US" sz="1050" dirty="0" smtClean="0"/>
              <a:t>		</a:t>
            </a:r>
            <a:r>
              <a:rPr lang="ru-RU" sz="1050" dirty="0" smtClean="0"/>
              <a:t>5</a:t>
            </a:r>
            <a:r>
              <a:rPr lang="en-US" sz="1050" dirty="0"/>
              <a:t>6</a:t>
            </a:r>
            <a:endParaRPr lang="ru-RU" sz="1050" dirty="0"/>
          </a:p>
          <a:p>
            <a:pPr fontAlgn="auto">
              <a:spcAft>
                <a:spcPts val="0"/>
              </a:spcAft>
              <a:defRPr/>
            </a:pPr>
            <a:r>
              <a:rPr lang="en-GB" sz="1050" dirty="0" smtClean="0"/>
              <a:t>Slovakia	</a:t>
            </a:r>
            <a:r>
              <a:rPr lang="en-US" sz="1050" dirty="0" smtClean="0"/>
              <a:t>	</a:t>
            </a:r>
            <a:r>
              <a:rPr lang="ru-RU" sz="1050" dirty="0" smtClean="0"/>
              <a:t>5</a:t>
            </a:r>
            <a:r>
              <a:rPr lang="en-US" sz="1050" dirty="0"/>
              <a:t>9</a:t>
            </a:r>
            <a:endParaRPr lang="ru-RU" sz="1050" dirty="0"/>
          </a:p>
          <a:p>
            <a:pPr fontAlgn="auto">
              <a:spcAft>
                <a:spcPts val="0"/>
              </a:spcAft>
              <a:defRPr/>
            </a:pPr>
            <a:r>
              <a:rPr lang="en-GB" sz="1050" dirty="0" smtClean="0"/>
              <a:t>Tajikistan</a:t>
            </a:r>
            <a:r>
              <a:rPr lang="en-US" sz="1050" dirty="0" smtClean="0"/>
              <a:t>		60</a:t>
            </a:r>
            <a:endParaRPr lang="ru-RU" sz="1050" dirty="0"/>
          </a:p>
          <a:p>
            <a:pPr fontAlgn="auto">
              <a:spcAft>
                <a:spcPts val="0"/>
              </a:spcAft>
              <a:defRPr/>
            </a:pPr>
            <a:r>
              <a:rPr lang="en-US" sz="1050" dirty="0" smtClean="0"/>
              <a:t>Turkey		61</a:t>
            </a:r>
            <a:endParaRPr lang="ru-RU" sz="1050" dirty="0" smtClean="0"/>
          </a:p>
          <a:p>
            <a:pPr fontAlgn="auto">
              <a:spcAft>
                <a:spcPts val="0"/>
              </a:spcAft>
              <a:defRPr/>
            </a:pPr>
            <a:r>
              <a:rPr lang="en-GB" sz="1050" dirty="0" smtClean="0"/>
              <a:t>Ukraine</a:t>
            </a:r>
            <a:r>
              <a:rPr lang="en-US" sz="1050" dirty="0" smtClean="0"/>
              <a:t>		63</a:t>
            </a:r>
            <a:endParaRPr lang="ru-RU" sz="1050" dirty="0"/>
          </a:p>
          <a:p>
            <a:pPr fontAlgn="auto">
              <a:spcAft>
                <a:spcPts val="0"/>
              </a:spcAft>
              <a:defRPr/>
            </a:pPr>
            <a:r>
              <a:rPr lang="en-GB" sz="1050" dirty="0" smtClean="0"/>
              <a:t>Uzbekistan</a:t>
            </a:r>
            <a:r>
              <a:rPr lang="en-US" sz="1050" dirty="0" smtClean="0"/>
              <a:t>		65</a:t>
            </a:r>
            <a:endParaRPr lang="ru-RU" sz="1050" dirty="0"/>
          </a:p>
          <a:p>
            <a:pPr fontAlgn="auto">
              <a:spcAft>
                <a:spcPts val="0"/>
              </a:spcAft>
              <a:defRPr/>
            </a:pPr>
            <a:r>
              <a:rPr lang="ru-RU" sz="1050" dirty="0"/>
              <a:t> </a:t>
            </a:r>
          </a:p>
          <a:p>
            <a:pPr fontAlgn="auto">
              <a:spcAft>
                <a:spcPts val="0"/>
              </a:spcAft>
              <a:defRPr/>
            </a:pPr>
            <a:r>
              <a:rPr lang="en-GB" sz="1050" b="1" dirty="0" smtClean="0">
                <a:solidFill>
                  <a:srgbClr val="FF0000"/>
                </a:solidFill>
              </a:rPr>
              <a:t>Metrology Infrastructures </a:t>
            </a:r>
            <a:br>
              <a:rPr lang="en-GB" sz="1050" b="1" dirty="0" smtClean="0">
                <a:solidFill>
                  <a:srgbClr val="FF0000"/>
                </a:solidFill>
              </a:rPr>
            </a:br>
            <a:r>
              <a:rPr lang="en-GB" sz="1050" b="1" dirty="0" smtClean="0">
                <a:solidFill>
                  <a:srgbClr val="FF0000"/>
                </a:solidFill>
              </a:rPr>
              <a:t>of COOMET Member Countries</a:t>
            </a:r>
            <a:r>
              <a:rPr lang="en-US" sz="1050" dirty="0" smtClean="0"/>
              <a:t>	66</a:t>
            </a:r>
            <a:endParaRPr lang="ru-RU" sz="1050" dirty="0"/>
          </a:p>
          <a:p>
            <a:pPr fontAlgn="auto">
              <a:spcAft>
                <a:spcPts val="0"/>
              </a:spcAft>
              <a:defRPr/>
            </a:pPr>
            <a:r>
              <a:rPr lang="ru-RU" sz="1050" dirty="0"/>
              <a:t> </a:t>
            </a:r>
          </a:p>
          <a:p>
            <a:pPr fontAlgn="auto">
              <a:spcAft>
                <a:spcPts val="0"/>
              </a:spcAft>
              <a:defRPr/>
            </a:pPr>
            <a:r>
              <a:rPr lang="en-GB" sz="1050" b="1" dirty="0" smtClean="0">
                <a:solidFill>
                  <a:srgbClr val="FF0000"/>
                </a:solidFill>
              </a:rPr>
              <a:t>Additional Information</a:t>
            </a:r>
            <a:endParaRPr lang="ru-RU" sz="1050" dirty="0" smtClean="0">
              <a:solidFill>
                <a:srgbClr val="FF0000"/>
              </a:solidFill>
            </a:endParaRPr>
          </a:p>
          <a:p>
            <a:pPr fontAlgn="auto">
              <a:spcAft>
                <a:spcPts val="0"/>
              </a:spcAft>
              <a:defRPr/>
            </a:pPr>
            <a:r>
              <a:rPr lang="en-GB" sz="1050" dirty="0" smtClean="0"/>
              <a:t>COOMET Publications</a:t>
            </a:r>
            <a:r>
              <a:rPr lang="en-US" sz="1050" dirty="0" smtClean="0"/>
              <a:t>	</a:t>
            </a:r>
            <a:r>
              <a:rPr lang="ru-RU" sz="1050" dirty="0" smtClean="0"/>
              <a:t>10</a:t>
            </a:r>
            <a:r>
              <a:rPr lang="en-US" sz="1050" dirty="0"/>
              <a:t>9</a:t>
            </a:r>
            <a:endParaRPr lang="ru-RU" sz="1050" dirty="0"/>
          </a:p>
          <a:p>
            <a:pPr fontAlgn="auto">
              <a:spcAft>
                <a:spcPts val="0"/>
              </a:spcAft>
              <a:defRPr/>
            </a:pPr>
            <a:r>
              <a:rPr lang="en-GB" sz="1050" dirty="0" smtClean="0"/>
              <a:t>COOMET Committee Meetings</a:t>
            </a:r>
            <a:r>
              <a:rPr lang="en-US" sz="1050" dirty="0" smtClean="0"/>
              <a:t>	113</a:t>
            </a:r>
            <a:endParaRPr lang="ru-RU" sz="1050" dirty="0"/>
          </a:p>
          <a:p>
            <a:pPr fontAlgn="auto">
              <a:spcAft>
                <a:spcPts val="0"/>
              </a:spcAft>
              <a:defRPr/>
            </a:pPr>
            <a:r>
              <a:rPr lang="ru-RU" sz="1050" dirty="0"/>
              <a:t> </a:t>
            </a:r>
          </a:p>
          <a:p>
            <a:pPr fontAlgn="auto">
              <a:spcAft>
                <a:spcPts val="0"/>
              </a:spcAft>
              <a:defRPr/>
            </a:pPr>
            <a:endParaRPr lang="en-GB" sz="1050" b="1" dirty="0" smtClean="0">
              <a:solidFill>
                <a:srgbClr val="FF0000"/>
              </a:solidFill>
            </a:endParaRPr>
          </a:p>
          <a:p>
            <a:pPr fontAlgn="auto">
              <a:spcAft>
                <a:spcPts val="0"/>
              </a:spcAft>
              <a:defRPr/>
            </a:pPr>
            <a:r>
              <a:rPr lang="en-GB" sz="1050" b="1" dirty="0" smtClean="0">
                <a:solidFill>
                  <a:srgbClr val="FF0000"/>
                </a:solidFill>
              </a:rPr>
              <a:t>Acronyms</a:t>
            </a:r>
            <a:endParaRPr lang="ru-RU" sz="1050" dirty="0" smtClean="0">
              <a:solidFill>
                <a:srgbClr val="FF0000"/>
              </a:solidFill>
            </a:endParaRPr>
          </a:p>
          <a:p>
            <a:pPr fontAlgn="auto">
              <a:spcAft>
                <a:spcPts val="0"/>
              </a:spcAft>
              <a:defRPr/>
            </a:pPr>
            <a:r>
              <a:rPr lang="en-GB" sz="1050" dirty="0" smtClean="0"/>
              <a:t>Acronyms for the names </a:t>
            </a:r>
            <a:br>
              <a:rPr lang="en-GB" sz="1050" dirty="0" smtClean="0"/>
            </a:br>
            <a:r>
              <a:rPr lang="en-GB" sz="1050" dirty="0" smtClean="0"/>
              <a:t>of the </a:t>
            </a:r>
            <a:r>
              <a:rPr lang="en-GB" sz="1050" dirty="0" err="1" smtClean="0"/>
              <a:t>NMIs</a:t>
            </a:r>
            <a:r>
              <a:rPr lang="en-GB" sz="1050" dirty="0" smtClean="0"/>
              <a:t> of COOMET</a:t>
            </a:r>
            <a:br>
              <a:rPr lang="en-GB" sz="1050" dirty="0" smtClean="0"/>
            </a:br>
            <a:r>
              <a:rPr lang="en-GB" sz="1050" dirty="0" smtClean="0"/>
              <a:t>Member Countries</a:t>
            </a:r>
            <a:r>
              <a:rPr lang="en-US" sz="1050" dirty="0" smtClean="0"/>
              <a:t>	114</a:t>
            </a:r>
            <a:endParaRPr lang="ru-RU" sz="1050" dirty="0"/>
          </a:p>
          <a:p>
            <a:pPr fontAlgn="auto">
              <a:spcAft>
                <a:spcPts val="0"/>
              </a:spcAft>
              <a:defRPr/>
            </a:pPr>
            <a:r>
              <a:rPr lang="en-GB" sz="1050" dirty="0" smtClean="0"/>
              <a:t>Acronyms for the names </a:t>
            </a:r>
            <a:br>
              <a:rPr lang="en-GB" sz="1050" dirty="0" smtClean="0"/>
            </a:br>
            <a:r>
              <a:rPr lang="en-GB" sz="1050" dirty="0" smtClean="0"/>
              <a:t>of international and regional                          metrology organizations	</a:t>
            </a:r>
            <a:r>
              <a:rPr lang="en-US" sz="1050" dirty="0" smtClean="0"/>
              <a:t>116</a:t>
            </a:r>
            <a:endParaRPr lang="ru-RU" sz="105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smtClean="0"/>
              <a:t>COOMET Projects </a:t>
            </a:r>
            <a:r>
              <a:rPr lang="en-GB" dirty="0" smtClean="0"/>
              <a:t>(Notes for the completion of COOMET Project Forms)</a:t>
            </a:r>
            <a:endParaRPr lang="ru-RU" dirty="0"/>
          </a:p>
        </p:txBody>
      </p:sp>
      <p:sp>
        <p:nvSpPr>
          <p:cNvPr id="3" name="Объект 2"/>
          <p:cNvSpPr>
            <a:spLocks noGrp="1"/>
          </p:cNvSpPr>
          <p:nvPr>
            <p:ph idx="1"/>
          </p:nvPr>
        </p:nvSpPr>
        <p:spPr>
          <a:xfrm>
            <a:off x="332656" y="1208584"/>
            <a:ext cx="6172200" cy="2592288"/>
          </a:xfrm>
        </p:spPr>
        <p:txBody>
          <a:bodyPr numCol="2" spcCol="288000" rtlCol="0">
            <a:normAutofit/>
          </a:bodyPr>
          <a:lstStyle/>
          <a:p>
            <a:pPr fontAlgn="auto">
              <a:spcAft>
                <a:spcPts val="0"/>
              </a:spcAft>
              <a:defRPr/>
            </a:pPr>
            <a:r>
              <a:rPr lang="en-GB" sz="1200" b="1" cap="all" dirty="0" smtClean="0">
                <a:solidFill>
                  <a:srgbClr val="FF0000"/>
                </a:solidFill>
              </a:rPr>
              <a:t>COOMET PROJECT PROGRESS/FINAL REPORT</a:t>
            </a:r>
            <a:endParaRPr lang="ru-RU" sz="1200" dirty="0" smtClean="0">
              <a:solidFill>
                <a:srgbClr val="FF0000"/>
              </a:solidFill>
            </a:endParaRPr>
          </a:p>
          <a:p>
            <a:pPr fontAlgn="auto">
              <a:spcAft>
                <a:spcPts val="0"/>
              </a:spcAft>
              <a:defRPr/>
            </a:pPr>
            <a:endParaRPr lang="ru-RU" sz="1050" b="1" dirty="0" smtClean="0"/>
          </a:p>
          <a:p>
            <a:pPr fontAlgn="auto">
              <a:spcAft>
                <a:spcPts val="0"/>
              </a:spcAft>
              <a:defRPr/>
            </a:pPr>
            <a:r>
              <a:rPr lang="en-GB" sz="1050" b="1" dirty="0" smtClean="0">
                <a:solidFill>
                  <a:srgbClr val="FF0000"/>
                </a:solidFill>
              </a:rPr>
              <a:t>Boxes 1-5</a:t>
            </a:r>
            <a:endParaRPr lang="ru-RU" sz="1050" dirty="0" smtClean="0">
              <a:solidFill>
                <a:srgbClr val="FF0000"/>
              </a:solidFill>
            </a:endParaRPr>
          </a:p>
          <a:p>
            <a:pPr fontAlgn="auto">
              <a:spcAft>
                <a:spcPts val="0"/>
              </a:spcAft>
              <a:defRPr/>
            </a:pPr>
            <a:r>
              <a:rPr lang="en-GB" sz="1050" dirty="0" smtClean="0"/>
              <a:t>The content of the corresponding Boxes in the Agreed COOMET Project Form should be reproduced.</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6	</a:t>
            </a:r>
            <a:r>
              <a:rPr lang="en-GB" sz="1050" dirty="0" smtClean="0">
                <a:solidFill>
                  <a:srgbClr val="FF0000"/>
                </a:solidFill>
              </a:rPr>
              <a:t>Progress</a:t>
            </a:r>
            <a:endParaRPr lang="ru-RU" sz="1050" dirty="0" smtClean="0">
              <a:solidFill>
                <a:srgbClr val="FF0000"/>
              </a:solidFill>
            </a:endParaRPr>
          </a:p>
          <a:p>
            <a:pPr fontAlgn="auto">
              <a:spcAft>
                <a:spcPts val="0"/>
              </a:spcAft>
              <a:defRPr/>
            </a:pPr>
            <a:r>
              <a:rPr lang="en-GB" sz="1050" dirty="0" smtClean="0"/>
              <a:t>A brief description of the progress up to date should be entered in the space provided.</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7	</a:t>
            </a:r>
            <a:r>
              <a:rPr lang="en-GB" sz="1050" dirty="0" smtClean="0">
                <a:solidFill>
                  <a:srgbClr val="FF0000"/>
                </a:solidFill>
              </a:rPr>
              <a:t>Coordinator’s name, address, etc.</a:t>
            </a:r>
            <a:endParaRPr lang="ru-RU" sz="1050" dirty="0" smtClean="0">
              <a:solidFill>
                <a:srgbClr val="FF0000"/>
              </a:solidFill>
            </a:endParaRPr>
          </a:p>
          <a:p>
            <a:pPr fontAlgn="auto">
              <a:spcAft>
                <a:spcPts val="0"/>
              </a:spcAft>
              <a:defRPr/>
            </a:pPr>
            <a:r>
              <a:rPr lang="en-GB" sz="1050" dirty="0" smtClean="0"/>
              <a:t>As in the Agreed COOMET Project Form.</a:t>
            </a:r>
            <a:endParaRPr lang="ru-RU" sz="1050" dirty="0" smtClean="0"/>
          </a:p>
          <a:p>
            <a:pPr fontAlgn="auto">
              <a:spcAft>
                <a:spcPts val="0"/>
              </a:spcAft>
              <a:defRPr/>
            </a:pPr>
            <a:r>
              <a:rPr lang="en-GB" sz="1050" dirty="0" smtClean="0"/>
              <a:t> </a:t>
            </a:r>
            <a:endParaRPr lang="ru-RU" sz="1050" dirty="0" smtClean="0"/>
          </a:p>
          <a:p>
            <a:pPr fontAlgn="auto">
              <a:spcAft>
                <a:spcPts val="0"/>
              </a:spcAft>
              <a:defRPr/>
            </a:pPr>
            <a:endParaRPr lang="ru-RU" sz="1050" b="1" dirty="0" smtClean="0">
              <a:solidFill>
                <a:srgbClr val="FF0000"/>
              </a:solidFill>
            </a:endParaRPr>
          </a:p>
          <a:p>
            <a:pPr fontAlgn="auto">
              <a:spcAft>
                <a:spcPts val="0"/>
              </a:spcAft>
              <a:defRPr/>
            </a:pPr>
            <a:r>
              <a:rPr lang="en-GB" sz="1050" b="1" dirty="0" smtClean="0">
                <a:solidFill>
                  <a:srgbClr val="FF0000"/>
                </a:solidFill>
              </a:rPr>
              <a:t>Box 8	</a:t>
            </a:r>
            <a:r>
              <a:rPr lang="en-GB" sz="1050" dirty="0" smtClean="0">
                <a:solidFill>
                  <a:srgbClr val="FF0000"/>
                </a:solidFill>
              </a:rPr>
              <a:t>Completion date</a:t>
            </a:r>
            <a:endParaRPr lang="ru-RU" sz="1050" dirty="0" smtClean="0">
              <a:solidFill>
                <a:srgbClr val="FF0000"/>
              </a:solidFill>
            </a:endParaRPr>
          </a:p>
          <a:p>
            <a:pPr fontAlgn="auto">
              <a:spcAft>
                <a:spcPts val="0"/>
              </a:spcAft>
              <a:defRPr/>
            </a:pPr>
            <a:r>
              <a:rPr lang="en-GB" sz="1050" dirty="0" smtClean="0"/>
              <a:t>If the progress of the project is being reported then an estimated completion date should be given.</a:t>
            </a:r>
            <a:endParaRPr lang="ru-RU" sz="1050" dirty="0" smtClean="0"/>
          </a:p>
          <a:p>
            <a:pPr fontAlgn="auto">
              <a:spcAft>
                <a:spcPts val="0"/>
              </a:spcAft>
              <a:defRPr/>
            </a:pPr>
            <a:r>
              <a:rPr lang="en-GB" sz="1050" dirty="0" smtClean="0"/>
              <a:t>If the project has now been completed then the actual date of completion should be given.</a:t>
            </a:r>
            <a:endParaRPr lang="ru-RU" sz="1050" dirty="0" smtClean="0"/>
          </a:p>
          <a:p>
            <a:pPr fontAlgn="auto">
              <a:spcAft>
                <a:spcPts val="0"/>
              </a:spcAft>
              <a:defRPr/>
            </a:pPr>
            <a:r>
              <a:rPr lang="en-GB" sz="1050" dirty="0" smtClean="0"/>
              <a:t>For permanent agreements “ON-GOING” should be entered.</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dirty="0" smtClean="0">
                <a:solidFill>
                  <a:srgbClr val="FF0000"/>
                </a:solidFill>
              </a:rPr>
              <a:t>Box 10	</a:t>
            </a:r>
            <a:r>
              <a:rPr lang="en-GB" sz="1050" dirty="0" smtClean="0">
                <a:solidFill>
                  <a:srgbClr val="FF0000"/>
                </a:solidFill>
              </a:rPr>
              <a:t>Date</a:t>
            </a:r>
            <a:endParaRPr lang="ru-RU" sz="1050" dirty="0" smtClean="0">
              <a:solidFill>
                <a:srgbClr val="FF0000"/>
              </a:solidFill>
            </a:endParaRPr>
          </a:p>
          <a:p>
            <a:pPr fontAlgn="auto">
              <a:spcAft>
                <a:spcPts val="0"/>
              </a:spcAft>
              <a:defRPr/>
            </a:pPr>
            <a:r>
              <a:rPr lang="en-GB" sz="1050" dirty="0" smtClean="0"/>
              <a:t>The Form should be dated the day of signature.</a:t>
            </a:r>
            <a:endParaRPr lang="ru-RU" sz="1050" dirty="0" smtClean="0"/>
          </a:p>
          <a:p>
            <a:pPr fontAlgn="auto">
              <a:spcAft>
                <a:spcPts val="0"/>
              </a:spcAft>
              <a:defRPr/>
            </a:pPr>
            <a:endParaRPr lang="ru-RU" sz="1050" dirty="0"/>
          </a:p>
        </p:txBody>
      </p:sp>
      <p:pic>
        <p:nvPicPr>
          <p:cNvPr id="36868" name="Рисунок 4" descr="shar.jpg"/>
          <p:cNvPicPr>
            <a:picLocks noChangeAspect="1"/>
          </p:cNvPicPr>
          <p:nvPr/>
        </p:nvPicPr>
        <p:blipFill>
          <a:blip r:embed="rId2" cstate="print"/>
          <a:srcRect/>
          <a:stretch>
            <a:fillRect/>
          </a:stretch>
        </p:blipFill>
        <p:spPr bwMode="auto">
          <a:xfrm>
            <a:off x="1484313" y="5313363"/>
            <a:ext cx="3781425" cy="372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333375" y="1208088"/>
          <a:ext cx="6172200" cy="6086112"/>
        </p:xfrm>
        <a:graphic>
          <a:graphicData uri="http://schemas.openxmlformats.org/drawingml/2006/table">
            <a:tbl>
              <a:tblPr firstRow="1" bandRow="1">
                <a:tableStyleId>{B301B821-A1FF-4177-AEE7-76D212191A09}</a:tableStyleId>
              </a:tblPr>
              <a:tblGrid>
                <a:gridCol w="3023617">
                  <a:extLst>
                    <a:ext uri="{9D8B030D-6E8A-4147-A177-3AD203B41FA5}">
                      <a16:colId xmlns:a16="http://schemas.microsoft.com/office/drawing/2014/main" val="20000"/>
                    </a:ext>
                  </a:extLst>
                </a:gridCol>
                <a:gridCol w="1091183">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40">
                <a:tc gridSpan="3">
                  <a:txBody>
                    <a:bodyPr/>
                    <a:lstStyle/>
                    <a:p>
                      <a:pPr algn="ctr"/>
                      <a:r>
                        <a:rPr lang="en-GB" sz="1400" b="1" kern="1200" dirty="0" smtClean="0">
                          <a:solidFill>
                            <a:schemeClr val="lt1"/>
                          </a:solidFill>
                          <a:effectLst/>
                          <a:latin typeface="+mn-lt"/>
                          <a:ea typeface="+mn-ea"/>
                          <a:cs typeface="+mn-cs"/>
                        </a:rPr>
                        <a:t>COOMET PROJECT</a:t>
                      </a:r>
                      <a:endParaRPr lang="ru-RU" sz="1400" b="1" kern="1200" dirty="0" smtClean="0">
                        <a:solidFill>
                          <a:schemeClr val="lt1"/>
                        </a:solidFill>
                        <a:effectLst/>
                        <a:latin typeface="+mn-lt"/>
                        <a:ea typeface="+mn-ea"/>
                        <a:cs typeface="+mn-cs"/>
                      </a:endParaRPr>
                    </a:p>
                    <a:p>
                      <a:pPr algn="ctr"/>
                      <a:r>
                        <a:rPr lang="en-GB" sz="1400" b="1" kern="1200" dirty="0" smtClean="0">
                          <a:solidFill>
                            <a:schemeClr val="lt1"/>
                          </a:solidFill>
                          <a:effectLst/>
                          <a:latin typeface="+mn-lt"/>
                          <a:ea typeface="+mn-ea"/>
                          <a:cs typeface="+mn-cs"/>
                        </a:rPr>
                        <a:t>PROGRESS/FINAL REPORT</a:t>
                      </a:r>
                      <a:endParaRPr lang="ru-RU" sz="1400" dirty="0">
                        <a:solidFill>
                          <a:srgbClr val="000000"/>
                        </a:solidFill>
                        <a:effectLst/>
                        <a:latin typeface="+mn-lt"/>
                        <a:ea typeface="Times New Roman"/>
                      </a:endParaRPr>
                    </a:p>
                  </a:txBody>
                  <a:tcPr marL="68580" marR="6858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81784">
                <a:tc>
                  <a:txBody>
                    <a:bodyPr/>
                    <a:lstStyle/>
                    <a:p>
                      <a:pPr>
                        <a:spcBef>
                          <a:spcPts val="300"/>
                        </a:spcBef>
                        <a:spcAft>
                          <a:spcPts val="0"/>
                        </a:spcAft>
                      </a:pPr>
                      <a:r>
                        <a:rPr lang="en-US" sz="1100" b="0" dirty="0" smtClean="0">
                          <a:effectLst/>
                          <a:latin typeface="+mn-lt"/>
                        </a:rPr>
                        <a:t>1 Reference No.:</a:t>
                      </a:r>
                      <a:r>
                        <a:rPr lang="ru-RU" sz="1100" b="0" dirty="0">
                          <a:effectLst/>
                          <a:latin typeface="+mn-lt"/>
                        </a:rPr>
                        <a:t> </a:t>
                      </a:r>
                      <a:endParaRPr lang="ru-RU" sz="1100" b="0" dirty="0">
                        <a:solidFill>
                          <a:srgbClr val="000000"/>
                        </a:solidFill>
                        <a:effectLst/>
                        <a:latin typeface="+mn-lt"/>
                        <a:ea typeface="Times New Roman"/>
                      </a:endParaRPr>
                    </a:p>
                  </a:txBody>
                  <a:tcPr marL="68580" marR="68580" marT="0" marB="0">
                    <a:lnR w="12700" cap="flat" cmpd="sng" algn="ctr">
                      <a:solidFill>
                        <a:schemeClr val="tx2">
                          <a:lumMod val="40000"/>
                          <a:lumOff val="60000"/>
                        </a:schemeClr>
                      </a:solidFill>
                      <a:prstDash val="solid"/>
                      <a:round/>
                      <a:headEnd type="none" w="med" len="med"/>
                      <a:tailEnd type="none" w="med" len="med"/>
                    </a:lnR>
                  </a:tcPr>
                </a:tc>
                <a:tc gridSpan="2">
                  <a:txBody>
                    <a:bodyPr/>
                    <a:lstStyle/>
                    <a:p>
                      <a:pPr>
                        <a:spcBef>
                          <a:spcPts val="300"/>
                        </a:spcBef>
                        <a:spcAft>
                          <a:spcPts val="0"/>
                        </a:spcAft>
                      </a:pPr>
                      <a:r>
                        <a:rPr lang="en-US" sz="1100" b="0" dirty="0" smtClean="0">
                          <a:effectLst/>
                          <a:latin typeface="+mn-lt"/>
                        </a:rPr>
                        <a:t>2 Subject Field:</a:t>
                      </a:r>
                      <a:r>
                        <a:rPr lang="ru-RU" sz="1100" b="0" dirty="0">
                          <a:effectLst/>
                          <a:latin typeface="+mn-lt"/>
                        </a:rPr>
                        <a:t> </a:t>
                      </a:r>
                      <a:endParaRPr lang="ru-RU" sz="1100" b="0" dirty="0">
                        <a:solidFill>
                          <a:srgbClr val="000000"/>
                        </a:solidFill>
                        <a:effectLst/>
                        <a:latin typeface="+mn-lt"/>
                        <a:ea typeface="Times New Roman"/>
                      </a:endParaRPr>
                    </a:p>
                  </a:txBody>
                  <a:tcPr marL="68580" marR="68580" marT="0" marB="0">
                    <a:lnL w="12700" cap="flat" cmpd="sng" algn="ctr">
                      <a:solidFill>
                        <a:schemeClr val="tx2">
                          <a:lumMod val="40000"/>
                          <a:lumOff val="60000"/>
                        </a:schemeClr>
                      </a:solidFill>
                      <a:prstDash val="solid"/>
                      <a:round/>
                      <a:headEnd type="none" w="med" len="med"/>
                      <a:tailEnd type="none" w="med" len="med"/>
                    </a:lnL>
                  </a:tcPr>
                </a:tc>
                <a:tc hMerge="1">
                  <a:txBody>
                    <a:bodyPr/>
                    <a:lstStyle/>
                    <a:p>
                      <a:endParaRPr lang="ru-RU"/>
                    </a:p>
                  </a:txBody>
                  <a:tcPr/>
                </a:tc>
                <a:extLst>
                  <a:ext uri="{0D108BD9-81ED-4DB2-BD59-A6C34878D82A}">
                    <a16:rowId xmlns:a16="http://schemas.microsoft.com/office/drawing/2014/main" val="10001"/>
                  </a:ext>
                </a:extLst>
              </a:tr>
              <a:tr h="648072">
                <a:tc gridSpan="3">
                  <a:txBody>
                    <a:bodyPr/>
                    <a:lstStyle/>
                    <a:p>
                      <a:pPr>
                        <a:spcBef>
                          <a:spcPts val="300"/>
                        </a:spcBef>
                        <a:spcAft>
                          <a:spcPts val="0"/>
                        </a:spcAft>
                      </a:pPr>
                      <a:r>
                        <a:rPr lang="en-US" sz="1100" b="0" dirty="0" smtClean="0">
                          <a:effectLst/>
                          <a:latin typeface="+mn-lt"/>
                        </a:rPr>
                        <a:t>3 Field of cooperation:</a:t>
                      </a:r>
                      <a:r>
                        <a:rPr lang="en-US" sz="1100" b="0" dirty="0">
                          <a:effectLst/>
                          <a:latin typeface="+mn-lt"/>
                        </a:rPr>
                        <a:t> </a:t>
                      </a:r>
                      <a:endParaRPr lang="ru-RU" sz="110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648072">
                <a:tc gridSpan="3">
                  <a:txBody>
                    <a:bodyPr/>
                    <a:lstStyle/>
                    <a:p>
                      <a:pPr>
                        <a:spcBef>
                          <a:spcPts val="300"/>
                        </a:spcBef>
                        <a:spcAft>
                          <a:spcPts val="0"/>
                        </a:spcAft>
                      </a:pPr>
                      <a:r>
                        <a:rPr lang="en-US" sz="1100" b="0" dirty="0" smtClean="0">
                          <a:effectLst/>
                          <a:latin typeface="+mn-lt"/>
                        </a:rPr>
                        <a:t>4 Working Group:</a:t>
                      </a:r>
                      <a:endParaRPr lang="ru-RU" sz="110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648072">
                <a:tc gridSpan="3">
                  <a:txBody>
                    <a:bodyPr/>
                    <a:lstStyle/>
                    <a:p>
                      <a:pPr>
                        <a:spcBef>
                          <a:spcPts val="300"/>
                        </a:spcBef>
                        <a:spcAft>
                          <a:spcPts val="0"/>
                        </a:spcAft>
                      </a:pPr>
                      <a:r>
                        <a:rPr lang="en-US" sz="1100" b="0" dirty="0" smtClean="0">
                          <a:effectLst/>
                          <a:latin typeface="+mn-lt"/>
                        </a:rPr>
                        <a:t>5 Subject:</a:t>
                      </a:r>
                      <a:r>
                        <a:rPr lang="ru-RU" sz="1100" b="0" dirty="0">
                          <a:effectLst/>
                          <a:latin typeface="+mn-lt"/>
                        </a:rPr>
                        <a:t> </a:t>
                      </a:r>
                      <a:endParaRPr lang="ru-RU" sz="110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1080120">
                <a:tc gridSpan="3">
                  <a:txBody>
                    <a:bodyPr/>
                    <a:lstStyle/>
                    <a:p>
                      <a:pPr>
                        <a:spcBef>
                          <a:spcPts val="300"/>
                        </a:spcBef>
                        <a:spcAft>
                          <a:spcPts val="0"/>
                        </a:spcAft>
                      </a:pPr>
                      <a:r>
                        <a:rPr lang="en-US" sz="1100" b="0" dirty="0" smtClean="0">
                          <a:effectLst/>
                          <a:latin typeface="+mn-lt"/>
                        </a:rPr>
                        <a:t>6 Progress:</a:t>
                      </a:r>
                      <a:endParaRPr lang="ru-RU" sz="110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808216">
                <a:tc gridSpan="3">
                  <a:txBody>
                    <a:bodyPr/>
                    <a:lstStyle/>
                    <a:p>
                      <a:pPr>
                        <a:spcBef>
                          <a:spcPts val="300"/>
                        </a:spcBef>
                        <a:spcAft>
                          <a:spcPts val="600"/>
                        </a:spcAft>
                      </a:pPr>
                      <a:r>
                        <a:rPr lang="en-US" sz="1100" b="0" dirty="0" smtClean="0">
                          <a:effectLst/>
                          <a:latin typeface="+mn-lt"/>
                        </a:rPr>
                        <a:t>7 Coordinator’s name:</a:t>
                      </a:r>
                    </a:p>
                    <a:p>
                      <a:pPr>
                        <a:spcBef>
                          <a:spcPts val="300"/>
                        </a:spcBef>
                        <a:spcAft>
                          <a:spcPts val="600"/>
                        </a:spcAft>
                      </a:pPr>
                      <a:r>
                        <a:rPr lang="en-US" sz="1100" b="0" dirty="0" smtClean="0">
                          <a:effectLst/>
                          <a:latin typeface="+mn-lt"/>
                        </a:rPr>
                        <a:t>Address:</a:t>
                      </a:r>
                    </a:p>
                    <a:p>
                      <a:pPr>
                        <a:spcBef>
                          <a:spcPts val="300"/>
                        </a:spcBef>
                        <a:spcAft>
                          <a:spcPts val="600"/>
                        </a:spcAft>
                      </a:pPr>
                      <a:r>
                        <a:rPr lang="en-US" sz="1100" b="0" dirty="0" smtClean="0">
                          <a:effectLst/>
                          <a:latin typeface="+mn-lt"/>
                        </a:rPr>
                        <a:t>Telephone:                                  Fax:                                     E-mail:</a:t>
                      </a:r>
                      <a:r>
                        <a:rPr lang="ru-RU" sz="1100" b="0" dirty="0">
                          <a:effectLst/>
                          <a:latin typeface="+mn-lt"/>
                        </a:rPr>
                        <a:t> </a:t>
                      </a:r>
                      <a:endParaRPr lang="ru-RU" sz="110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468992">
                <a:tc gridSpan="3">
                  <a:txBody>
                    <a:bodyPr/>
                    <a:lstStyle/>
                    <a:p>
                      <a:r>
                        <a:rPr lang="en-US" sz="1100" b="0" kern="1200" dirty="0" smtClean="0">
                          <a:solidFill>
                            <a:schemeClr val="dk1"/>
                          </a:solidFill>
                          <a:effectLst/>
                          <a:latin typeface="+mn-lt"/>
                          <a:ea typeface="+mn-ea"/>
                          <a:cs typeface="+mn-cs"/>
                        </a:rPr>
                        <a:t>8 Completion date:</a:t>
                      </a:r>
                      <a:endParaRPr lang="ru-RU" sz="1100" b="0" dirty="0">
                        <a:solidFill>
                          <a:srgbClr val="000000"/>
                        </a:solidFill>
                        <a:effectLst/>
                        <a:latin typeface="+mn-lt"/>
                        <a:ea typeface="Times New Roman"/>
                      </a:endParaRPr>
                    </a:p>
                  </a:txBody>
                  <a:tcPr marL="68580" marR="68580" marT="0" marB="0"/>
                </a:tc>
                <a:tc hMerge="1">
                  <a:txBody>
                    <a:bodyPr/>
                    <a:lstStyle/>
                    <a:p>
                      <a:endParaRPr lang="ru-RU"/>
                    </a:p>
                  </a:txBody>
                  <a:tcPr/>
                </a:tc>
                <a:tc hMerge="1">
                  <a:txBody>
                    <a:bodyPr/>
                    <a:lstStyle/>
                    <a:p>
                      <a:pPr>
                        <a:spcBef>
                          <a:spcPts val="300"/>
                        </a:spcBef>
                        <a:spcAft>
                          <a:spcPts val="0"/>
                        </a:spcAft>
                      </a:pPr>
                      <a:endParaRPr lang="ru-RU" sz="1100" b="0" dirty="0">
                        <a:solidFill>
                          <a:srgbClr val="000000"/>
                        </a:solidFill>
                        <a:effectLst/>
                        <a:latin typeface="+mn-lt"/>
                        <a:ea typeface="Times New Roman"/>
                      </a:endParaRPr>
                    </a:p>
                  </a:txBody>
                  <a:tcPr marL="68580" marR="68580" marT="0" marB="0">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7"/>
                  </a:ext>
                </a:extLst>
              </a:tr>
              <a:tr h="576064">
                <a:tc gridSpan="2">
                  <a:txBody>
                    <a:bodyPr/>
                    <a:lstStyle/>
                    <a:p>
                      <a:r>
                        <a:rPr lang="en-US" sz="1100" b="0" kern="1200" dirty="0" smtClean="0">
                          <a:solidFill>
                            <a:schemeClr val="dk1"/>
                          </a:solidFill>
                          <a:effectLst/>
                          <a:latin typeface="+mn-lt"/>
                          <a:ea typeface="+mn-ea"/>
                          <a:cs typeface="+mn-cs"/>
                        </a:rPr>
                        <a:t>9 Coordinator’s signature:</a:t>
                      </a:r>
                      <a:endParaRPr lang="ru-RU" sz="1100" b="0" kern="1200" dirty="0">
                        <a:solidFill>
                          <a:schemeClr val="dk1"/>
                        </a:solidFill>
                        <a:effectLst/>
                        <a:latin typeface="+mn-lt"/>
                        <a:ea typeface="+mn-ea"/>
                        <a:cs typeface="+mn-cs"/>
                      </a:endParaRPr>
                    </a:p>
                  </a:txBody>
                  <a:tcPr marL="68580" marR="68580" marT="0" marB="0">
                    <a:lnR w="12700" cap="flat" cmpd="sng" algn="ctr">
                      <a:solidFill>
                        <a:schemeClr val="tx2">
                          <a:lumMod val="40000"/>
                          <a:lumOff val="60000"/>
                        </a:schemeClr>
                      </a:solidFill>
                      <a:prstDash val="solid"/>
                      <a:round/>
                      <a:headEnd type="none" w="med" len="med"/>
                      <a:tailEnd type="none" w="med" len="med"/>
                    </a:lnR>
                  </a:tcPr>
                </a:tc>
                <a:tc hMerge="1">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dk1"/>
                          </a:solidFill>
                          <a:effectLst/>
                          <a:latin typeface="+mn-lt"/>
                          <a:ea typeface="+mn-ea"/>
                          <a:cs typeface="+mn-cs"/>
                        </a:rPr>
                        <a:t>10 Date:</a:t>
                      </a:r>
                      <a:endParaRPr lang="ru-RU" sz="1100" b="0" kern="1200" dirty="0">
                        <a:solidFill>
                          <a:schemeClr val="dk1"/>
                        </a:solidFill>
                        <a:effectLst/>
                        <a:latin typeface="+mn-lt"/>
                        <a:ea typeface="+mn-ea"/>
                        <a:cs typeface="+mn-cs"/>
                      </a:endParaRPr>
                    </a:p>
                  </a:txBody>
                  <a:tcPr marL="68580" marR="68580" marT="0" marB="0">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1628775" y="273050"/>
            <a:ext cx="4886325" cy="358775"/>
          </a:xfrm>
        </p:spPr>
        <p:txBody>
          <a:bodyPr/>
          <a:lstStyle/>
          <a:p>
            <a:r>
              <a:rPr lang="en-GB" smtClean="0"/>
              <a:t>ORGANIZATIONAL SCHEME </a:t>
            </a:r>
            <a:br>
              <a:rPr lang="en-GB" smtClean="0"/>
            </a:br>
            <a:r>
              <a:rPr lang="en-GB" smtClean="0"/>
              <a:t>OF COOMET PROJECTS</a:t>
            </a:r>
            <a:endParaRPr lang="ru-RU" smtClean="0"/>
          </a:p>
        </p:txBody>
      </p:sp>
      <p:pic>
        <p:nvPicPr>
          <p:cNvPr id="38915" name="Рисунок 2"/>
          <p:cNvPicPr>
            <a:picLocks noChangeAspect="1"/>
          </p:cNvPicPr>
          <p:nvPr/>
        </p:nvPicPr>
        <p:blipFill>
          <a:blip r:embed="rId2" cstate="print"/>
          <a:srcRect/>
          <a:stretch>
            <a:fillRect/>
          </a:stretch>
        </p:blipFill>
        <p:spPr bwMode="auto">
          <a:xfrm>
            <a:off x="836613" y="1041400"/>
            <a:ext cx="5256212" cy="8304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r>
              <a:rPr lang="en-GB" cap="all" dirty="0" smtClean="0"/>
              <a:t/>
            </a:r>
            <a:br>
              <a:rPr lang="en-GB" cap="all" dirty="0" smtClean="0"/>
            </a:br>
            <a:r>
              <a:rPr lang="en-GB" cap="all" dirty="0" smtClean="0"/>
              <a:t>of </a:t>
            </a:r>
            <a:r>
              <a:rPr lang="en-GB" cap="all" dirty="0"/>
              <a:t>COOMET member countries</a:t>
            </a:r>
            <a:endParaRPr lang="ru-RU" dirty="0"/>
          </a:p>
        </p:txBody>
      </p:sp>
      <p:sp>
        <p:nvSpPr>
          <p:cNvPr id="3" name="Объект 2"/>
          <p:cNvSpPr>
            <a:spLocks noGrp="1"/>
          </p:cNvSpPr>
          <p:nvPr>
            <p:ph idx="1"/>
          </p:nvPr>
        </p:nvSpPr>
        <p:spPr>
          <a:xfrm>
            <a:off x="360065" y="848544"/>
            <a:ext cx="6172200" cy="360362"/>
          </a:xfrm>
        </p:spPr>
        <p:txBody>
          <a:bodyPr rtlCol="0">
            <a:normAutofit/>
          </a:bodyPr>
          <a:lstStyle/>
          <a:p>
            <a:pPr fontAlgn="auto">
              <a:spcAft>
                <a:spcPts val="0"/>
              </a:spcAft>
              <a:defRPr/>
            </a:pPr>
            <a:r>
              <a:rPr lang="en-GB" sz="1400" b="1" cap="all" dirty="0">
                <a:solidFill>
                  <a:srgbClr val="FF0000"/>
                </a:solidFill>
              </a:rPr>
              <a:t>ARMENIA</a:t>
            </a:r>
            <a:endParaRPr lang="ru-RU" sz="1400" dirty="0">
              <a:solidFill>
                <a:srgbClr val="FF0000"/>
              </a:solidFill>
            </a:endParaRPr>
          </a:p>
          <a:p>
            <a:pPr fontAlgn="auto">
              <a:spcAft>
                <a:spcPts val="0"/>
              </a:spcAft>
              <a:defRPr/>
            </a:pP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904001234"/>
              </p:ext>
            </p:extLst>
          </p:nvPr>
        </p:nvGraphicFramePr>
        <p:xfrm>
          <a:off x="421978" y="1166089"/>
          <a:ext cx="6120681" cy="6862687"/>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710878">
                  <a:extLst>
                    <a:ext uri="{9D8B030D-6E8A-4147-A177-3AD203B41FA5}">
                      <a16:colId xmlns:a16="http://schemas.microsoft.com/office/drawing/2014/main" val="20003"/>
                    </a:ext>
                  </a:extLst>
                </a:gridCol>
                <a:gridCol w="521371">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a:effectLst/>
                          <a:latin typeface="+mn-lt"/>
                          <a:ea typeface="Times New Roman"/>
                          <a:cs typeface="Times New Roman"/>
                        </a:rPr>
                        <a:t>TC 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General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ru-RU"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Vahan</a:t>
                      </a:r>
                      <a:r>
                        <a:rPr lang="en-US"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Sahakyan</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+374 93</a:t>
                      </a:r>
                      <a:r>
                        <a:rPr lang="en-US" sz="900" kern="1200" dirty="0" smtClean="0">
                          <a:solidFill>
                            <a:schemeClr val="tx1"/>
                          </a:solidFill>
                          <a:effectLst/>
                          <a:latin typeface="Calibri" pitchFamily="34" charset="0"/>
                          <a:ea typeface="+mn-ea"/>
                          <a:cs typeface="+mn-cs"/>
                        </a:rPr>
                        <a:t> </a:t>
                      </a:r>
                      <a:r>
                        <a:rPr lang="ru-RU" sz="900" kern="1200" dirty="0" smtClean="0">
                          <a:solidFill>
                            <a:schemeClr val="tx1"/>
                          </a:solidFill>
                          <a:effectLst/>
                          <a:latin typeface="Calibri" pitchFamily="34" charset="0"/>
                          <a:ea typeface="+mn-ea"/>
                          <a:cs typeface="+mn-cs"/>
                        </a:rPr>
                        <a:t>96 06 00</a:t>
                      </a:r>
                      <a:br>
                        <a:rPr lang="ru-RU" sz="900" kern="1200" dirty="0" smtClean="0">
                          <a:solidFill>
                            <a:schemeClr val="tx1"/>
                          </a:solidFill>
                          <a:effectLst/>
                          <a:latin typeface="Calibri" pitchFamily="34" charset="0"/>
                          <a:ea typeface="+mn-ea"/>
                          <a:cs typeface="+mn-cs"/>
                        </a:rPr>
                      </a:b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r>
                        <a:rPr lang="ru-RU" sz="900" kern="1200" dirty="0" smtClean="0">
                          <a:solidFill>
                            <a:schemeClr val="tx1"/>
                          </a:solidFill>
                          <a:effectLst/>
                          <a:latin typeface="Calibri" pitchFamily="34" charset="0"/>
                          <a:ea typeface="+mn-ea"/>
                          <a:cs typeface="+mn-cs"/>
                        </a:rPr>
                        <a:t/>
                      </a:r>
                      <a:br>
                        <a:rPr lang="ru-RU" sz="900" kern="1200" dirty="0" smtClean="0">
                          <a:solidFill>
                            <a:schemeClr val="tx1"/>
                          </a:solidFill>
                          <a:effectLst/>
                          <a:latin typeface="Calibri" pitchFamily="34" charset="0"/>
                          <a:ea typeface="+mn-ea"/>
                          <a:cs typeface="+mn-cs"/>
                        </a:rPr>
                      </a:br>
                      <a:r>
                        <a:rPr lang="en-US" sz="900" u="sng" kern="1200" dirty="0" err="1" smtClean="0">
                          <a:solidFill>
                            <a:schemeClr val="tx1"/>
                          </a:solidFill>
                          <a:effectLst/>
                          <a:latin typeface="Calibri" pitchFamily="34" charset="0"/>
                          <a:ea typeface="+mn-ea"/>
                          <a:cs typeface="+mn-cs"/>
                          <a:hlinkClick r:id="rId3"/>
                        </a:rPr>
                        <a:t>vahan</a:t>
                      </a:r>
                      <a:r>
                        <a:rPr lang="ru-RU" sz="900" u="sng" kern="1200" dirty="0" smtClean="0">
                          <a:solidFill>
                            <a:schemeClr val="tx1"/>
                          </a:solidFill>
                          <a:effectLst/>
                          <a:latin typeface="Calibri" pitchFamily="34" charset="0"/>
                          <a:ea typeface="+mn-ea"/>
                          <a:cs typeface="+mn-cs"/>
                          <a:hlinkClick r:id="rId3"/>
                        </a:rPr>
                        <a:t>203@</a:t>
                      </a:r>
                      <a:r>
                        <a:rPr lang="en-US" sz="900" u="sng" kern="1200" dirty="0" smtClean="0">
                          <a:solidFill>
                            <a:schemeClr val="tx1"/>
                          </a:solidFill>
                          <a:effectLst/>
                          <a:latin typeface="Calibri" pitchFamily="34" charset="0"/>
                          <a:ea typeface="+mn-ea"/>
                          <a:cs typeface="+mn-cs"/>
                          <a:hlinkClick r:id="rId3"/>
                        </a:rPr>
                        <a:t>inbox</a:t>
                      </a:r>
                      <a:r>
                        <a:rPr lang="ru-RU" sz="900" u="sng" kern="1200" dirty="0" smtClean="0">
                          <a:solidFill>
                            <a:schemeClr val="tx1"/>
                          </a:solidFill>
                          <a:effectLst/>
                          <a:latin typeface="Calibri" pitchFamily="34" charset="0"/>
                          <a:ea typeface="+mn-ea"/>
                          <a:cs typeface="+mn-cs"/>
                          <a:hlinkClick r:id="rId3"/>
                        </a:rPr>
                        <a:t>.</a:t>
                      </a:r>
                      <a:r>
                        <a:rPr lang="en-US" sz="900" u="sng" kern="1200" dirty="0" err="1" smtClean="0">
                          <a:solidFill>
                            <a:schemeClr val="tx1"/>
                          </a:solidFill>
                          <a:effectLst/>
                          <a:latin typeface="Calibri" pitchFamily="34" charset="0"/>
                          <a:ea typeface="+mn-ea"/>
                          <a:cs typeface="+mn-cs"/>
                          <a:hlinkClick r:id="rId3"/>
                        </a:rPr>
                        <a:t>ru</a:t>
                      </a:r>
                      <a:endParaRPr lang="ru-RU" sz="900" kern="1200" dirty="0">
                        <a:solidFill>
                          <a:schemeClr val="tx1"/>
                        </a:solidFill>
                        <a:effectLst/>
                        <a:latin typeface="Calibri" pitchFamily="34" charset="0"/>
                        <a:ea typeface="+mn-ea"/>
                        <a:cs typeface="+mn-cs"/>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dirty="0">
                          <a:effectLst/>
                          <a:latin typeface="+mn-lt"/>
                          <a:ea typeface="Times New Roman"/>
                          <a:cs typeface="Times New Roman"/>
                        </a:rPr>
                        <a:t>TC 1.2</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Acoustics, Ultrasound, Vibration</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Mr. Ararat </a:t>
                      </a:r>
                      <a:r>
                        <a:rPr lang="en-GB" sz="900" b="1" dirty="0" err="1">
                          <a:effectLst/>
                          <a:latin typeface="+mn-lt"/>
                          <a:ea typeface="Times New Roman"/>
                          <a:cs typeface="Times New Roman"/>
                        </a:rPr>
                        <a:t>Bagdasaryan</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+374 93 79 95 55</a:t>
                      </a:r>
                      <a:endPar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900" u="sng" kern="1200" dirty="0" smtClean="0">
                          <a:solidFill>
                            <a:schemeClr val="tx1"/>
                          </a:solidFill>
                          <a:effectLst/>
                          <a:latin typeface="Calibri" pitchFamily="34" charset="0"/>
                          <a:ea typeface="+mn-ea"/>
                          <a:cs typeface="+mn-cs"/>
                          <a:hlinkClick r:id="rId2"/>
                        </a:rPr>
                        <a:t>info@metrology.am</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bagdasaryan@metrology.am</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a:effectLst/>
                          <a:latin typeface="+mn-lt"/>
                          <a:ea typeface="Times New Roman"/>
                          <a:cs typeface="Times New Roman"/>
                        </a:rPr>
                        <a:t>TC 1.3</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Electricity and Magnetism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EM</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ru-RU" sz="900" b="1" kern="1200" dirty="0" smtClean="0">
                          <a:solidFill>
                            <a:schemeClr val="dk1"/>
                          </a:solidFill>
                          <a:effectLst/>
                          <a:latin typeface="+mn-lt"/>
                          <a:ea typeface="+mn-ea"/>
                          <a:cs typeface="+mn-cs"/>
                        </a:rPr>
                        <a:t>. </a:t>
                      </a:r>
                      <a:r>
                        <a:rPr lang="en-US" sz="900" b="1" kern="1200" dirty="0" smtClean="0">
                          <a:solidFill>
                            <a:schemeClr val="dk1"/>
                          </a:solidFill>
                          <a:effectLst/>
                          <a:latin typeface="+mn-lt"/>
                          <a:ea typeface="+mn-ea"/>
                          <a:cs typeface="+mn-cs"/>
                        </a:rPr>
                        <a:t>Viktor </a:t>
                      </a:r>
                      <a:r>
                        <a:rPr lang="en-US" sz="900" b="1" kern="1200" dirty="0" err="1" smtClean="0">
                          <a:solidFill>
                            <a:schemeClr val="dk1"/>
                          </a:solidFill>
                          <a:effectLst/>
                          <a:latin typeface="+mn-lt"/>
                          <a:ea typeface="+mn-ea"/>
                          <a:cs typeface="+mn-cs"/>
                        </a:rPr>
                        <a:t>Shahmuradyan</a:t>
                      </a:r>
                      <a:endParaRPr lang="ru-RU" sz="900" b="1"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+374 93 58 10 89</a:t>
                      </a:r>
                      <a:br>
                        <a:rPr lang="ru-RU" sz="900" kern="1200" dirty="0" smtClean="0">
                          <a:solidFill>
                            <a:schemeClr val="tx1"/>
                          </a:solidFill>
                          <a:effectLst/>
                          <a:latin typeface="Calibri" pitchFamily="34" charset="0"/>
                          <a:ea typeface="+mn-ea"/>
                          <a:cs typeface="+mn-cs"/>
                        </a:rPr>
                      </a:b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r>
                        <a:rPr lang="ru-RU" sz="900" kern="1200" dirty="0" smtClean="0">
                          <a:solidFill>
                            <a:schemeClr val="tx1"/>
                          </a:solidFill>
                          <a:effectLst/>
                          <a:latin typeface="Calibri" pitchFamily="34" charset="0"/>
                          <a:ea typeface="+mn-ea"/>
                          <a:cs typeface="+mn-cs"/>
                        </a:rPr>
                        <a:t/>
                      </a:r>
                      <a:br>
                        <a:rPr lang="ru-RU" sz="900" kern="1200" dirty="0" smtClean="0">
                          <a:solidFill>
                            <a:schemeClr val="tx1"/>
                          </a:solidFill>
                          <a:effectLst/>
                          <a:latin typeface="Calibri" pitchFamily="34" charset="0"/>
                          <a:ea typeface="+mn-ea"/>
                          <a:cs typeface="+mn-cs"/>
                        </a:rPr>
                      </a:br>
                      <a:r>
                        <a:rPr lang="en-US" sz="900" u="sng" kern="1200" dirty="0" err="1" smtClean="0">
                          <a:solidFill>
                            <a:schemeClr val="tx1"/>
                          </a:solidFill>
                          <a:effectLst/>
                          <a:latin typeface="Calibri" pitchFamily="34" charset="0"/>
                          <a:ea typeface="+mn-ea"/>
                          <a:cs typeface="+mn-cs"/>
                          <a:hlinkClick r:id="rId4"/>
                        </a:rPr>
                        <a:t>shahviktor</a:t>
                      </a:r>
                      <a:r>
                        <a:rPr lang="ru-RU" sz="900" u="sng" kern="1200" dirty="0" smtClean="0">
                          <a:solidFill>
                            <a:schemeClr val="tx1"/>
                          </a:solidFill>
                          <a:effectLst/>
                          <a:latin typeface="Calibri" pitchFamily="34" charset="0"/>
                          <a:ea typeface="+mn-ea"/>
                          <a:cs typeface="+mn-cs"/>
                          <a:hlinkClick r:id="rId4"/>
                        </a:rPr>
                        <a:t>@</a:t>
                      </a:r>
                      <a:r>
                        <a:rPr lang="en-US" sz="900" u="sng" kern="1200" dirty="0" err="1" smtClean="0">
                          <a:solidFill>
                            <a:schemeClr val="tx1"/>
                          </a:solidFill>
                          <a:effectLst/>
                          <a:latin typeface="Calibri" pitchFamily="34" charset="0"/>
                          <a:ea typeface="+mn-ea"/>
                          <a:cs typeface="+mn-cs"/>
                          <a:hlinkClick r:id="rId4"/>
                        </a:rPr>
                        <a:t>yandex</a:t>
                      </a:r>
                      <a:r>
                        <a:rPr lang="ru-RU" sz="900" u="sng" kern="1200" dirty="0" smtClean="0">
                          <a:solidFill>
                            <a:schemeClr val="tx1"/>
                          </a:solidFill>
                          <a:effectLst/>
                          <a:latin typeface="Calibri" pitchFamily="34" charset="0"/>
                          <a:ea typeface="+mn-ea"/>
                          <a:cs typeface="+mn-cs"/>
                          <a:hlinkClick r:id="rId4"/>
                        </a:rPr>
                        <a:t>.</a:t>
                      </a:r>
                      <a:r>
                        <a:rPr lang="en-US" sz="900" u="sng" kern="1200" dirty="0" err="1" smtClean="0">
                          <a:solidFill>
                            <a:schemeClr val="tx1"/>
                          </a:solidFill>
                          <a:effectLst/>
                          <a:latin typeface="Calibri" pitchFamily="34" charset="0"/>
                          <a:ea typeface="+mn-ea"/>
                          <a:cs typeface="+mn-cs"/>
                          <a:hlinkClick r:id="rId4"/>
                        </a:rPr>
                        <a:t>ru</a:t>
                      </a:r>
                      <a:endParaRPr lang="ru-RU" sz="900" kern="1200" dirty="0">
                        <a:solidFill>
                          <a:schemeClr val="tx1"/>
                        </a:solidFill>
                        <a:effectLst/>
                        <a:latin typeface="Calibri" pitchFamily="34" charset="0"/>
                        <a:ea typeface="+mn-ea"/>
                        <a:cs typeface="+mn-cs"/>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dirty="0">
                          <a:effectLst/>
                          <a:latin typeface="+mn-lt"/>
                          <a:ea typeface="Times New Roman"/>
                          <a:cs typeface="Times New Roman"/>
                        </a:rPr>
                        <a:t>TC 1.4</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Flow Measurement</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Mr. </a:t>
                      </a:r>
                      <a:r>
                        <a:rPr lang="en-GB" sz="900" b="1" dirty="0" err="1">
                          <a:effectLst/>
                          <a:latin typeface="+mn-lt"/>
                          <a:ea typeface="Times New Roman"/>
                          <a:cs typeface="Times New Roman"/>
                        </a:rPr>
                        <a:t>Karapet</a:t>
                      </a:r>
                      <a:r>
                        <a:rPr lang="en-GB" sz="900" b="1" dirty="0">
                          <a:effectLst/>
                          <a:latin typeface="+mn-lt"/>
                          <a:ea typeface="Times New Roman"/>
                          <a:cs typeface="Times New Roman"/>
                        </a:rPr>
                        <a:t> </a:t>
                      </a:r>
                      <a:r>
                        <a:rPr lang="en-GB" sz="900" b="1" dirty="0" err="1">
                          <a:effectLst/>
                          <a:latin typeface="+mn-lt"/>
                          <a:ea typeface="Times New Roman"/>
                          <a:cs typeface="Times New Roman"/>
                        </a:rPr>
                        <a:t>Sargisyan</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+374 95 00 69 73</a:t>
                      </a:r>
                      <a:endParaRPr lang="en-US" sz="900" kern="1200" dirty="0" smtClean="0">
                        <a:solidFill>
                          <a:schemeClr val="tx1"/>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r>
                        <a:rPr lang="ru-RU" sz="900" kern="1200" dirty="0" smtClean="0">
                          <a:solidFill>
                            <a:schemeClr val="tx1"/>
                          </a:solidFill>
                          <a:effectLst/>
                          <a:latin typeface="Calibri" pitchFamily="34" charset="0"/>
                          <a:ea typeface="+mn-ea"/>
                          <a:cs typeface="+mn-cs"/>
                        </a:rPr>
                        <a:t/>
                      </a:r>
                      <a:br>
                        <a:rPr lang="ru-RU" sz="900" kern="1200" dirty="0" smtClean="0">
                          <a:solidFill>
                            <a:schemeClr val="tx1"/>
                          </a:solidFill>
                          <a:effectLst/>
                          <a:latin typeface="Calibri" pitchFamily="34" charset="0"/>
                          <a:ea typeface="+mn-ea"/>
                          <a:cs typeface="+mn-cs"/>
                        </a:rPr>
                      </a:br>
                      <a:r>
                        <a:rPr lang="en-US" sz="900" kern="1200" dirty="0" err="1" smtClean="0">
                          <a:solidFill>
                            <a:schemeClr val="tx1"/>
                          </a:solidFill>
                          <a:effectLst/>
                          <a:latin typeface="Calibri" pitchFamily="34" charset="0"/>
                          <a:ea typeface="+mn-ea"/>
                          <a:cs typeface="+mn-cs"/>
                        </a:rPr>
                        <a:t>sargsyan</a:t>
                      </a:r>
                      <a:r>
                        <a:rPr lang="ru-RU" sz="900" kern="1200" dirty="0" smtClean="0">
                          <a:solidFill>
                            <a:schemeClr val="tx1"/>
                          </a:solidFill>
                          <a:effectLst/>
                          <a:latin typeface="Calibri" pitchFamily="34" charset="0"/>
                          <a:ea typeface="+mn-ea"/>
                          <a:cs typeface="+mn-cs"/>
                        </a:rPr>
                        <a:t>@</a:t>
                      </a:r>
                      <a:r>
                        <a:rPr lang="en-US" sz="900" kern="1200" dirty="0" smtClean="0">
                          <a:solidFill>
                            <a:schemeClr val="tx1"/>
                          </a:solidFill>
                          <a:effectLst/>
                          <a:latin typeface="Calibri" pitchFamily="34" charset="0"/>
                          <a:ea typeface="+mn-ea"/>
                          <a:cs typeface="+mn-cs"/>
                        </a:rPr>
                        <a:t>metrology</a:t>
                      </a:r>
                      <a:r>
                        <a:rPr lang="ru-RU" sz="900" kern="1200" dirty="0" smtClean="0">
                          <a:solidFill>
                            <a:schemeClr val="tx1"/>
                          </a:solidFill>
                          <a:effectLst/>
                          <a:latin typeface="Calibri" pitchFamily="34" charset="0"/>
                          <a:ea typeface="+mn-ea"/>
                          <a:cs typeface="+mn-cs"/>
                        </a:rPr>
                        <a:t>.</a:t>
                      </a:r>
                      <a:r>
                        <a:rPr lang="en-US" sz="900" kern="1200" dirty="0" smtClean="0">
                          <a:solidFill>
                            <a:schemeClr val="tx1"/>
                          </a:solidFill>
                          <a:effectLst/>
                          <a:latin typeface="Calibri" pitchFamily="34" charset="0"/>
                          <a:ea typeface="+mn-ea"/>
                          <a:cs typeface="+mn-cs"/>
                        </a:rPr>
                        <a:t>am</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278448">
                <a:tc>
                  <a:txBody>
                    <a:bodyPr/>
                    <a:lstStyle/>
                    <a:p>
                      <a:pPr>
                        <a:spcAft>
                          <a:spcPts val="0"/>
                        </a:spcAft>
                      </a:pPr>
                      <a:r>
                        <a:rPr lang="en-GB" sz="900" b="1">
                          <a:effectLst/>
                          <a:latin typeface="+mn-lt"/>
                          <a:ea typeface="Times New Roman"/>
                          <a:cs typeface="Times New Roman"/>
                        </a:rPr>
                        <a:t>TC 1.5</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Length and Angle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ru-RU" sz="900" b="1" kern="1200" dirty="0" smtClean="0">
                          <a:solidFill>
                            <a:schemeClr val="dk1"/>
                          </a:solidFill>
                          <a:effectLst/>
                          <a:latin typeface="+mn-lt"/>
                          <a:ea typeface="+mn-ea"/>
                          <a:cs typeface="+mn-cs"/>
                        </a:rPr>
                        <a:t>. </a:t>
                      </a:r>
                      <a:r>
                        <a:rPr lang="en-US" sz="900" b="1" kern="1200" dirty="0" smtClean="0">
                          <a:solidFill>
                            <a:schemeClr val="dk1"/>
                          </a:solidFill>
                          <a:effectLst/>
                          <a:latin typeface="+mn-lt"/>
                          <a:ea typeface="+mn-ea"/>
                          <a:cs typeface="+mn-cs"/>
                        </a:rPr>
                        <a:t>Armen </a:t>
                      </a:r>
                      <a:r>
                        <a:rPr lang="en-US" sz="900" b="1" kern="1200" dirty="0" err="1" smtClean="0">
                          <a:solidFill>
                            <a:schemeClr val="dk1"/>
                          </a:solidFill>
                          <a:effectLst/>
                          <a:latin typeface="+mn-lt"/>
                          <a:ea typeface="+mn-ea"/>
                          <a:cs typeface="+mn-cs"/>
                        </a:rPr>
                        <a:t>Matevosyan</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+374 96 57 66 75</a:t>
                      </a:r>
                      <a:br>
                        <a:rPr lang="ru-RU" sz="900" kern="1200" dirty="0" smtClean="0">
                          <a:solidFill>
                            <a:schemeClr val="tx1"/>
                          </a:solidFill>
                          <a:effectLst/>
                          <a:latin typeface="Calibri" pitchFamily="34" charset="0"/>
                          <a:ea typeface="+mn-ea"/>
                          <a:cs typeface="+mn-cs"/>
                        </a:rPr>
                      </a:b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r>
                        <a:rPr lang="en-US" sz="900" kern="1200" dirty="0" smtClean="0">
                          <a:solidFill>
                            <a:schemeClr val="tx1"/>
                          </a:solidFill>
                          <a:effectLst/>
                          <a:latin typeface="Calibri" pitchFamily="34" charset="0"/>
                          <a:ea typeface="+mn-ea"/>
                          <a:cs typeface="+mn-cs"/>
                        </a:rPr>
                        <a:t> </a:t>
                      </a:r>
                      <a:r>
                        <a:rPr lang="ru-RU" sz="900" kern="1200" dirty="0" smtClean="0">
                          <a:solidFill>
                            <a:schemeClr val="tx1"/>
                          </a:solidFill>
                          <a:effectLst/>
                          <a:latin typeface="Calibri" pitchFamily="34" charset="0"/>
                          <a:ea typeface="+mn-ea"/>
                          <a:cs typeface="+mn-cs"/>
                        </a:rPr>
                        <a:t/>
                      </a:r>
                      <a:br>
                        <a:rPr lang="ru-RU" sz="900" kern="1200" dirty="0" smtClean="0">
                          <a:solidFill>
                            <a:schemeClr val="tx1"/>
                          </a:solidFill>
                          <a:effectLst/>
                          <a:latin typeface="Calibri" pitchFamily="34" charset="0"/>
                          <a:ea typeface="+mn-ea"/>
                          <a:cs typeface="+mn-cs"/>
                        </a:rPr>
                      </a:br>
                      <a:r>
                        <a:rPr lang="en-US" sz="900" u="sng" kern="1200" dirty="0" err="1" smtClean="0">
                          <a:solidFill>
                            <a:schemeClr val="tx1"/>
                          </a:solidFill>
                          <a:effectLst/>
                          <a:latin typeface="Calibri" pitchFamily="34" charset="0"/>
                          <a:ea typeface="+mn-ea"/>
                          <a:cs typeface="+mn-cs"/>
                          <a:hlinkClick r:id="rId5"/>
                        </a:rPr>
                        <a:t>armenmatevosyan</a:t>
                      </a:r>
                      <a:r>
                        <a:rPr lang="ru-RU" sz="900" u="sng" kern="1200" dirty="0" smtClean="0">
                          <a:solidFill>
                            <a:schemeClr val="tx1"/>
                          </a:solidFill>
                          <a:effectLst/>
                          <a:latin typeface="Calibri" pitchFamily="34" charset="0"/>
                          <a:ea typeface="+mn-ea"/>
                          <a:cs typeface="+mn-cs"/>
                          <a:hlinkClick r:id="rId5"/>
                        </a:rPr>
                        <a:t>81@</a:t>
                      </a:r>
                      <a:r>
                        <a:rPr lang="en-US" sz="900" u="sng" kern="1200" dirty="0" err="1" smtClean="0">
                          <a:solidFill>
                            <a:schemeClr val="tx1"/>
                          </a:solidFill>
                          <a:effectLst/>
                          <a:latin typeface="Calibri" pitchFamily="34" charset="0"/>
                          <a:ea typeface="+mn-ea"/>
                          <a:cs typeface="+mn-cs"/>
                          <a:hlinkClick r:id="rId5"/>
                        </a:rPr>
                        <a:t>gmail</a:t>
                      </a:r>
                      <a:r>
                        <a:rPr lang="ru-RU" sz="900" u="sng" kern="1200" dirty="0" smtClean="0">
                          <a:solidFill>
                            <a:schemeClr val="tx1"/>
                          </a:solidFill>
                          <a:effectLst/>
                          <a:latin typeface="Calibri" pitchFamily="34" charset="0"/>
                          <a:ea typeface="+mn-ea"/>
                          <a:cs typeface="+mn-cs"/>
                          <a:hlinkClick r:id="rId5"/>
                        </a:rPr>
                        <a:t>.</a:t>
                      </a:r>
                      <a:r>
                        <a:rPr lang="en-US" sz="900" u="sng" kern="1200" dirty="0" smtClean="0">
                          <a:solidFill>
                            <a:schemeClr val="tx1"/>
                          </a:solidFill>
                          <a:effectLst/>
                          <a:latin typeface="Calibri" pitchFamily="34" charset="0"/>
                          <a:ea typeface="+mn-ea"/>
                          <a:cs typeface="+mn-cs"/>
                          <a:hlinkClick r:id="rId5"/>
                        </a:rPr>
                        <a:t>com</a:t>
                      </a:r>
                      <a:endParaRPr lang="ru-RU" sz="900" kern="1200" dirty="0">
                        <a:solidFill>
                          <a:schemeClr val="tx1"/>
                        </a:solidFill>
                        <a:effectLst/>
                        <a:latin typeface="Calibri" pitchFamily="34" charset="0"/>
                        <a:ea typeface="+mn-ea"/>
                        <a:cs typeface="+mn-cs"/>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360082">
                <a:tc>
                  <a:txBody>
                    <a:bodyPr/>
                    <a:lstStyle/>
                    <a:p>
                      <a:pPr>
                        <a:spcAft>
                          <a:spcPts val="0"/>
                        </a:spcAft>
                      </a:pPr>
                      <a:r>
                        <a:rPr lang="en-GB" sz="900" b="1">
                          <a:effectLst/>
                          <a:latin typeface="+mn-lt"/>
                          <a:ea typeface="Times New Roman"/>
                          <a:cs typeface="Times New Roman"/>
                        </a:rPr>
                        <a:t>TC 1.6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Mass and Related Quantities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M</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ru-RU" sz="900" b="1" kern="1200" dirty="0" smtClean="0">
                          <a:solidFill>
                            <a:schemeClr val="dk1"/>
                          </a:solidFill>
                          <a:effectLst/>
                          <a:latin typeface="+mn-lt"/>
                          <a:ea typeface="+mn-ea"/>
                          <a:cs typeface="+mn-cs"/>
                        </a:rPr>
                        <a:t>. </a:t>
                      </a:r>
                      <a:r>
                        <a:rPr lang="en-US" sz="900" b="1" kern="1200" dirty="0" smtClean="0">
                          <a:solidFill>
                            <a:schemeClr val="dk1"/>
                          </a:solidFill>
                          <a:effectLst/>
                          <a:latin typeface="+mn-lt"/>
                          <a:ea typeface="+mn-ea"/>
                          <a:cs typeface="+mn-cs"/>
                        </a:rPr>
                        <a:t>Armen </a:t>
                      </a:r>
                      <a:r>
                        <a:rPr lang="en-US" sz="900" b="1" kern="1200" dirty="0" err="1" smtClean="0">
                          <a:solidFill>
                            <a:schemeClr val="dk1"/>
                          </a:solidFill>
                          <a:effectLst/>
                          <a:latin typeface="+mn-lt"/>
                          <a:ea typeface="+mn-ea"/>
                          <a:cs typeface="+mn-cs"/>
                        </a:rPr>
                        <a:t>Matevosyan</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+374 96 57 66 75</a:t>
                      </a:r>
                      <a:br>
                        <a:rPr lang="ru-RU" sz="900" kern="1200" dirty="0" smtClean="0">
                          <a:solidFill>
                            <a:schemeClr val="tx1"/>
                          </a:solidFill>
                          <a:effectLst/>
                          <a:latin typeface="Calibri" pitchFamily="34" charset="0"/>
                          <a:ea typeface="+mn-ea"/>
                          <a:cs typeface="+mn-cs"/>
                        </a:rPr>
                      </a:b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r>
                        <a:rPr lang="en-US" sz="900" kern="1200" dirty="0" smtClean="0">
                          <a:solidFill>
                            <a:schemeClr val="tx1"/>
                          </a:solidFill>
                          <a:effectLst/>
                          <a:latin typeface="Calibri" pitchFamily="34" charset="0"/>
                          <a:ea typeface="+mn-ea"/>
                          <a:cs typeface="+mn-cs"/>
                        </a:rPr>
                        <a:t> </a:t>
                      </a:r>
                      <a:r>
                        <a:rPr lang="ru-RU" sz="900" kern="1200" dirty="0" smtClean="0">
                          <a:solidFill>
                            <a:schemeClr val="tx1"/>
                          </a:solidFill>
                          <a:effectLst/>
                          <a:latin typeface="Calibri" pitchFamily="34" charset="0"/>
                          <a:ea typeface="+mn-ea"/>
                          <a:cs typeface="+mn-cs"/>
                        </a:rPr>
                        <a:t/>
                      </a:r>
                      <a:br>
                        <a:rPr lang="ru-RU" sz="900" kern="1200" dirty="0" smtClean="0">
                          <a:solidFill>
                            <a:schemeClr val="tx1"/>
                          </a:solidFill>
                          <a:effectLst/>
                          <a:latin typeface="Calibri" pitchFamily="34" charset="0"/>
                          <a:ea typeface="+mn-ea"/>
                          <a:cs typeface="+mn-cs"/>
                        </a:rPr>
                      </a:br>
                      <a:r>
                        <a:rPr lang="en-US" sz="900" u="sng" kern="1200" dirty="0" err="1" smtClean="0">
                          <a:solidFill>
                            <a:schemeClr val="tx1"/>
                          </a:solidFill>
                          <a:effectLst/>
                          <a:latin typeface="Calibri" pitchFamily="34" charset="0"/>
                          <a:ea typeface="+mn-ea"/>
                          <a:cs typeface="+mn-cs"/>
                          <a:hlinkClick r:id="rId5"/>
                        </a:rPr>
                        <a:t>armenmatevosyan</a:t>
                      </a:r>
                      <a:r>
                        <a:rPr lang="ru-RU" sz="900" u="sng" kern="1200" dirty="0" smtClean="0">
                          <a:solidFill>
                            <a:schemeClr val="tx1"/>
                          </a:solidFill>
                          <a:effectLst/>
                          <a:latin typeface="Calibri" pitchFamily="34" charset="0"/>
                          <a:ea typeface="+mn-ea"/>
                          <a:cs typeface="+mn-cs"/>
                          <a:hlinkClick r:id="rId5"/>
                        </a:rPr>
                        <a:t>81@</a:t>
                      </a:r>
                      <a:r>
                        <a:rPr lang="en-US" sz="900" u="sng" kern="1200" dirty="0" err="1" smtClean="0">
                          <a:solidFill>
                            <a:schemeClr val="tx1"/>
                          </a:solidFill>
                          <a:effectLst/>
                          <a:latin typeface="Calibri" pitchFamily="34" charset="0"/>
                          <a:ea typeface="+mn-ea"/>
                          <a:cs typeface="+mn-cs"/>
                          <a:hlinkClick r:id="rId5"/>
                        </a:rPr>
                        <a:t>gmail</a:t>
                      </a:r>
                      <a:r>
                        <a:rPr lang="ru-RU" sz="900" u="sng" kern="1200" dirty="0" smtClean="0">
                          <a:solidFill>
                            <a:schemeClr val="tx1"/>
                          </a:solidFill>
                          <a:effectLst/>
                          <a:latin typeface="Calibri" pitchFamily="34" charset="0"/>
                          <a:ea typeface="+mn-ea"/>
                          <a:cs typeface="+mn-cs"/>
                          <a:hlinkClick r:id="rId5"/>
                        </a:rPr>
                        <a:t>.</a:t>
                      </a:r>
                      <a:r>
                        <a:rPr lang="en-US" sz="900" u="sng" kern="1200" dirty="0" smtClean="0">
                          <a:solidFill>
                            <a:schemeClr val="tx1"/>
                          </a:solidFill>
                          <a:effectLst/>
                          <a:latin typeface="Calibri" pitchFamily="34" charset="0"/>
                          <a:ea typeface="+mn-ea"/>
                          <a:cs typeface="+mn-cs"/>
                          <a:hlinkClick r:id="rId5"/>
                        </a:rPr>
                        <a:t>com</a:t>
                      </a:r>
                      <a:endParaRPr lang="ru-RU" sz="900" kern="1200" dirty="0">
                        <a:solidFill>
                          <a:schemeClr val="tx1"/>
                        </a:solidFill>
                        <a:effectLst/>
                        <a:latin typeface="Calibri" pitchFamily="34" charset="0"/>
                        <a:ea typeface="+mn-ea"/>
                        <a:cs typeface="+mn-cs"/>
                      </a:endParaRPr>
                    </a:p>
                  </a:txBody>
                  <a:tcPr marL="68580" marR="68580" marT="0" marB="0" anchor="ctr" horzOverflow="overflow"/>
                </a:tc>
                <a:tc>
                  <a:txBody>
                    <a:bodyPr/>
                    <a:lstStyle/>
                    <a:p>
                      <a:pPr algn="ctr">
                        <a:spcAft>
                          <a:spcPts val="0"/>
                        </a:spcAft>
                      </a:pPr>
                      <a:r>
                        <a:rPr lang="en-US" sz="900" dirty="0" smtClean="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6"/>
                  </a:ext>
                </a:extLst>
              </a:tr>
              <a:tr h="349282">
                <a:tc>
                  <a:txBody>
                    <a:bodyPr/>
                    <a:lstStyle/>
                    <a:p>
                      <a:pPr>
                        <a:spcAft>
                          <a:spcPts val="0"/>
                        </a:spcAft>
                      </a:pPr>
                      <a:r>
                        <a:rPr lang="en-GB" sz="900" b="1" dirty="0">
                          <a:effectLst/>
                          <a:latin typeface="+mn-lt"/>
                          <a:ea typeface="Times New Roman"/>
                          <a:cs typeface="Times New Roman"/>
                        </a:rPr>
                        <a:t>TC 1.7</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Photometry and Radiometry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PR</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ru-RU" sz="900" b="1" kern="1200" dirty="0" smtClean="0">
                          <a:solidFill>
                            <a:schemeClr val="dk1"/>
                          </a:solidFill>
                          <a:effectLst/>
                          <a:latin typeface="+mn-lt"/>
                          <a:ea typeface="+mn-ea"/>
                          <a:cs typeface="+mn-cs"/>
                        </a:rPr>
                        <a:t>.</a:t>
                      </a:r>
                      <a:r>
                        <a:rPr lang="en-US" sz="900" b="1" kern="1200" dirty="0" err="1" smtClean="0">
                          <a:solidFill>
                            <a:schemeClr val="dk1"/>
                          </a:solidFill>
                          <a:effectLst/>
                          <a:latin typeface="+mn-lt"/>
                          <a:ea typeface="+mn-ea"/>
                          <a:cs typeface="+mn-cs"/>
                        </a:rPr>
                        <a:t>Aleksandr</a:t>
                      </a:r>
                      <a:r>
                        <a:rPr lang="en-US"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Vardanyan</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+374 95 00 69 79</a:t>
                      </a:r>
                      <a:br>
                        <a:rPr lang="ru-RU" sz="900" kern="1200" dirty="0" smtClean="0">
                          <a:solidFill>
                            <a:schemeClr val="tx1"/>
                          </a:solidFill>
                          <a:effectLst/>
                          <a:latin typeface="Calibri" pitchFamily="34" charset="0"/>
                          <a:ea typeface="+mn-ea"/>
                          <a:cs typeface="+mn-cs"/>
                        </a:rPr>
                      </a:b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r>
                        <a:rPr lang="ru-RU" sz="900" kern="1200" dirty="0" smtClean="0">
                          <a:solidFill>
                            <a:schemeClr val="tx1"/>
                          </a:solidFill>
                          <a:effectLst/>
                          <a:latin typeface="Calibri" pitchFamily="34" charset="0"/>
                          <a:ea typeface="+mn-ea"/>
                          <a:cs typeface="+mn-cs"/>
                        </a:rPr>
                        <a:t/>
                      </a:r>
                      <a:br>
                        <a:rPr lang="ru-RU" sz="900" kern="1200" dirty="0" smtClean="0">
                          <a:solidFill>
                            <a:schemeClr val="tx1"/>
                          </a:solidFill>
                          <a:effectLst/>
                          <a:latin typeface="Calibri" pitchFamily="34" charset="0"/>
                          <a:ea typeface="+mn-ea"/>
                          <a:cs typeface="+mn-cs"/>
                        </a:rPr>
                      </a:br>
                      <a:r>
                        <a:rPr lang="en-US" sz="900" u="sng" kern="1200" dirty="0" err="1" smtClean="0">
                          <a:solidFill>
                            <a:schemeClr val="tx1"/>
                          </a:solidFill>
                          <a:effectLst/>
                          <a:latin typeface="Calibri" pitchFamily="34" charset="0"/>
                          <a:ea typeface="+mn-ea"/>
                          <a:cs typeface="+mn-cs"/>
                          <a:hlinkClick r:id="rId6"/>
                        </a:rPr>
                        <a:t>avardanyan</a:t>
                      </a:r>
                      <a:r>
                        <a:rPr lang="ru-RU" sz="900" u="sng" kern="1200" dirty="0" smtClean="0">
                          <a:solidFill>
                            <a:schemeClr val="tx1"/>
                          </a:solidFill>
                          <a:effectLst/>
                          <a:latin typeface="Calibri" pitchFamily="34" charset="0"/>
                          <a:ea typeface="+mn-ea"/>
                          <a:cs typeface="+mn-cs"/>
                          <a:hlinkClick r:id="rId6"/>
                        </a:rPr>
                        <a:t>@</a:t>
                      </a:r>
                      <a:r>
                        <a:rPr lang="en-US" sz="900" u="sng" kern="1200" dirty="0" smtClean="0">
                          <a:solidFill>
                            <a:schemeClr val="tx1"/>
                          </a:solidFill>
                          <a:effectLst/>
                          <a:latin typeface="Calibri" pitchFamily="34" charset="0"/>
                          <a:ea typeface="+mn-ea"/>
                          <a:cs typeface="+mn-cs"/>
                          <a:hlinkClick r:id="rId6"/>
                        </a:rPr>
                        <a:t>metrology</a:t>
                      </a:r>
                      <a:r>
                        <a:rPr lang="ru-RU" sz="900" u="sng" kern="1200" dirty="0" smtClean="0">
                          <a:solidFill>
                            <a:schemeClr val="tx1"/>
                          </a:solidFill>
                          <a:effectLst/>
                          <a:latin typeface="Calibri" pitchFamily="34" charset="0"/>
                          <a:ea typeface="+mn-ea"/>
                          <a:cs typeface="+mn-cs"/>
                          <a:hlinkClick r:id="rId6"/>
                        </a:rPr>
                        <a:t>.</a:t>
                      </a:r>
                      <a:r>
                        <a:rPr lang="en-US" sz="900" u="sng" kern="1200" dirty="0" smtClean="0">
                          <a:solidFill>
                            <a:schemeClr val="tx1"/>
                          </a:solidFill>
                          <a:effectLst/>
                          <a:latin typeface="Calibri" pitchFamily="34" charset="0"/>
                          <a:ea typeface="+mn-ea"/>
                          <a:cs typeface="+mn-cs"/>
                          <a:hlinkClick r:id="rId6"/>
                        </a:rPr>
                        <a:t>am</a:t>
                      </a:r>
                      <a:endParaRPr lang="ru-RU" sz="900" kern="1200" dirty="0">
                        <a:solidFill>
                          <a:schemeClr val="tx1"/>
                        </a:solidFill>
                        <a:effectLst/>
                        <a:latin typeface="Calibri" pitchFamily="34" charset="0"/>
                        <a:ea typeface="+mn-ea"/>
                        <a:cs typeface="+mn-cs"/>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7"/>
                  </a:ext>
                </a:extLst>
              </a:tr>
              <a:tr h="307384">
                <a:tc>
                  <a:txBody>
                    <a:bodyPr/>
                    <a:lstStyle/>
                    <a:p>
                      <a:pPr>
                        <a:spcAft>
                          <a:spcPts val="0"/>
                        </a:spcAft>
                      </a:pPr>
                      <a:r>
                        <a:rPr lang="en-GB" sz="900" b="1" dirty="0">
                          <a:effectLst/>
                          <a:latin typeface="+mn-lt"/>
                          <a:ea typeface="Times New Roman"/>
                          <a:cs typeface="Times New Roman"/>
                        </a:rPr>
                        <a:t>TC 1.8</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Physical Chemistry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smtClean="0">
                          <a:solidFill>
                            <a:schemeClr val="dk1"/>
                          </a:solidFill>
                          <a:effectLst/>
                          <a:latin typeface="+mn-lt"/>
                          <a:ea typeface="+mn-ea"/>
                          <a:cs typeface="+mn-cs"/>
                        </a:rPr>
                        <a:t>PhD</a:t>
                      </a:r>
                      <a:r>
                        <a:rPr lang="en-GB" sz="900" b="1" dirty="0" smtClean="0">
                          <a:effectLst/>
                          <a:latin typeface="+mn-lt"/>
                          <a:ea typeface="Times New Roman"/>
                          <a:cs typeface="Times New Roman"/>
                        </a:rPr>
                        <a:t>. </a:t>
                      </a:r>
                      <a:r>
                        <a:rPr lang="en-GB" sz="900" b="1" dirty="0" err="1">
                          <a:effectLst/>
                          <a:latin typeface="+mn-lt"/>
                          <a:ea typeface="Times New Roman"/>
                          <a:cs typeface="Times New Roman"/>
                        </a:rPr>
                        <a:t>Garik</a:t>
                      </a:r>
                      <a:r>
                        <a:rPr lang="en-GB" sz="900" b="1" dirty="0">
                          <a:effectLst/>
                          <a:latin typeface="+mn-lt"/>
                          <a:ea typeface="Times New Roman"/>
                          <a:cs typeface="Times New Roman"/>
                        </a:rPr>
                        <a:t> </a:t>
                      </a:r>
                      <a:r>
                        <a:rPr lang="en-GB" sz="900" b="1" dirty="0" err="1">
                          <a:effectLst/>
                          <a:latin typeface="+mn-lt"/>
                          <a:ea typeface="Times New Roman"/>
                          <a:cs typeface="Times New Roman"/>
                        </a:rPr>
                        <a:t>Martirosyan</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+374 93 27 95 99</a:t>
                      </a:r>
                    </a:p>
                    <a:p>
                      <a:pPr marL="0" marR="0" lvl="0" indent="0" algn="l" defTabSz="914400" rtl="0" eaLnBrk="1" fontAlgn="base" latinLnBrk="0" hangingPunct="1">
                        <a:lnSpc>
                          <a:spcPct val="100000"/>
                        </a:lnSpc>
                        <a:spcBef>
                          <a:spcPct val="0"/>
                        </a:spcBef>
                        <a:spcAft>
                          <a:spcPct val="0"/>
                        </a:spcAft>
                        <a:buClrTx/>
                        <a:buSzTx/>
                        <a:buFontTx/>
                        <a:buNone/>
                        <a:tabLst/>
                      </a:pP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r>
                        <a:rPr lang="en-US" sz="900" kern="1200" dirty="0" smtClean="0">
                          <a:solidFill>
                            <a:schemeClr val="tx1"/>
                          </a:solidFill>
                          <a:effectLst/>
                          <a:latin typeface="Calibri" pitchFamily="34" charset="0"/>
                          <a:ea typeface="+mn-ea"/>
                          <a:cs typeface="+mn-cs"/>
                        </a:rPr>
                        <a:t/>
                      </a:r>
                      <a:br>
                        <a:rPr lang="en-US" sz="900" kern="1200" dirty="0" smtClean="0">
                          <a:solidFill>
                            <a:schemeClr val="tx1"/>
                          </a:solidFill>
                          <a:effectLst/>
                          <a:latin typeface="Calibri" pitchFamily="34" charset="0"/>
                          <a:ea typeface="+mn-ea"/>
                          <a:cs typeface="+mn-cs"/>
                        </a:rPr>
                      </a:br>
                      <a:r>
                        <a:rPr lang="en-US" sz="900" kern="1200" dirty="0" smtClean="0">
                          <a:solidFill>
                            <a:schemeClr val="tx1"/>
                          </a:solidFill>
                          <a:effectLst/>
                          <a:latin typeface="Calibri" pitchFamily="34" charset="0"/>
                          <a:ea typeface="+mn-ea"/>
                          <a:cs typeface="+mn-cs"/>
                        </a:rPr>
                        <a:t>martirosyan@metrology.am</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dirty="0">
                          <a:effectLst/>
                          <a:latin typeface="+mn-lt"/>
                          <a:ea typeface="Times New Roman"/>
                          <a:cs typeface="Times New Roman"/>
                        </a:rPr>
                        <a:t>TC 1.9</a:t>
                      </a:r>
                      <a:endParaRPr lang="ru-RU" sz="900" dirty="0">
                        <a:effectLst/>
                        <a:latin typeface="+mn-lt"/>
                        <a:ea typeface="Times New Roman"/>
                        <a:cs typeface="Times New Roman"/>
                      </a:endParaRPr>
                    </a:p>
                    <a:p>
                      <a:pPr>
                        <a:spcAft>
                          <a:spcPts val="0"/>
                        </a:spcAft>
                      </a:pPr>
                      <a:r>
                        <a:rPr lang="en-GB" sz="900" spc="-10" dirty="0">
                          <a:effectLst/>
                          <a:latin typeface="+mn-lt"/>
                          <a:ea typeface="Times New Roman"/>
                          <a:cs typeface="Times New Roman"/>
                        </a:rPr>
                        <a:t>Ionising Radiation and Radioactivity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RI</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ru-RU"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Khachik</a:t>
                      </a:r>
                      <a:r>
                        <a:rPr lang="en-US"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Grigoryan</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+374</a:t>
                      </a:r>
                      <a:r>
                        <a:rPr lang="en-US" sz="900" kern="1200" dirty="0" smtClean="0">
                          <a:solidFill>
                            <a:schemeClr val="tx1"/>
                          </a:solidFill>
                          <a:effectLst/>
                          <a:latin typeface="Calibri" pitchFamily="34" charset="0"/>
                          <a:ea typeface="+mn-ea"/>
                          <a:cs typeface="+mn-cs"/>
                        </a:rPr>
                        <a:t> </a:t>
                      </a:r>
                      <a:r>
                        <a:rPr lang="ru-RU" sz="900" kern="1200" dirty="0" smtClean="0">
                          <a:solidFill>
                            <a:schemeClr val="tx1"/>
                          </a:solidFill>
                          <a:effectLst/>
                          <a:latin typeface="Calibri" pitchFamily="34" charset="0"/>
                          <a:ea typeface="+mn-ea"/>
                          <a:cs typeface="+mn-cs"/>
                        </a:rPr>
                        <a:t>94 83 26 64</a:t>
                      </a:r>
                      <a:br>
                        <a:rPr lang="ru-RU" sz="900" kern="1200" dirty="0" smtClean="0">
                          <a:solidFill>
                            <a:schemeClr val="tx1"/>
                          </a:solidFill>
                          <a:effectLst/>
                          <a:latin typeface="Calibri" pitchFamily="34" charset="0"/>
                          <a:ea typeface="+mn-ea"/>
                          <a:cs typeface="+mn-cs"/>
                        </a:rPr>
                      </a:b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r>
                        <a:rPr lang="ru-RU" sz="900" kern="1200" dirty="0" smtClean="0">
                          <a:solidFill>
                            <a:schemeClr val="tx1"/>
                          </a:solidFill>
                          <a:effectLst/>
                          <a:latin typeface="Calibri" pitchFamily="34" charset="0"/>
                          <a:ea typeface="+mn-ea"/>
                          <a:cs typeface="+mn-cs"/>
                        </a:rPr>
                        <a:t/>
                      </a:r>
                      <a:br>
                        <a:rPr lang="ru-RU" sz="900" kern="1200" dirty="0" smtClean="0">
                          <a:solidFill>
                            <a:schemeClr val="tx1"/>
                          </a:solidFill>
                          <a:effectLst/>
                          <a:latin typeface="Calibri" pitchFamily="34" charset="0"/>
                          <a:ea typeface="+mn-ea"/>
                          <a:cs typeface="+mn-cs"/>
                        </a:rPr>
                      </a:br>
                      <a:r>
                        <a:rPr lang="en-US" sz="900" u="sng" kern="1200" dirty="0" err="1" smtClean="0">
                          <a:solidFill>
                            <a:schemeClr val="tx1"/>
                          </a:solidFill>
                          <a:effectLst/>
                          <a:latin typeface="Calibri" pitchFamily="34" charset="0"/>
                          <a:ea typeface="+mn-ea"/>
                          <a:cs typeface="+mn-cs"/>
                          <a:hlinkClick r:id="rId7"/>
                        </a:rPr>
                        <a:t>xachik</a:t>
                      </a:r>
                      <a:r>
                        <a:rPr lang="ru-RU" sz="900" u="sng" kern="1200" dirty="0" smtClean="0">
                          <a:solidFill>
                            <a:schemeClr val="tx1"/>
                          </a:solidFill>
                          <a:effectLst/>
                          <a:latin typeface="Calibri" pitchFamily="34" charset="0"/>
                          <a:ea typeface="+mn-ea"/>
                          <a:cs typeface="+mn-cs"/>
                          <a:hlinkClick r:id="rId7"/>
                        </a:rPr>
                        <a:t>2009@</a:t>
                      </a:r>
                      <a:r>
                        <a:rPr lang="en-US" sz="900" u="sng" kern="1200" dirty="0" smtClean="0">
                          <a:solidFill>
                            <a:schemeClr val="tx1"/>
                          </a:solidFill>
                          <a:effectLst/>
                          <a:latin typeface="Calibri" pitchFamily="34" charset="0"/>
                          <a:ea typeface="+mn-ea"/>
                          <a:cs typeface="+mn-cs"/>
                          <a:hlinkClick r:id="rId7"/>
                        </a:rPr>
                        <a:t>mail</a:t>
                      </a:r>
                      <a:r>
                        <a:rPr lang="ru-RU" sz="900" u="sng" kern="1200" dirty="0" smtClean="0">
                          <a:solidFill>
                            <a:schemeClr val="tx1"/>
                          </a:solidFill>
                          <a:effectLst/>
                          <a:latin typeface="Calibri" pitchFamily="34" charset="0"/>
                          <a:ea typeface="+mn-ea"/>
                          <a:cs typeface="+mn-cs"/>
                          <a:hlinkClick r:id="rId7"/>
                        </a:rPr>
                        <a:t>.</a:t>
                      </a:r>
                      <a:r>
                        <a:rPr lang="en-US" sz="900" u="sng" kern="1200" dirty="0" err="1" smtClean="0">
                          <a:solidFill>
                            <a:schemeClr val="tx1"/>
                          </a:solidFill>
                          <a:effectLst/>
                          <a:latin typeface="Calibri" pitchFamily="34" charset="0"/>
                          <a:ea typeface="+mn-ea"/>
                          <a:cs typeface="+mn-cs"/>
                          <a:hlinkClick r:id="rId7"/>
                        </a:rPr>
                        <a:t>ru</a:t>
                      </a:r>
                      <a:endParaRPr lang="ru-RU" sz="900" kern="1200" dirty="0">
                        <a:solidFill>
                          <a:schemeClr val="tx1"/>
                        </a:solidFill>
                        <a:effectLst/>
                        <a:latin typeface="Calibri" pitchFamily="34" charset="0"/>
                        <a:ea typeface="+mn-ea"/>
                        <a:cs typeface="+mn-cs"/>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dirty="0">
                          <a:effectLst/>
                          <a:latin typeface="+mn-lt"/>
                          <a:ea typeface="Times New Roman"/>
                          <a:cs typeface="Times New Roman"/>
                        </a:rPr>
                        <a:t>TC 1.10</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Thermometry and Thermal Physics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ru-RU"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Vanush</a:t>
                      </a:r>
                      <a:r>
                        <a:rPr lang="en-US"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Grigoryan</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+374 </a:t>
                      </a:r>
                      <a:r>
                        <a:rPr lang="en-US" sz="900" kern="1200" dirty="0" smtClean="0">
                          <a:solidFill>
                            <a:schemeClr val="tx1"/>
                          </a:solidFill>
                          <a:effectLst/>
                          <a:latin typeface="Calibri" pitchFamily="34" charset="0"/>
                          <a:ea typeface="+mn-ea"/>
                          <a:cs typeface="+mn-cs"/>
                        </a:rPr>
                        <a:t>55 79 69 24</a:t>
                      </a:r>
                      <a:r>
                        <a:rPr lang="ru-RU" sz="900" kern="1200" dirty="0" smtClean="0">
                          <a:solidFill>
                            <a:schemeClr val="tx1"/>
                          </a:solidFill>
                          <a:effectLst/>
                          <a:latin typeface="Calibri" pitchFamily="34" charset="0"/>
                          <a:ea typeface="+mn-ea"/>
                          <a:cs typeface="+mn-cs"/>
                        </a:rPr>
                        <a:t/>
                      </a:r>
                      <a:br>
                        <a:rPr lang="ru-RU" sz="900" kern="1200" dirty="0" smtClean="0">
                          <a:solidFill>
                            <a:schemeClr val="tx1"/>
                          </a:solidFill>
                          <a:effectLst/>
                          <a:latin typeface="Calibri" pitchFamily="34" charset="0"/>
                          <a:ea typeface="+mn-ea"/>
                          <a:cs typeface="+mn-cs"/>
                        </a:rPr>
                      </a:b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endParaRPr lang="ru-RU" sz="900" kern="1200" dirty="0">
                        <a:solidFill>
                          <a:schemeClr val="tx1"/>
                        </a:solidFill>
                        <a:effectLst/>
                        <a:latin typeface="Calibri" pitchFamily="34" charset="0"/>
                        <a:ea typeface="+mn-ea"/>
                        <a:cs typeface="+mn-cs"/>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0"/>
                  </a:ext>
                </a:extLst>
              </a:tr>
              <a:tr h="234344">
                <a:tc>
                  <a:txBody>
                    <a:bodyPr/>
                    <a:lstStyle/>
                    <a:p>
                      <a:pPr>
                        <a:spcAft>
                          <a:spcPts val="0"/>
                        </a:spcAft>
                      </a:pPr>
                      <a:r>
                        <a:rPr lang="en-GB" sz="900" b="1">
                          <a:effectLst/>
                          <a:latin typeface="+mn-lt"/>
                          <a:ea typeface="Times New Roman"/>
                          <a:cs typeface="Times New Roman"/>
                        </a:rPr>
                        <a:t>TC 1.11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Time and Frequency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ru-RU" sz="900" b="1" kern="1200" dirty="0" smtClean="0">
                          <a:solidFill>
                            <a:schemeClr val="dk1"/>
                          </a:solidFill>
                          <a:effectLst/>
                          <a:latin typeface="+mn-lt"/>
                          <a:ea typeface="+mn-ea"/>
                          <a:cs typeface="+mn-cs"/>
                        </a:rPr>
                        <a:t>. </a:t>
                      </a:r>
                      <a:r>
                        <a:rPr lang="en-US" sz="900" b="1" kern="1200" dirty="0" smtClean="0">
                          <a:solidFill>
                            <a:schemeClr val="dk1"/>
                          </a:solidFill>
                          <a:effectLst/>
                          <a:latin typeface="+mn-lt"/>
                          <a:ea typeface="+mn-ea"/>
                          <a:cs typeface="+mn-cs"/>
                        </a:rPr>
                        <a:t>Viktor </a:t>
                      </a:r>
                      <a:r>
                        <a:rPr lang="en-US" sz="900" b="1" kern="1200" dirty="0" err="1" smtClean="0">
                          <a:solidFill>
                            <a:schemeClr val="dk1"/>
                          </a:solidFill>
                          <a:effectLst/>
                          <a:latin typeface="+mn-lt"/>
                          <a:ea typeface="+mn-ea"/>
                          <a:cs typeface="+mn-cs"/>
                        </a:rPr>
                        <a:t>Shahmuradyan</a:t>
                      </a:r>
                      <a:endParaRPr lang="ru-RU" sz="900" b="1"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+374 93 58 10 89</a:t>
                      </a:r>
                      <a:br>
                        <a:rPr lang="ru-RU" sz="900" kern="1200" dirty="0" smtClean="0">
                          <a:solidFill>
                            <a:schemeClr val="tx1"/>
                          </a:solidFill>
                          <a:effectLst/>
                          <a:latin typeface="Calibri" pitchFamily="34" charset="0"/>
                          <a:ea typeface="+mn-ea"/>
                          <a:cs typeface="+mn-cs"/>
                        </a:rPr>
                      </a:b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r>
                        <a:rPr lang="ru-RU" sz="900" kern="1200" dirty="0" smtClean="0">
                          <a:solidFill>
                            <a:schemeClr val="tx1"/>
                          </a:solidFill>
                          <a:effectLst/>
                          <a:latin typeface="Calibri" pitchFamily="34" charset="0"/>
                          <a:ea typeface="+mn-ea"/>
                          <a:cs typeface="+mn-cs"/>
                        </a:rPr>
                        <a:t/>
                      </a:r>
                      <a:br>
                        <a:rPr lang="ru-RU" sz="900" kern="1200" dirty="0" smtClean="0">
                          <a:solidFill>
                            <a:schemeClr val="tx1"/>
                          </a:solidFill>
                          <a:effectLst/>
                          <a:latin typeface="Calibri" pitchFamily="34" charset="0"/>
                          <a:ea typeface="+mn-ea"/>
                          <a:cs typeface="+mn-cs"/>
                        </a:rPr>
                      </a:br>
                      <a:r>
                        <a:rPr lang="en-US" sz="900" u="sng" kern="1200" dirty="0" err="1" smtClean="0">
                          <a:solidFill>
                            <a:schemeClr val="tx1"/>
                          </a:solidFill>
                          <a:effectLst/>
                          <a:latin typeface="Calibri" pitchFamily="34" charset="0"/>
                          <a:ea typeface="+mn-ea"/>
                          <a:cs typeface="+mn-cs"/>
                          <a:hlinkClick r:id="rId4"/>
                        </a:rPr>
                        <a:t>shahviktor</a:t>
                      </a:r>
                      <a:r>
                        <a:rPr lang="ru-RU" sz="900" u="sng" kern="1200" dirty="0" smtClean="0">
                          <a:solidFill>
                            <a:schemeClr val="tx1"/>
                          </a:solidFill>
                          <a:effectLst/>
                          <a:latin typeface="Calibri" pitchFamily="34" charset="0"/>
                          <a:ea typeface="+mn-ea"/>
                          <a:cs typeface="+mn-cs"/>
                          <a:hlinkClick r:id="rId4"/>
                        </a:rPr>
                        <a:t>@</a:t>
                      </a:r>
                      <a:r>
                        <a:rPr lang="en-US" sz="900" u="sng" kern="1200" dirty="0" err="1" smtClean="0">
                          <a:solidFill>
                            <a:schemeClr val="tx1"/>
                          </a:solidFill>
                          <a:effectLst/>
                          <a:latin typeface="Calibri" pitchFamily="34" charset="0"/>
                          <a:ea typeface="+mn-ea"/>
                          <a:cs typeface="+mn-cs"/>
                          <a:hlinkClick r:id="rId4"/>
                        </a:rPr>
                        <a:t>yandex</a:t>
                      </a:r>
                      <a:r>
                        <a:rPr lang="ru-RU" sz="900" u="sng" kern="1200" dirty="0" smtClean="0">
                          <a:solidFill>
                            <a:schemeClr val="tx1"/>
                          </a:solidFill>
                          <a:effectLst/>
                          <a:latin typeface="Calibri" pitchFamily="34" charset="0"/>
                          <a:ea typeface="+mn-ea"/>
                          <a:cs typeface="+mn-cs"/>
                          <a:hlinkClick r:id="rId4"/>
                        </a:rPr>
                        <a:t>.</a:t>
                      </a:r>
                      <a:r>
                        <a:rPr lang="en-US" sz="900" u="sng" kern="1200" dirty="0" err="1" smtClean="0">
                          <a:solidFill>
                            <a:schemeClr val="tx1"/>
                          </a:solidFill>
                          <a:effectLst/>
                          <a:latin typeface="Calibri" pitchFamily="34" charset="0"/>
                          <a:ea typeface="+mn-ea"/>
                          <a:cs typeface="+mn-cs"/>
                          <a:hlinkClick r:id="rId4"/>
                        </a:rPr>
                        <a:t>ru</a:t>
                      </a:r>
                      <a:endParaRPr lang="ru-RU" sz="900" kern="1200" dirty="0">
                        <a:solidFill>
                          <a:schemeClr val="tx1"/>
                        </a:solidFill>
                        <a:effectLst/>
                        <a:latin typeface="Calibri" pitchFamily="34" charset="0"/>
                        <a:ea typeface="+mn-ea"/>
                        <a:cs typeface="+mn-cs"/>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1"/>
                  </a:ext>
                </a:extLst>
              </a:tr>
              <a:tr h="193576">
                <a:tc>
                  <a:txBody>
                    <a:bodyPr/>
                    <a:lstStyle/>
                    <a:p>
                      <a:pPr>
                        <a:spcAft>
                          <a:spcPts val="0"/>
                        </a:spcAft>
                      </a:pPr>
                      <a:r>
                        <a:rPr lang="en-GB" sz="900" b="1">
                          <a:effectLst/>
                          <a:latin typeface="+mn-lt"/>
                          <a:ea typeface="Times New Roman"/>
                          <a:cs typeface="Times New Roman"/>
                        </a:rPr>
                        <a:t>TC 1.12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Reference Materials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smtClean="0">
                          <a:solidFill>
                            <a:schemeClr val="dk1"/>
                          </a:solidFill>
                          <a:effectLst/>
                          <a:latin typeface="+mn-lt"/>
                          <a:ea typeface="+mn-ea"/>
                          <a:cs typeface="+mn-cs"/>
                        </a:rPr>
                        <a:t>PhD</a:t>
                      </a:r>
                      <a:r>
                        <a:rPr lang="en-GB" sz="900" b="1" dirty="0" smtClean="0">
                          <a:effectLst/>
                          <a:latin typeface="+mn-lt"/>
                          <a:ea typeface="Times New Roman"/>
                          <a:cs typeface="Times New Roman"/>
                        </a:rPr>
                        <a:t>. </a:t>
                      </a:r>
                      <a:r>
                        <a:rPr lang="en-GB" sz="900" b="1" dirty="0" err="1">
                          <a:effectLst/>
                          <a:latin typeface="+mn-lt"/>
                          <a:ea typeface="Times New Roman"/>
                          <a:cs typeface="Times New Roman"/>
                        </a:rPr>
                        <a:t>Garik</a:t>
                      </a:r>
                      <a:r>
                        <a:rPr lang="en-GB" sz="900" b="1" dirty="0">
                          <a:effectLst/>
                          <a:latin typeface="+mn-lt"/>
                          <a:ea typeface="Times New Roman"/>
                          <a:cs typeface="Times New Roman"/>
                        </a:rPr>
                        <a:t> </a:t>
                      </a:r>
                      <a:r>
                        <a:rPr lang="en-GB" sz="900" b="1" dirty="0" err="1">
                          <a:effectLst/>
                          <a:latin typeface="+mn-lt"/>
                          <a:ea typeface="Times New Roman"/>
                          <a:cs typeface="Times New Roman"/>
                        </a:rPr>
                        <a:t>Martirosyan</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+374 93 27 95 99</a:t>
                      </a:r>
                    </a:p>
                    <a:p>
                      <a:pPr marL="0" marR="0" lvl="0" indent="0" algn="l" defTabSz="914400" rtl="0" eaLnBrk="1" fontAlgn="base" latinLnBrk="0" hangingPunct="1">
                        <a:lnSpc>
                          <a:spcPct val="100000"/>
                        </a:lnSpc>
                        <a:spcBef>
                          <a:spcPct val="0"/>
                        </a:spcBef>
                        <a:spcAft>
                          <a:spcPct val="0"/>
                        </a:spcAft>
                        <a:buClrTx/>
                        <a:buSzTx/>
                        <a:buFontTx/>
                        <a:buNone/>
                        <a:tabLst/>
                      </a:pP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r>
                        <a:rPr lang="en-US" sz="900" kern="1200" dirty="0" smtClean="0">
                          <a:solidFill>
                            <a:schemeClr val="tx1"/>
                          </a:solidFill>
                          <a:effectLst/>
                          <a:latin typeface="Calibri" pitchFamily="34" charset="0"/>
                          <a:ea typeface="+mn-ea"/>
                          <a:cs typeface="+mn-cs"/>
                        </a:rPr>
                        <a:t/>
                      </a:r>
                      <a:br>
                        <a:rPr lang="en-US" sz="900" kern="1200" dirty="0" smtClean="0">
                          <a:solidFill>
                            <a:schemeClr val="tx1"/>
                          </a:solidFill>
                          <a:effectLst/>
                          <a:latin typeface="Calibri" pitchFamily="34" charset="0"/>
                          <a:ea typeface="+mn-ea"/>
                          <a:cs typeface="+mn-cs"/>
                        </a:rPr>
                      </a:br>
                      <a:r>
                        <a:rPr lang="en-US" sz="900" kern="1200" dirty="0" smtClean="0">
                          <a:solidFill>
                            <a:schemeClr val="tx1"/>
                          </a:solidFill>
                          <a:effectLst/>
                          <a:latin typeface="Calibri" pitchFamily="34" charset="0"/>
                          <a:ea typeface="+mn-ea"/>
                          <a:cs typeface="+mn-cs"/>
                        </a:rPr>
                        <a:t>martirosyan@metrology.am</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2"/>
                  </a:ext>
                </a:extLst>
              </a:tr>
              <a:tr h="345806">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ru-RU"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Vahan</a:t>
                      </a:r>
                      <a:r>
                        <a:rPr lang="en-US"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Sahakyan</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+374 93</a:t>
                      </a:r>
                      <a:r>
                        <a:rPr lang="en-US" sz="900" kern="1200" dirty="0" smtClean="0">
                          <a:solidFill>
                            <a:schemeClr val="tx1"/>
                          </a:solidFill>
                          <a:effectLst/>
                          <a:latin typeface="Calibri" pitchFamily="34" charset="0"/>
                          <a:ea typeface="+mn-ea"/>
                          <a:cs typeface="+mn-cs"/>
                        </a:rPr>
                        <a:t> </a:t>
                      </a:r>
                      <a:r>
                        <a:rPr lang="ru-RU" sz="900" kern="1200" dirty="0" smtClean="0">
                          <a:solidFill>
                            <a:schemeClr val="tx1"/>
                          </a:solidFill>
                          <a:effectLst/>
                          <a:latin typeface="Calibri" pitchFamily="34" charset="0"/>
                          <a:ea typeface="+mn-ea"/>
                          <a:cs typeface="+mn-cs"/>
                        </a:rPr>
                        <a:t>96 06 00</a:t>
                      </a:r>
                      <a:br>
                        <a:rPr lang="ru-RU" sz="900" kern="1200" dirty="0" smtClean="0">
                          <a:solidFill>
                            <a:schemeClr val="tx1"/>
                          </a:solidFill>
                          <a:effectLst/>
                          <a:latin typeface="Calibri" pitchFamily="34" charset="0"/>
                          <a:ea typeface="+mn-ea"/>
                          <a:cs typeface="+mn-cs"/>
                        </a:rPr>
                      </a:b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r>
                        <a:rPr lang="ru-RU" sz="900" kern="1200" dirty="0" smtClean="0">
                          <a:solidFill>
                            <a:schemeClr val="tx1"/>
                          </a:solidFill>
                          <a:effectLst/>
                          <a:latin typeface="Calibri" pitchFamily="34" charset="0"/>
                          <a:ea typeface="+mn-ea"/>
                          <a:cs typeface="+mn-cs"/>
                        </a:rPr>
                        <a:t/>
                      </a:r>
                      <a:br>
                        <a:rPr lang="ru-RU" sz="900" kern="1200" dirty="0" smtClean="0">
                          <a:solidFill>
                            <a:schemeClr val="tx1"/>
                          </a:solidFill>
                          <a:effectLst/>
                          <a:latin typeface="Calibri" pitchFamily="34" charset="0"/>
                          <a:ea typeface="+mn-ea"/>
                          <a:cs typeface="+mn-cs"/>
                        </a:rPr>
                      </a:br>
                      <a:r>
                        <a:rPr lang="en-US" sz="900" u="sng" kern="1200" dirty="0" err="1" smtClean="0">
                          <a:solidFill>
                            <a:schemeClr val="tx1"/>
                          </a:solidFill>
                          <a:effectLst/>
                          <a:latin typeface="Calibri" pitchFamily="34" charset="0"/>
                          <a:ea typeface="+mn-ea"/>
                          <a:cs typeface="+mn-cs"/>
                          <a:hlinkClick r:id="rId3"/>
                        </a:rPr>
                        <a:t>vahan</a:t>
                      </a:r>
                      <a:r>
                        <a:rPr lang="ru-RU" sz="900" u="sng" kern="1200" dirty="0" smtClean="0">
                          <a:solidFill>
                            <a:schemeClr val="tx1"/>
                          </a:solidFill>
                          <a:effectLst/>
                          <a:latin typeface="Calibri" pitchFamily="34" charset="0"/>
                          <a:ea typeface="+mn-ea"/>
                          <a:cs typeface="+mn-cs"/>
                          <a:hlinkClick r:id="rId3"/>
                        </a:rPr>
                        <a:t>203@</a:t>
                      </a:r>
                      <a:r>
                        <a:rPr lang="en-US" sz="900" u="sng" kern="1200" dirty="0" smtClean="0">
                          <a:solidFill>
                            <a:schemeClr val="tx1"/>
                          </a:solidFill>
                          <a:effectLst/>
                          <a:latin typeface="Calibri" pitchFamily="34" charset="0"/>
                          <a:ea typeface="+mn-ea"/>
                          <a:cs typeface="+mn-cs"/>
                          <a:hlinkClick r:id="rId3"/>
                        </a:rPr>
                        <a:t>inbox</a:t>
                      </a:r>
                      <a:r>
                        <a:rPr lang="ru-RU" sz="900" u="sng" kern="1200" dirty="0" smtClean="0">
                          <a:solidFill>
                            <a:schemeClr val="tx1"/>
                          </a:solidFill>
                          <a:effectLst/>
                          <a:latin typeface="Calibri" pitchFamily="34" charset="0"/>
                          <a:ea typeface="+mn-ea"/>
                          <a:cs typeface="+mn-cs"/>
                          <a:hlinkClick r:id="rId3"/>
                        </a:rPr>
                        <a:t>.</a:t>
                      </a:r>
                      <a:r>
                        <a:rPr lang="en-US" sz="900" u="sng" kern="1200" dirty="0" err="1" smtClean="0">
                          <a:solidFill>
                            <a:schemeClr val="tx1"/>
                          </a:solidFill>
                          <a:effectLst/>
                          <a:latin typeface="Calibri" pitchFamily="34" charset="0"/>
                          <a:ea typeface="+mn-ea"/>
                          <a:cs typeface="+mn-cs"/>
                          <a:hlinkClick r:id="rId3"/>
                        </a:rPr>
                        <a:t>ru</a:t>
                      </a:r>
                      <a:endParaRPr lang="ru-RU" sz="900" kern="1200" dirty="0">
                        <a:solidFill>
                          <a:schemeClr val="tx1"/>
                        </a:solidFill>
                        <a:effectLst/>
                        <a:latin typeface="Calibri" pitchFamily="34" charset="0"/>
                        <a:ea typeface="+mn-ea"/>
                        <a:cs typeface="+mn-cs"/>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3"/>
                  </a:ext>
                </a:extLst>
              </a:tr>
              <a:tr h="404144">
                <a:tc>
                  <a:txBody>
                    <a:bodyPr/>
                    <a:lstStyle/>
                    <a:p>
                      <a:pPr>
                        <a:spcAft>
                          <a:spcPts val="0"/>
                        </a:spcAft>
                      </a:pPr>
                      <a:r>
                        <a:rPr lang="en-GB" sz="900" b="1" dirty="0">
                          <a:effectLst/>
                          <a:latin typeface="+mn-lt"/>
                          <a:ea typeface="Times New Roman"/>
                          <a:cs typeface="Times New Roman"/>
                        </a:rPr>
                        <a:t>TC 3.1</a:t>
                      </a:r>
                      <a:endParaRPr lang="ru-RU" sz="900" dirty="0">
                        <a:effectLst/>
                        <a:latin typeface="+mn-lt"/>
                        <a:ea typeface="Times New Roman"/>
                        <a:cs typeface="Times New Roman"/>
                      </a:endParaRPr>
                    </a:p>
                    <a:p>
                      <a:pPr>
                        <a:spcAft>
                          <a:spcPts val="0"/>
                        </a:spcAft>
                      </a:pPr>
                      <a:r>
                        <a:rPr lang="en-GB" sz="900" spc="-10" dirty="0">
                          <a:effectLst/>
                          <a:latin typeface="+mn-lt"/>
                          <a:ea typeface="Times New Roman"/>
                          <a:cs typeface="Times New Roman"/>
                        </a:rPr>
                        <a:t>Quality Forum Technical Committee</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Mrs</a:t>
                      </a:r>
                      <a:r>
                        <a:rPr lang="ru-RU" sz="900" b="1" kern="1200" dirty="0" smtClean="0">
                          <a:solidFill>
                            <a:schemeClr val="dk1"/>
                          </a:solidFill>
                          <a:effectLst/>
                          <a:latin typeface="+mn-lt"/>
                          <a:ea typeface="+mn-ea"/>
                          <a:cs typeface="+mn-cs"/>
                        </a:rPr>
                        <a:t>. </a:t>
                      </a:r>
                      <a:r>
                        <a:rPr lang="en-US" sz="900" b="1" kern="1200" dirty="0" smtClean="0">
                          <a:solidFill>
                            <a:schemeClr val="dk1"/>
                          </a:solidFill>
                          <a:effectLst/>
                          <a:latin typeface="+mn-lt"/>
                          <a:ea typeface="+mn-ea"/>
                          <a:cs typeface="+mn-cs"/>
                        </a:rPr>
                        <a:t>Susanna </a:t>
                      </a:r>
                      <a:r>
                        <a:rPr lang="en-US" sz="900" b="1" kern="1200" dirty="0" err="1" smtClean="0">
                          <a:solidFill>
                            <a:schemeClr val="dk1"/>
                          </a:solidFill>
                          <a:effectLst/>
                          <a:latin typeface="+mn-lt"/>
                          <a:ea typeface="+mn-ea"/>
                          <a:cs typeface="+mn-cs"/>
                        </a:rPr>
                        <a:t>Muradyan</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+374 95 00 69 58</a:t>
                      </a:r>
                      <a:br>
                        <a:rPr lang="ru-RU" sz="900" kern="1200" dirty="0" smtClean="0">
                          <a:solidFill>
                            <a:schemeClr val="tx1"/>
                          </a:solidFill>
                          <a:effectLst/>
                          <a:latin typeface="Calibri" pitchFamily="34" charset="0"/>
                          <a:ea typeface="+mn-ea"/>
                          <a:cs typeface="+mn-cs"/>
                        </a:rPr>
                      </a:b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r>
                        <a:rPr lang="ru-RU" sz="900" kern="1200" dirty="0" smtClean="0">
                          <a:solidFill>
                            <a:schemeClr val="tx1"/>
                          </a:solidFill>
                          <a:effectLst/>
                          <a:latin typeface="Calibri" pitchFamily="34" charset="0"/>
                          <a:ea typeface="+mn-ea"/>
                          <a:cs typeface="+mn-cs"/>
                        </a:rPr>
                        <a:t/>
                      </a:r>
                      <a:br>
                        <a:rPr lang="ru-RU" sz="900" kern="1200" dirty="0" smtClean="0">
                          <a:solidFill>
                            <a:schemeClr val="tx1"/>
                          </a:solidFill>
                          <a:effectLst/>
                          <a:latin typeface="Calibri" pitchFamily="34" charset="0"/>
                          <a:ea typeface="+mn-ea"/>
                          <a:cs typeface="+mn-cs"/>
                        </a:rPr>
                      </a:br>
                      <a:r>
                        <a:rPr lang="en-US" sz="900" u="sng" kern="1200" dirty="0" err="1" smtClean="0">
                          <a:solidFill>
                            <a:schemeClr val="tx1"/>
                          </a:solidFill>
                          <a:effectLst/>
                          <a:latin typeface="Calibri" pitchFamily="34" charset="0"/>
                          <a:ea typeface="+mn-ea"/>
                          <a:cs typeface="+mn-cs"/>
                          <a:hlinkClick r:id="rId8"/>
                        </a:rPr>
                        <a:t>secretariatmetrology</a:t>
                      </a:r>
                      <a:r>
                        <a:rPr lang="ru-RU" sz="900" u="sng" kern="1200" dirty="0" smtClean="0">
                          <a:solidFill>
                            <a:schemeClr val="tx1"/>
                          </a:solidFill>
                          <a:effectLst/>
                          <a:latin typeface="Calibri" pitchFamily="34" charset="0"/>
                          <a:ea typeface="+mn-ea"/>
                          <a:cs typeface="+mn-cs"/>
                          <a:hlinkClick r:id="rId8"/>
                        </a:rPr>
                        <a:t>@</a:t>
                      </a:r>
                      <a:r>
                        <a:rPr lang="en-US" sz="900" u="sng" kern="1200" dirty="0" err="1" smtClean="0">
                          <a:solidFill>
                            <a:schemeClr val="tx1"/>
                          </a:solidFill>
                          <a:effectLst/>
                          <a:latin typeface="Calibri" pitchFamily="34" charset="0"/>
                          <a:ea typeface="+mn-ea"/>
                          <a:cs typeface="+mn-cs"/>
                          <a:hlinkClick r:id="rId8"/>
                        </a:rPr>
                        <a:t>gmail</a:t>
                      </a:r>
                      <a:r>
                        <a:rPr lang="ru-RU" sz="900" u="sng" kern="1200" dirty="0" smtClean="0">
                          <a:solidFill>
                            <a:schemeClr val="tx1"/>
                          </a:solidFill>
                          <a:effectLst/>
                          <a:latin typeface="Calibri" pitchFamily="34" charset="0"/>
                          <a:ea typeface="+mn-ea"/>
                          <a:cs typeface="+mn-cs"/>
                          <a:hlinkClick r:id="rId8"/>
                        </a:rPr>
                        <a:t>.</a:t>
                      </a:r>
                      <a:r>
                        <a:rPr lang="en-US" sz="900" u="sng" kern="1200" dirty="0" smtClean="0">
                          <a:solidFill>
                            <a:schemeClr val="tx1"/>
                          </a:solidFill>
                          <a:effectLst/>
                          <a:latin typeface="Calibri" pitchFamily="34" charset="0"/>
                          <a:ea typeface="+mn-ea"/>
                          <a:cs typeface="+mn-cs"/>
                          <a:hlinkClick r:id="rId8"/>
                        </a:rPr>
                        <a:t>com</a:t>
                      </a:r>
                      <a:endParaRPr lang="ru-RU" sz="900" kern="1200" dirty="0">
                        <a:solidFill>
                          <a:schemeClr val="tx1"/>
                        </a:solidFill>
                        <a:effectLst/>
                        <a:latin typeface="Calibri" pitchFamily="34" charset="0"/>
                        <a:ea typeface="+mn-ea"/>
                        <a:cs typeface="+mn-cs"/>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4"/>
                  </a:ext>
                </a:extLst>
              </a:tr>
              <a:tr h="413975">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Dr</a:t>
                      </a:r>
                      <a:r>
                        <a:rPr lang="ru-RU"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Haykush</a:t>
                      </a:r>
                      <a:r>
                        <a:rPr lang="en-US"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Batikyan</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+374 95 00 69 95</a:t>
                      </a:r>
                      <a:endParaRPr lang="en-US" sz="900" kern="1200" dirty="0" smtClean="0">
                        <a:solidFill>
                          <a:schemeClr val="tx1"/>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900" u="sng" kern="1200" dirty="0" smtClean="0">
                          <a:solidFill>
                            <a:schemeClr val="tx1"/>
                          </a:solidFill>
                          <a:effectLst/>
                          <a:latin typeface="Calibri" pitchFamily="34" charset="0"/>
                          <a:ea typeface="+mn-ea"/>
                          <a:cs typeface="+mn-cs"/>
                          <a:hlinkClick r:id="rId2"/>
                        </a:rPr>
                        <a:t>info</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metrology</a:t>
                      </a:r>
                      <a:r>
                        <a:rPr lang="ru-RU" sz="900" u="sng" kern="1200" dirty="0" smtClean="0">
                          <a:solidFill>
                            <a:schemeClr val="tx1"/>
                          </a:solidFill>
                          <a:effectLst/>
                          <a:latin typeface="Calibri" pitchFamily="34" charset="0"/>
                          <a:ea typeface="+mn-ea"/>
                          <a:cs typeface="+mn-cs"/>
                          <a:hlinkClick r:id="rId2"/>
                        </a:rPr>
                        <a:t>.</a:t>
                      </a:r>
                      <a:r>
                        <a:rPr lang="en-US" sz="900" u="sng" kern="1200" dirty="0" smtClean="0">
                          <a:solidFill>
                            <a:schemeClr val="tx1"/>
                          </a:solidFill>
                          <a:effectLst/>
                          <a:latin typeface="Calibri" pitchFamily="34" charset="0"/>
                          <a:ea typeface="+mn-ea"/>
                          <a:cs typeface="+mn-cs"/>
                          <a:hlinkClick r:id="rId2"/>
                        </a:rPr>
                        <a:t>am</a:t>
                      </a:r>
                      <a:r>
                        <a:rPr lang="ru-RU" sz="900" kern="1200" dirty="0" smtClean="0">
                          <a:solidFill>
                            <a:schemeClr val="tx1"/>
                          </a:solidFill>
                          <a:effectLst/>
                          <a:latin typeface="Calibri" pitchFamily="34" charset="0"/>
                          <a:ea typeface="+mn-ea"/>
                          <a:cs typeface="+mn-cs"/>
                        </a:rPr>
                        <a:t/>
                      </a:r>
                      <a:br>
                        <a:rPr lang="ru-RU" sz="900" kern="1200" dirty="0" smtClean="0">
                          <a:solidFill>
                            <a:schemeClr val="tx1"/>
                          </a:solidFill>
                          <a:effectLst/>
                          <a:latin typeface="Calibri" pitchFamily="34" charset="0"/>
                          <a:ea typeface="+mn-ea"/>
                          <a:cs typeface="+mn-cs"/>
                        </a:rPr>
                      </a:br>
                      <a:r>
                        <a:rPr lang="en-US" sz="900" kern="1200" dirty="0" err="1" smtClean="0">
                          <a:solidFill>
                            <a:schemeClr val="tx1"/>
                          </a:solidFill>
                          <a:effectLst/>
                          <a:latin typeface="Calibri" pitchFamily="34" charset="0"/>
                          <a:ea typeface="+mn-ea"/>
                          <a:cs typeface="+mn-cs"/>
                        </a:rPr>
                        <a:t>batikyan</a:t>
                      </a:r>
                      <a:r>
                        <a:rPr lang="ru-RU" sz="900" kern="1200" dirty="0" smtClean="0">
                          <a:solidFill>
                            <a:schemeClr val="tx1"/>
                          </a:solidFill>
                          <a:effectLst/>
                          <a:latin typeface="Calibri" pitchFamily="34" charset="0"/>
                          <a:ea typeface="+mn-ea"/>
                          <a:cs typeface="+mn-cs"/>
                        </a:rPr>
                        <a:t>@</a:t>
                      </a:r>
                      <a:r>
                        <a:rPr lang="en-US" sz="900" kern="1200" dirty="0" smtClean="0">
                          <a:solidFill>
                            <a:schemeClr val="tx1"/>
                          </a:solidFill>
                          <a:effectLst/>
                          <a:latin typeface="Calibri" pitchFamily="34" charset="0"/>
                          <a:ea typeface="+mn-ea"/>
                          <a:cs typeface="+mn-cs"/>
                        </a:rPr>
                        <a:t>metrology</a:t>
                      </a:r>
                      <a:r>
                        <a:rPr lang="ru-RU" sz="900" kern="1200" dirty="0" smtClean="0">
                          <a:solidFill>
                            <a:schemeClr val="tx1"/>
                          </a:solidFill>
                          <a:effectLst/>
                          <a:latin typeface="Calibri" pitchFamily="34" charset="0"/>
                          <a:ea typeface="+mn-ea"/>
                          <a:cs typeface="+mn-cs"/>
                        </a:rPr>
                        <a:t>.</a:t>
                      </a:r>
                      <a:r>
                        <a:rPr lang="en-US" sz="900" kern="1200" dirty="0" smtClean="0">
                          <a:solidFill>
                            <a:schemeClr val="tx1"/>
                          </a:solidFill>
                          <a:effectLst/>
                          <a:latin typeface="Calibri" pitchFamily="34" charset="0"/>
                          <a:ea typeface="+mn-ea"/>
                          <a:cs typeface="+mn-cs"/>
                        </a:rPr>
                        <a:t>am</a:t>
                      </a:r>
                      <a:endParaRPr kumimoji="0" lang="ru-RU" altLang="ru-RU" sz="900" b="0" i="0" u="none" strike="noStrike" cap="none" normalizeH="0" baseline="0" dirty="0" smtClean="0">
                        <a:ln>
                          <a:noFill/>
                        </a:ln>
                        <a:solidFill>
                          <a:schemeClr val="tx1"/>
                        </a:solidFill>
                        <a:effectLst/>
                        <a:latin typeface="Calibri" pitchFamily="34" charset="0"/>
                      </a:endParaRPr>
                    </a:p>
                  </a:txBody>
                  <a:tcPr marL="68580" marR="68580" marT="0" marB="0" anchor="ctr" horzOverflow="overflow"/>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spcAft>
                          <a:spcPts val="0"/>
                        </a:spcAft>
                      </a:pPr>
                      <a:endParaRPr lang="ru-RU" sz="900" dirty="0">
                        <a:effectLst/>
                        <a:latin typeface="+mn-lt"/>
                        <a:ea typeface="Times New Roman"/>
                        <a:cs typeface="Times New Roman"/>
                      </a:endParaRPr>
                    </a:p>
                  </a:txBody>
                  <a:tcPr marL="68580" marR="68580" marT="0" marB="0" anchor="ctr"/>
                </a:tc>
                <a:tc>
                  <a:txBody>
                    <a:bodyPr/>
                    <a:lstStyle/>
                    <a:p>
                      <a:pPr>
                        <a:lnSpc>
                          <a:spcPct val="97000"/>
                        </a:lnSpc>
                        <a:spcAft>
                          <a:spcPts val="0"/>
                        </a:spcAft>
                      </a:pP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ru-RU" sz="900" dirty="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16"/>
                  </a:ext>
                </a:extLst>
              </a:tr>
            </a:tbl>
          </a:graphicData>
        </a:graphic>
      </p:graphicFrame>
      <p:sp>
        <p:nvSpPr>
          <p:cNvPr id="6" name="TextBox 5"/>
          <p:cNvSpPr txBox="1"/>
          <p:nvPr/>
        </p:nvSpPr>
        <p:spPr>
          <a:xfrm>
            <a:off x="421978" y="8012112"/>
            <a:ext cx="6048375" cy="1892826"/>
          </a:xfrm>
          <a:prstGeom prst="rect">
            <a:avLst/>
          </a:prstGeom>
          <a:noFill/>
        </p:spPr>
        <p:txBody>
          <a:bodyPr>
            <a:spAutoFit/>
          </a:bodyPr>
          <a:lstStyle/>
          <a:p>
            <a:pPr fontAlgn="auto">
              <a:spcBef>
                <a:spcPts val="0"/>
              </a:spcBef>
              <a:spcAft>
                <a:spcPts val="0"/>
              </a:spcAft>
              <a:defRPr/>
            </a:pPr>
            <a:r>
              <a:rPr lang="en-GB" sz="1200" b="1" cap="all" dirty="0" err="1" smtClean="0">
                <a:solidFill>
                  <a:srgbClr val="FF0000"/>
                </a:solidFill>
                <a:latin typeface="+mn-lt"/>
                <a:cs typeface="+mn-cs"/>
              </a:rPr>
              <a:t>AdDress</a:t>
            </a:r>
            <a:r>
              <a:rPr lang="en-GB" sz="1200" b="1" cap="all" dirty="0" smtClean="0">
                <a:solidFill>
                  <a:srgbClr val="FF0000"/>
                </a:solidFill>
                <a:latin typeface="+mn-lt"/>
                <a:cs typeface="+mn-cs"/>
              </a:rPr>
              <a:t> </a:t>
            </a:r>
            <a:r>
              <a:rPr lang="en-GB" sz="1200" b="1" cap="all" dirty="0">
                <a:solidFill>
                  <a:srgbClr val="FF0000"/>
                </a:solidFill>
                <a:latin typeface="+mn-lt"/>
                <a:cs typeface="+mn-cs"/>
              </a:rPr>
              <a:t>of organisation</a:t>
            </a:r>
            <a:endParaRPr lang="ru-RU" sz="1200" dirty="0">
              <a:solidFill>
                <a:srgbClr val="FF0000"/>
              </a:solidFill>
              <a:latin typeface="+mn-lt"/>
              <a:cs typeface="+mn-cs"/>
            </a:endParaRPr>
          </a:p>
          <a:p>
            <a:pPr fontAlgn="auto">
              <a:spcBef>
                <a:spcPts val="0"/>
              </a:spcBef>
              <a:spcAft>
                <a:spcPts val="0"/>
              </a:spcAft>
              <a:defRPr/>
            </a:pPr>
            <a:r>
              <a:rPr lang="ru-RU" sz="1050" b="1" dirty="0" smtClean="0">
                <a:latin typeface="+mn-lt"/>
                <a:cs typeface="+mn-cs"/>
              </a:rPr>
              <a:t>1.</a:t>
            </a:r>
            <a:r>
              <a:rPr lang="en-US" sz="1050" b="1" dirty="0">
                <a:latin typeface="+mn-lt"/>
                <a:cs typeface="+mn-cs"/>
              </a:rPr>
              <a:t> </a:t>
            </a:r>
            <a:r>
              <a:rPr lang="en-US" sz="1050" b="1" dirty="0" smtClean="0">
                <a:latin typeface="+mn-lt"/>
                <a:cs typeface="+mn-cs"/>
              </a:rPr>
              <a:t>  </a:t>
            </a:r>
            <a:r>
              <a:rPr lang="en-GB" sz="1050" b="1" dirty="0" smtClean="0">
                <a:latin typeface="+mn-lt"/>
                <a:cs typeface="+mn-cs"/>
              </a:rPr>
              <a:t>Ministry </a:t>
            </a:r>
            <a:r>
              <a:rPr lang="en-GB" sz="1050" b="1" dirty="0">
                <a:latin typeface="+mn-lt"/>
                <a:cs typeface="+mn-cs"/>
              </a:rPr>
              <a:t>of Economy of the Republic of Armenia</a:t>
            </a:r>
            <a:endParaRPr lang="ru-RU" sz="1050" dirty="0">
              <a:latin typeface="+mn-lt"/>
              <a:cs typeface="+mn-cs"/>
            </a:endParaRPr>
          </a:p>
          <a:p>
            <a:pPr fontAlgn="auto">
              <a:spcBef>
                <a:spcPts val="0"/>
              </a:spcBef>
              <a:spcAft>
                <a:spcPts val="0"/>
              </a:spcAft>
              <a:defRPr/>
            </a:pPr>
            <a:r>
              <a:rPr lang="en-GB" sz="1050" b="1" dirty="0">
                <a:latin typeface="+mn-lt"/>
                <a:cs typeface="+mn-cs"/>
              </a:rPr>
              <a:t> </a:t>
            </a:r>
            <a:r>
              <a:rPr lang="en-GB" sz="1050" b="1" dirty="0" smtClean="0">
                <a:latin typeface="+mn-lt"/>
                <a:cs typeface="+mn-cs"/>
              </a:rPr>
              <a:t>      Closed </a:t>
            </a:r>
            <a:r>
              <a:rPr lang="en-GB" sz="1050" b="1" dirty="0">
                <a:latin typeface="+mn-lt"/>
                <a:cs typeface="+mn-cs"/>
              </a:rPr>
              <a:t>Joint-Stock Company “National Institute of Metrology”</a:t>
            </a:r>
            <a:endParaRPr lang="ru-RU" sz="1050" dirty="0">
              <a:latin typeface="+mn-lt"/>
              <a:cs typeface="+mn-cs"/>
            </a:endParaRPr>
          </a:p>
          <a:p>
            <a:pPr fontAlgn="auto">
              <a:spcBef>
                <a:spcPts val="0"/>
              </a:spcBef>
              <a:spcAft>
                <a:spcPts val="0"/>
              </a:spcAft>
              <a:defRPr/>
            </a:pPr>
            <a:r>
              <a:rPr lang="en-GB" sz="1050" dirty="0">
                <a:latin typeface="+mn-lt"/>
                <a:cs typeface="+mn-cs"/>
              </a:rPr>
              <a:t> </a:t>
            </a:r>
            <a:r>
              <a:rPr lang="en-GB" sz="1050" dirty="0" smtClean="0">
                <a:latin typeface="+mn-lt"/>
                <a:cs typeface="+mn-cs"/>
              </a:rPr>
              <a:t>      49/4 </a:t>
            </a:r>
            <a:r>
              <a:rPr lang="en-GB" sz="1050" dirty="0" err="1">
                <a:latin typeface="+mn-lt"/>
                <a:cs typeface="+mn-cs"/>
              </a:rPr>
              <a:t>Komitas</a:t>
            </a:r>
            <a:r>
              <a:rPr lang="en-GB" sz="1050" dirty="0">
                <a:latin typeface="+mn-lt"/>
                <a:cs typeface="+mn-cs"/>
              </a:rPr>
              <a:t> Ave.</a:t>
            </a:r>
            <a:endParaRPr lang="ru-RU" sz="1050" dirty="0">
              <a:latin typeface="+mn-lt"/>
              <a:cs typeface="+mn-cs"/>
            </a:endParaRPr>
          </a:p>
          <a:p>
            <a:pPr fontAlgn="auto">
              <a:spcBef>
                <a:spcPts val="0"/>
              </a:spcBef>
              <a:spcAft>
                <a:spcPts val="0"/>
              </a:spcAft>
              <a:defRPr/>
            </a:pPr>
            <a:r>
              <a:rPr lang="en-GB" sz="1050" dirty="0">
                <a:latin typeface="+mn-lt"/>
                <a:cs typeface="+mn-cs"/>
              </a:rPr>
              <a:t> </a:t>
            </a:r>
            <a:r>
              <a:rPr lang="en-GB" sz="1050" dirty="0" smtClean="0">
                <a:latin typeface="+mn-lt"/>
                <a:cs typeface="+mn-cs"/>
              </a:rPr>
              <a:t>      0051 Yerevan</a:t>
            </a:r>
            <a:endParaRPr lang="en-US" sz="1050" dirty="0">
              <a:latin typeface="+mn-lt"/>
              <a:cs typeface="+mn-cs"/>
            </a:endParaRPr>
          </a:p>
          <a:p>
            <a:pPr fontAlgn="auto">
              <a:spcBef>
                <a:spcPts val="0"/>
              </a:spcBef>
              <a:spcAft>
                <a:spcPts val="0"/>
              </a:spcAft>
              <a:defRPr/>
            </a:pPr>
            <a:r>
              <a:rPr lang="en-US" sz="1050" dirty="0">
                <a:latin typeface="+mn-lt"/>
                <a:cs typeface="+mn-cs"/>
              </a:rPr>
              <a:t> </a:t>
            </a:r>
            <a:r>
              <a:rPr lang="en-US" sz="1050" dirty="0" smtClean="0">
                <a:latin typeface="+mn-lt"/>
                <a:cs typeface="+mn-cs"/>
              </a:rPr>
              <a:t>      </a:t>
            </a:r>
            <a:r>
              <a:rPr lang="en-GB" sz="1050" dirty="0" smtClean="0">
                <a:latin typeface="+mn-lt"/>
                <a:cs typeface="+mn-cs"/>
              </a:rPr>
              <a:t>Republic </a:t>
            </a:r>
            <a:r>
              <a:rPr lang="en-GB" sz="1050" dirty="0">
                <a:latin typeface="+mn-lt"/>
                <a:cs typeface="+mn-cs"/>
              </a:rPr>
              <a:t>of Armenia</a:t>
            </a:r>
            <a:endParaRPr lang="ru-RU" sz="1050" dirty="0">
              <a:latin typeface="+mn-lt"/>
              <a:cs typeface="+mn-cs"/>
            </a:endParaRPr>
          </a:p>
          <a:p>
            <a:pPr fontAlgn="auto">
              <a:spcBef>
                <a:spcPts val="0"/>
              </a:spcBef>
              <a:spcAft>
                <a:spcPts val="0"/>
              </a:spcAft>
              <a:defRPr/>
            </a:pPr>
            <a:r>
              <a:rPr lang="en-GB" sz="1050" dirty="0">
                <a:latin typeface="+mn-lt"/>
                <a:cs typeface="+mn-cs"/>
              </a:rPr>
              <a:t> </a:t>
            </a:r>
            <a:r>
              <a:rPr lang="en-GB" sz="1050" dirty="0" smtClean="0">
                <a:latin typeface="+mn-lt"/>
                <a:cs typeface="+mn-cs"/>
              </a:rPr>
              <a:t>      Telephone</a:t>
            </a:r>
            <a:r>
              <a:rPr lang="en-GB" sz="1050" dirty="0">
                <a:latin typeface="+mn-lt"/>
                <a:cs typeface="+mn-cs"/>
              </a:rPr>
              <a:t>:	+374 10 23 26 </a:t>
            </a:r>
            <a:r>
              <a:rPr lang="en-GB" sz="1050" dirty="0" smtClean="0">
                <a:latin typeface="+mn-lt"/>
                <a:cs typeface="+mn-cs"/>
              </a:rPr>
              <a:t>00               E-mail</a:t>
            </a:r>
            <a:r>
              <a:rPr lang="en-GB" sz="1050" dirty="0">
                <a:latin typeface="+mn-lt"/>
                <a:cs typeface="+mn-cs"/>
              </a:rPr>
              <a:t>:	</a:t>
            </a:r>
            <a:r>
              <a:rPr lang="en-GB" sz="1050" dirty="0" smtClean="0">
                <a:latin typeface="+mn-lt"/>
                <a:cs typeface="+mn-cs"/>
              </a:rPr>
              <a:t>   info@metrology.am</a:t>
            </a:r>
            <a:endParaRPr lang="ru-RU" sz="1050" dirty="0">
              <a:latin typeface="+mn-lt"/>
              <a:cs typeface="+mn-cs"/>
            </a:endParaRPr>
          </a:p>
          <a:p>
            <a:pPr fontAlgn="auto">
              <a:spcBef>
                <a:spcPts val="0"/>
              </a:spcBef>
              <a:spcAft>
                <a:spcPts val="0"/>
              </a:spcAft>
              <a:defRPr/>
            </a:pPr>
            <a:r>
              <a:rPr lang="en-GB" sz="1050" dirty="0">
                <a:latin typeface="+mn-lt"/>
                <a:cs typeface="+mn-cs"/>
              </a:rPr>
              <a:t> </a:t>
            </a:r>
            <a:r>
              <a:rPr lang="en-GB" sz="1050" dirty="0" smtClean="0">
                <a:latin typeface="+mn-lt"/>
                <a:cs typeface="+mn-cs"/>
              </a:rPr>
              <a:t>       Fax</a:t>
            </a:r>
            <a:r>
              <a:rPr lang="en-GB" sz="1050" dirty="0">
                <a:latin typeface="+mn-lt"/>
                <a:cs typeface="+mn-cs"/>
              </a:rPr>
              <a:t>:	+374 10 23 54 </a:t>
            </a:r>
            <a:r>
              <a:rPr lang="en-GB" sz="1050" dirty="0" smtClean="0">
                <a:latin typeface="+mn-lt"/>
                <a:cs typeface="+mn-cs"/>
              </a:rPr>
              <a:t>78               Website:  </a:t>
            </a:r>
            <a:r>
              <a:rPr lang="en-GB" sz="1050" u="sng" dirty="0" smtClean="0">
                <a:latin typeface="+mn-lt"/>
                <a:cs typeface="+mn-cs"/>
              </a:rPr>
              <a:t>www.</a:t>
            </a:r>
            <a:r>
              <a:rPr lang="en-GB" sz="1050" u="sng" dirty="0" smtClean="0">
                <a:latin typeface="+mn-lt"/>
                <a:cs typeface="+mn-cs"/>
                <a:hlinkClick r:id="rId9"/>
              </a:rPr>
              <a:t>metrology.am</a:t>
            </a:r>
            <a:endParaRPr lang="ru-RU" sz="1050" dirty="0">
              <a:latin typeface="+mn-lt"/>
              <a:cs typeface="+mn-cs"/>
            </a:endParaRPr>
          </a:p>
          <a:p>
            <a:pPr fontAlgn="auto">
              <a:spcBef>
                <a:spcPts val="0"/>
              </a:spcBef>
              <a:spcAft>
                <a:spcPts val="0"/>
              </a:spcAft>
              <a:defRPr/>
            </a:pPr>
            <a:r>
              <a:rPr lang="en-GB" sz="1050" dirty="0">
                <a:latin typeface="+mn-lt"/>
                <a:cs typeface="+mn-cs"/>
              </a:rPr>
              <a:t>	</a:t>
            </a:r>
            <a:endParaRPr lang="ru-RU" sz="1050" dirty="0">
              <a:latin typeface="+mn-lt"/>
              <a:cs typeface="+mn-cs"/>
            </a:endParaRPr>
          </a:p>
          <a:p>
            <a:pPr fontAlgn="auto">
              <a:spcBef>
                <a:spcPts val="0"/>
              </a:spcBef>
              <a:spcAft>
                <a:spcPts val="0"/>
              </a:spcAft>
              <a:defRPr/>
            </a:pPr>
            <a:r>
              <a:rPr lang="en-GB" sz="1050" dirty="0">
                <a:latin typeface="+mn-lt"/>
                <a:cs typeface="+mn-cs"/>
              </a:rPr>
              <a:t>	</a:t>
            </a:r>
            <a:endParaRPr lang="ru-RU" sz="1050" dirty="0">
              <a:latin typeface="+mn-lt"/>
              <a:cs typeface="+mn-cs"/>
            </a:endParaRPr>
          </a:p>
          <a:p>
            <a:pPr fontAlgn="auto">
              <a:spcBef>
                <a:spcPts val="0"/>
              </a:spcBef>
              <a:spcAft>
                <a:spcPts val="0"/>
              </a:spcAft>
              <a:defRPr/>
            </a:pPr>
            <a:endParaRPr lang="ru-RU" sz="1050" dirty="0">
              <a:latin typeface="+mn-l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r>
              <a:rPr lang="en-GB" cap="all" dirty="0" smtClean="0"/>
              <a:t/>
            </a:r>
            <a:br>
              <a:rPr lang="en-GB" cap="all" dirty="0" smtClean="0"/>
            </a:br>
            <a:r>
              <a:rPr lang="en-GB" cap="all" dirty="0" smtClean="0"/>
              <a:t>of </a:t>
            </a:r>
            <a:r>
              <a:rPr lang="en-GB" cap="all" dirty="0"/>
              <a:t>COOMET member countries</a:t>
            </a:r>
            <a:endParaRPr lang="ru-RU" dirty="0"/>
          </a:p>
        </p:txBody>
      </p:sp>
      <p:sp>
        <p:nvSpPr>
          <p:cNvPr id="10"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AZERBAIJAN</a:t>
            </a:r>
            <a:endParaRPr lang="ru-RU" sz="1400" dirty="0">
              <a:solidFill>
                <a:srgbClr val="FF0000"/>
              </a:solidFill>
            </a:endParaRPr>
          </a:p>
          <a:p>
            <a:pPr fontAlgn="auto">
              <a:spcAft>
                <a:spcPts val="0"/>
              </a:spcAft>
              <a:defRPr/>
            </a:pPr>
            <a:endParaRPr lang="ru-RU" dirty="0">
              <a:solidFill>
                <a:srgbClr val="FF0000"/>
              </a:solidFill>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051981919"/>
              </p:ext>
            </p:extLst>
          </p:nvPr>
        </p:nvGraphicFramePr>
        <p:xfrm>
          <a:off x="404813" y="1595438"/>
          <a:ext cx="6120681" cy="5574642"/>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a:effectLst/>
                          <a:latin typeface="+mn-lt"/>
                          <a:ea typeface="Times New Roman"/>
                          <a:cs typeface="Times New Roman"/>
                        </a:rPr>
                        <a:t>TC 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General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j-lt"/>
                          <a:ea typeface="Times New Roman" panose="02020603050405020304" pitchFamily="18" charset="0"/>
                          <a:cs typeface="Arial" panose="020B0604020202020204" pitchFamily="34" charset="0"/>
                        </a:rPr>
                        <a:t>Mr. El</a:t>
                      </a:r>
                      <a:r>
                        <a:rPr lang="en-US" sz="900" b="1" dirty="0">
                          <a:effectLst/>
                          <a:latin typeface="+mj-lt"/>
                          <a:ea typeface="Times New Roman" panose="02020603050405020304" pitchFamily="18" charset="0"/>
                          <a:cs typeface="Arial" panose="020B0604020202020204" pitchFamily="34" charset="0"/>
                        </a:rPr>
                        <a:t>chin </a:t>
                      </a:r>
                      <a:r>
                        <a:rPr lang="az-Latn-AZ" sz="900" b="1" dirty="0">
                          <a:effectLst/>
                          <a:latin typeface="+mj-lt"/>
                          <a:ea typeface="Times New Roman" panose="02020603050405020304" pitchFamily="18" charset="0"/>
                          <a:cs typeface="Arial" panose="020B0604020202020204" pitchFamily="34" charset="0"/>
                        </a:rPr>
                        <a:t>Abbasov</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900">
                          <a:effectLst/>
                          <a:latin typeface="+mj-lt"/>
                          <a:ea typeface="Times New Roman" panose="02020603050405020304" pitchFamily="18" charset="0"/>
                          <a:cs typeface="Arial" panose="020B0604020202020204" pitchFamily="34" charset="0"/>
                        </a:rPr>
                        <a:t>+99412 440 63 16</a:t>
                      </a:r>
                      <a:endParaRPr lang="ru-RU" sz="9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dirty="0">
                          <a:effectLst/>
                          <a:latin typeface="+mn-lt"/>
                          <a:ea typeface="Times New Roman"/>
                          <a:cs typeface="Times New Roman"/>
                        </a:rPr>
                        <a:t>TC 1.2</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Acoustics, Ultrasound, Vibration</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j-lt"/>
                          <a:ea typeface="Times New Roman" panose="02020603050405020304" pitchFamily="18" charset="0"/>
                          <a:cs typeface="Arial" panose="020B0604020202020204" pitchFamily="34" charset="0"/>
                        </a:rPr>
                        <a:t>Mr. </a:t>
                      </a:r>
                      <a:r>
                        <a:rPr lang="en-GB" sz="900" b="1" dirty="0" err="1">
                          <a:effectLst/>
                          <a:latin typeface="+mj-lt"/>
                          <a:ea typeface="Times New Roman" panose="02020603050405020304" pitchFamily="18" charset="0"/>
                          <a:cs typeface="Arial" panose="020B0604020202020204" pitchFamily="34" charset="0"/>
                        </a:rPr>
                        <a:t>Arif</a:t>
                      </a:r>
                      <a:r>
                        <a:rPr lang="en-GB" sz="900" b="1" dirty="0">
                          <a:effectLst/>
                          <a:latin typeface="+mj-lt"/>
                          <a:ea typeface="Times New Roman" panose="02020603050405020304" pitchFamily="18" charset="0"/>
                          <a:cs typeface="Arial" panose="020B0604020202020204" pitchFamily="34" charset="0"/>
                        </a:rPr>
                        <a:t> </a:t>
                      </a:r>
                      <a:r>
                        <a:rPr lang="en-GB" sz="900" b="1" dirty="0" err="1">
                          <a:effectLst/>
                          <a:latin typeface="+mj-lt"/>
                          <a:ea typeface="Times New Roman" panose="02020603050405020304" pitchFamily="18" charset="0"/>
                          <a:cs typeface="Arial" panose="020B0604020202020204" pitchFamily="34" charset="0"/>
                        </a:rPr>
                        <a:t>Huseynov</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900">
                          <a:effectLst/>
                          <a:latin typeface="+mj-lt"/>
                          <a:ea typeface="Times New Roman" panose="02020603050405020304" pitchFamily="18" charset="0"/>
                          <a:cs typeface="Arial" panose="020B0604020202020204" pitchFamily="34" charset="0"/>
                        </a:rPr>
                        <a:t>+99412 514 96 05</a:t>
                      </a:r>
                      <a:endParaRPr lang="ru-RU" sz="900">
                        <a:effectLst/>
                        <a:latin typeface="+mj-lt"/>
                        <a:ea typeface="Times New Roman" panose="02020603050405020304" pitchFamily="18" charset="0"/>
                        <a:cs typeface="Times New Roman" panose="02020603050405020304" pitchFamily="18" charset="0"/>
                      </a:endParaRPr>
                    </a:p>
                    <a:p>
                      <a:pPr>
                        <a:spcAft>
                          <a:spcPts val="0"/>
                        </a:spcAft>
                      </a:pPr>
                      <a:r>
                        <a:rPr lang="ru-RU" sz="900">
                          <a:effectLst/>
                          <a:latin typeface="+mj-lt"/>
                          <a:ea typeface="Times New Roman" panose="02020603050405020304" pitchFamily="18" charset="0"/>
                          <a:cs typeface="Arial" panose="020B0604020202020204" pitchFamily="34" charset="0"/>
                        </a:rPr>
                        <a:t> </a:t>
                      </a:r>
                      <a:endParaRPr lang="ru-RU" sz="9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dirty="0">
                          <a:effectLst/>
                          <a:latin typeface="+mn-lt"/>
                          <a:ea typeface="Times New Roman"/>
                          <a:cs typeface="Times New Roman"/>
                        </a:rPr>
                        <a:t>TC 1.3</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Electricity and Magnetism</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j-lt"/>
                          <a:ea typeface="Times New Roman" panose="02020603050405020304" pitchFamily="18" charset="0"/>
                          <a:cs typeface="Arial" panose="020B0604020202020204" pitchFamily="34" charset="0"/>
                        </a:rPr>
                        <a:t>Mr. </a:t>
                      </a:r>
                      <a:r>
                        <a:rPr lang="en-GB" sz="900" b="1" dirty="0" err="1">
                          <a:effectLst/>
                          <a:latin typeface="+mj-lt"/>
                          <a:ea typeface="Times New Roman" panose="02020603050405020304" pitchFamily="18" charset="0"/>
                          <a:cs typeface="Arial" panose="020B0604020202020204" pitchFamily="34" charset="0"/>
                        </a:rPr>
                        <a:t>Maarif</a:t>
                      </a:r>
                      <a:r>
                        <a:rPr lang="en-GB" sz="900" b="1" dirty="0">
                          <a:effectLst/>
                          <a:latin typeface="+mj-lt"/>
                          <a:ea typeface="Times New Roman" panose="02020603050405020304" pitchFamily="18" charset="0"/>
                          <a:cs typeface="Arial" panose="020B0604020202020204" pitchFamily="34" charset="0"/>
                        </a:rPr>
                        <a:t> </a:t>
                      </a:r>
                      <a:r>
                        <a:rPr lang="en-GB" sz="900" b="1" dirty="0" err="1">
                          <a:effectLst/>
                          <a:latin typeface="+mj-lt"/>
                          <a:ea typeface="Times New Roman" panose="02020603050405020304" pitchFamily="18" charset="0"/>
                          <a:cs typeface="Arial" panose="020B0604020202020204" pitchFamily="34" charset="0"/>
                        </a:rPr>
                        <a:t>Zeynalov</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900">
                          <a:effectLst/>
                          <a:latin typeface="+mj-lt"/>
                          <a:ea typeface="Times New Roman" panose="02020603050405020304" pitchFamily="18" charset="0"/>
                          <a:cs typeface="Arial" panose="020B0604020202020204" pitchFamily="34" charset="0"/>
                        </a:rPr>
                        <a:t>+99412 514 96 05</a:t>
                      </a:r>
                      <a:endParaRPr lang="ru-RU" sz="9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a:effectLst/>
                          <a:latin typeface="+mn-lt"/>
                          <a:ea typeface="Times New Roman"/>
                          <a:cs typeface="Times New Roman"/>
                        </a:rPr>
                        <a:t>TC 1.4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Flow Measurement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j-lt"/>
                          <a:ea typeface="Times New Roman" panose="02020603050405020304" pitchFamily="18" charset="0"/>
                          <a:cs typeface="Arial" panose="020B0604020202020204" pitchFamily="34" charset="0"/>
                        </a:rPr>
                        <a:t>Mr. </a:t>
                      </a:r>
                      <a:r>
                        <a:rPr lang="en-GB" sz="900" b="1" dirty="0" err="1">
                          <a:effectLst/>
                          <a:latin typeface="+mj-lt"/>
                          <a:ea typeface="Times New Roman" panose="02020603050405020304" pitchFamily="18" charset="0"/>
                          <a:cs typeface="Arial" panose="020B0604020202020204" pitchFamily="34" charset="0"/>
                        </a:rPr>
                        <a:t>Makhmud</a:t>
                      </a:r>
                      <a:r>
                        <a:rPr lang="en-GB" sz="900" b="1" dirty="0">
                          <a:effectLst/>
                          <a:latin typeface="+mj-lt"/>
                          <a:ea typeface="Times New Roman" panose="02020603050405020304" pitchFamily="18" charset="0"/>
                          <a:cs typeface="Arial" panose="020B0604020202020204" pitchFamily="34" charset="0"/>
                        </a:rPr>
                        <a:t> </a:t>
                      </a:r>
                      <a:r>
                        <a:rPr lang="en-GB" sz="900" b="1" dirty="0" err="1">
                          <a:effectLst/>
                          <a:latin typeface="+mj-lt"/>
                          <a:ea typeface="Times New Roman" panose="02020603050405020304" pitchFamily="18" charset="0"/>
                          <a:cs typeface="Arial" panose="020B0604020202020204" pitchFamily="34" charset="0"/>
                        </a:rPr>
                        <a:t>Hasanov</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900">
                          <a:effectLst/>
                          <a:latin typeface="+mj-lt"/>
                          <a:ea typeface="Times New Roman" panose="02020603050405020304" pitchFamily="18" charset="0"/>
                          <a:cs typeface="Arial" panose="020B0604020202020204" pitchFamily="34" charset="0"/>
                        </a:rPr>
                        <a:t>+99412 514 96 05</a:t>
                      </a:r>
                      <a:endParaRPr lang="ru-RU" sz="9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278448">
                <a:tc>
                  <a:txBody>
                    <a:bodyPr/>
                    <a:lstStyle/>
                    <a:p>
                      <a:pPr>
                        <a:spcAft>
                          <a:spcPts val="0"/>
                        </a:spcAft>
                      </a:pPr>
                      <a:r>
                        <a:rPr lang="en-GB" sz="900" b="1">
                          <a:effectLst/>
                          <a:latin typeface="+mn-lt"/>
                          <a:ea typeface="Times New Roman"/>
                          <a:cs typeface="Times New Roman"/>
                        </a:rPr>
                        <a:t>TC 1.5</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Length and Angle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j-lt"/>
                          <a:ea typeface="Times New Roman" panose="02020603050405020304" pitchFamily="18" charset="0"/>
                          <a:cs typeface="Arial" panose="020B0604020202020204" pitchFamily="34" charset="0"/>
                        </a:rPr>
                        <a:t>Mr. Elvin </a:t>
                      </a:r>
                      <a:r>
                        <a:rPr lang="en-GB" sz="900" b="1" dirty="0" err="1">
                          <a:effectLst/>
                          <a:latin typeface="+mj-lt"/>
                          <a:ea typeface="Times New Roman" panose="02020603050405020304" pitchFamily="18" charset="0"/>
                          <a:cs typeface="Arial" panose="020B0604020202020204" pitchFamily="34" charset="0"/>
                        </a:rPr>
                        <a:t>Hasanov</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900">
                          <a:effectLst/>
                          <a:latin typeface="+mj-lt"/>
                          <a:ea typeface="Times New Roman" panose="02020603050405020304" pitchFamily="18" charset="0"/>
                          <a:cs typeface="Arial" panose="020B0604020202020204" pitchFamily="34" charset="0"/>
                        </a:rPr>
                        <a:t>+99412 514 96 05</a:t>
                      </a:r>
                      <a:endParaRPr lang="ru-RU" sz="9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dirty="0">
                          <a:effectLst/>
                          <a:latin typeface="+mn-lt"/>
                          <a:ea typeface="Times New Roman"/>
                          <a:cs typeface="Times New Roman"/>
                        </a:rPr>
                        <a:t>TC 1.6</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Mass and Related Quantities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j-lt"/>
                          <a:ea typeface="Times New Roman" panose="02020603050405020304" pitchFamily="18" charset="0"/>
                          <a:cs typeface="Arial" panose="020B0604020202020204" pitchFamily="34" charset="0"/>
                        </a:rPr>
                        <a:t>Mrs. </a:t>
                      </a:r>
                      <a:r>
                        <a:rPr lang="en-GB" sz="900" b="1" dirty="0" err="1">
                          <a:effectLst/>
                          <a:latin typeface="+mj-lt"/>
                          <a:ea typeface="Times New Roman" panose="02020603050405020304" pitchFamily="18" charset="0"/>
                          <a:cs typeface="Arial" panose="020B0604020202020204" pitchFamily="34" charset="0"/>
                        </a:rPr>
                        <a:t>Tamilla</a:t>
                      </a:r>
                      <a:r>
                        <a:rPr lang="en-GB" sz="900" b="1" dirty="0">
                          <a:effectLst/>
                          <a:latin typeface="+mj-lt"/>
                          <a:ea typeface="Times New Roman" panose="02020603050405020304" pitchFamily="18" charset="0"/>
                          <a:cs typeface="Arial" panose="020B0604020202020204" pitchFamily="34" charset="0"/>
                        </a:rPr>
                        <a:t> </a:t>
                      </a:r>
                      <a:r>
                        <a:rPr lang="en-GB" sz="900" b="1" dirty="0" err="1">
                          <a:effectLst/>
                          <a:latin typeface="+mj-lt"/>
                          <a:ea typeface="Times New Roman" panose="02020603050405020304" pitchFamily="18" charset="0"/>
                          <a:cs typeface="Arial" panose="020B0604020202020204" pitchFamily="34" charset="0"/>
                        </a:rPr>
                        <a:t>Shabiyeva</a:t>
                      </a:r>
                      <a:r>
                        <a:rPr lang="en-GB" sz="900" b="1" dirty="0">
                          <a:effectLst/>
                          <a:latin typeface="+mj-lt"/>
                          <a:ea typeface="Times New Roman" panose="02020603050405020304" pitchFamily="18" charset="0"/>
                          <a:cs typeface="Arial" panose="020B0604020202020204" pitchFamily="34" charset="0"/>
                        </a:rPr>
                        <a:t> </a:t>
                      </a:r>
                      <a:endParaRPr lang="ru-RU" sz="900" dirty="0">
                        <a:effectLst/>
                        <a:latin typeface="+mj-lt"/>
                        <a:ea typeface="Times New Roman" panose="02020603050405020304" pitchFamily="18" charset="0"/>
                        <a:cs typeface="Times New Roman" panose="02020603050405020304" pitchFamily="18" charset="0"/>
                      </a:endParaRPr>
                    </a:p>
                    <a:p>
                      <a:pPr>
                        <a:spcAft>
                          <a:spcPts val="0"/>
                        </a:spcAft>
                      </a:pPr>
                      <a:r>
                        <a:rPr lang="en-GB" sz="900" b="1" dirty="0">
                          <a:effectLst/>
                          <a:latin typeface="+mj-lt"/>
                          <a:ea typeface="Times New Roman" panose="02020603050405020304" pitchFamily="18" charset="0"/>
                          <a:cs typeface="Arial" panose="020B0604020202020204" pitchFamily="34" charset="0"/>
                        </a:rPr>
                        <a:t>Mrs. Emma </a:t>
                      </a:r>
                      <a:r>
                        <a:rPr lang="en-GB" sz="900" b="1" dirty="0" err="1">
                          <a:effectLst/>
                          <a:latin typeface="+mj-lt"/>
                          <a:ea typeface="Times New Roman" panose="02020603050405020304" pitchFamily="18" charset="0"/>
                          <a:cs typeface="Arial" panose="020B0604020202020204" pitchFamily="34" charset="0"/>
                        </a:rPr>
                        <a:t>Nabiyeva</a:t>
                      </a:r>
                      <a:endParaRPr lang="ru-RU" sz="900" dirty="0">
                        <a:effectLst/>
                        <a:latin typeface="+mj-lt"/>
                        <a:ea typeface="Times New Roman" panose="02020603050405020304" pitchFamily="18" charset="0"/>
                        <a:cs typeface="Times New Roman" panose="02020603050405020304" pitchFamily="18" charset="0"/>
                      </a:endParaRPr>
                    </a:p>
                    <a:p>
                      <a:pPr>
                        <a:spcAft>
                          <a:spcPts val="0"/>
                        </a:spcAft>
                      </a:pPr>
                      <a:r>
                        <a:rPr lang="en-GB" sz="900" b="1" dirty="0">
                          <a:effectLst/>
                          <a:latin typeface="+mj-lt"/>
                          <a:ea typeface="Times New Roman" panose="02020603050405020304" pitchFamily="18" charset="0"/>
                          <a:cs typeface="Arial" panose="020B0604020202020204" pitchFamily="34" charset="0"/>
                        </a:rPr>
                        <a:t>Mr. El</a:t>
                      </a:r>
                      <a:r>
                        <a:rPr lang="en-US" sz="900" b="1" dirty="0">
                          <a:effectLst/>
                          <a:latin typeface="+mj-lt"/>
                          <a:ea typeface="Times New Roman" panose="02020603050405020304" pitchFamily="18" charset="0"/>
                          <a:cs typeface="Arial" panose="020B0604020202020204" pitchFamily="34" charset="0"/>
                        </a:rPr>
                        <a:t>chin </a:t>
                      </a:r>
                      <a:r>
                        <a:rPr lang="az-Latn-AZ" sz="900" b="1" dirty="0">
                          <a:effectLst/>
                          <a:latin typeface="+mj-lt"/>
                          <a:ea typeface="Times New Roman" panose="02020603050405020304" pitchFamily="18" charset="0"/>
                          <a:cs typeface="Arial" panose="020B0604020202020204" pitchFamily="34" charset="0"/>
                        </a:rPr>
                        <a:t>Babayev</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900">
                          <a:effectLst/>
                          <a:latin typeface="+mj-lt"/>
                          <a:ea typeface="Times New Roman" panose="02020603050405020304" pitchFamily="18" charset="0"/>
                          <a:cs typeface="Arial" panose="020B0604020202020204" pitchFamily="34" charset="0"/>
                        </a:rPr>
                        <a:t>+99412 514 96 05</a:t>
                      </a:r>
                      <a:endParaRPr lang="ru-RU" sz="9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6"/>
                  </a:ext>
                </a:extLst>
              </a:tr>
              <a:tr h="318184">
                <a:tc>
                  <a:txBody>
                    <a:bodyPr/>
                    <a:lstStyle/>
                    <a:p>
                      <a:pPr>
                        <a:spcAft>
                          <a:spcPts val="0"/>
                        </a:spcAft>
                      </a:pPr>
                      <a:r>
                        <a:rPr lang="en-GB" sz="900" b="1">
                          <a:effectLst/>
                          <a:latin typeface="+mn-lt"/>
                          <a:ea typeface="Times New Roman"/>
                          <a:cs typeface="Times New Roman"/>
                        </a:rPr>
                        <a:t>TC 1.7</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Photometry and Radiometry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j-lt"/>
                          <a:ea typeface="Times New Roman" panose="02020603050405020304" pitchFamily="18" charset="0"/>
                          <a:cs typeface="Arial" panose="020B0604020202020204" pitchFamily="34" charset="0"/>
                        </a:rPr>
                        <a:t>Ms. </a:t>
                      </a:r>
                      <a:r>
                        <a:rPr lang="en-GB" sz="900" b="1" dirty="0" err="1">
                          <a:effectLst/>
                          <a:latin typeface="+mj-lt"/>
                          <a:ea typeface="Times New Roman" panose="02020603050405020304" pitchFamily="18" charset="0"/>
                          <a:cs typeface="Arial" panose="020B0604020202020204" pitchFamily="34" charset="0"/>
                        </a:rPr>
                        <a:t>Shahla</a:t>
                      </a:r>
                      <a:r>
                        <a:rPr lang="en-GB" sz="900" b="1" dirty="0">
                          <a:effectLst/>
                          <a:latin typeface="+mj-lt"/>
                          <a:ea typeface="Times New Roman" panose="02020603050405020304" pitchFamily="18" charset="0"/>
                          <a:cs typeface="Arial" panose="020B0604020202020204" pitchFamily="34" charset="0"/>
                        </a:rPr>
                        <a:t> </a:t>
                      </a:r>
                      <a:r>
                        <a:rPr lang="en-GB" sz="900" b="1" dirty="0" err="1">
                          <a:effectLst/>
                          <a:latin typeface="+mj-lt"/>
                          <a:ea typeface="Times New Roman" panose="02020603050405020304" pitchFamily="18" charset="0"/>
                          <a:cs typeface="Arial" panose="020B0604020202020204" pitchFamily="34" charset="0"/>
                        </a:rPr>
                        <a:t>Musayeva</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900">
                          <a:effectLst/>
                          <a:latin typeface="+mj-lt"/>
                          <a:ea typeface="Times New Roman" panose="02020603050405020304" pitchFamily="18" charset="0"/>
                          <a:cs typeface="Arial" panose="020B0604020202020204" pitchFamily="34" charset="0"/>
                        </a:rPr>
                        <a:t>+99412 514 96 05</a:t>
                      </a:r>
                      <a:endParaRPr lang="ru-RU" sz="9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7"/>
                  </a:ext>
                </a:extLst>
              </a:tr>
              <a:tr h="307384">
                <a:tc>
                  <a:txBody>
                    <a:bodyPr/>
                    <a:lstStyle/>
                    <a:p>
                      <a:pPr>
                        <a:spcAft>
                          <a:spcPts val="0"/>
                        </a:spcAft>
                      </a:pPr>
                      <a:r>
                        <a:rPr lang="en-GB" sz="900" b="1">
                          <a:effectLst/>
                          <a:latin typeface="+mn-lt"/>
                          <a:ea typeface="Times New Roman"/>
                          <a:cs typeface="Times New Roman"/>
                        </a:rPr>
                        <a:t>TC 1.8</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Physical Chemistry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fi-FI" sz="900" b="1" dirty="0">
                          <a:effectLst/>
                          <a:latin typeface="+mj-lt"/>
                          <a:ea typeface="Times New Roman" panose="02020603050405020304" pitchFamily="18" charset="0"/>
                          <a:cs typeface="Arial" panose="020B0604020202020204" pitchFamily="34" charset="0"/>
                        </a:rPr>
                        <a:t>Mr. Nazim Sattarzadeh</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900">
                          <a:effectLst/>
                          <a:latin typeface="+mj-lt"/>
                          <a:ea typeface="Times New Roman" panose="02020603050405020304" pitchFamily="18" charset="0"/>
                          <a:cs typeface="Arial" panose="020B0604020202020204" pitchFamily="34" charset="0"/>
                        </a:rPr>
                        <a:t>+99412 514 96 05</a:t>
                      </a:r>
                      <a:endParaRPr lang="ru-RU" sz="9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smtClean="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j-lt"/>
                          <a:ea typeface="Times New Roman" panose="02020603050405020304" pitchFamily="18" charset="0"/>
                          <a:cs typeface="Arial" panose="020B0604020202020204" pitchFamily="34" charset="0"/>
                        </a:rPr>
                        <a:t>Mr. </a:t>
                      </a:r>
                      <a:r>
                        <a:rPr lang="en-US" sz="900" b="1" dirty="0" err="1">
                          <a:effectLst/>
                          <a:latin typeface="+mj-lt"/>
                          <a:ea typeface="Times New Roman" panose="02020603050405020304" pitchFamily="18" charset="0"/>
                          <a:cs typeface="Arial" panose="020B0604020202020204" pitchFamily="34" charset="0"/>
                        </a:rPr>
                        <a:t>Elmar</a:t>
                      </a:r>
                      <a:r>
                        <a:rPr lang="en-US" sz="900" b="1" dirty="0">
                          <a:effectLst/>
                          <a:latin typeface="+mj-lt"/>
                          <a:ea typeface="Times New Roman" panose="02020603050405020304" pitchFamily="18" charset="0"/>
                          <a:cs typeface="Arial" panose="020B0604020202020204" pitchFamily="34" charset="0"/>
                        </a:rPr>
                        <a:t> </a:t>
                      </a:r>
                      <a:r>
                        <a:rPr lang="en-US" sz="900" b="1" dirty="0" err="1">
                          <a:effectLst/>
                          <a:latin typeface="+mj-lt"/>
                          <a:ea typeface="Times New Roman" panose="02020603050405020304" pitchFamily="18" charset="0"/>
                          <a:cs typeface="Arial" panose="020B0604020202020204" pitchFamily="34" charset="0"/>
                        </a:rPr>
                        <a:t>Shahverdiyev</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900">
                          <a:effectLst/>
                          <a:latin typeface="+mj-lt"/>
                          <a:ea typeface="Times New Roman" panose="02020603050405020304" pitchFamily="18" charset="0"/>
                          <a:cs typeface="Arial" panose="020B0604020202020204" pitchFamily="34" charset="0"/>
                        </a:rPr>
                        <a:t>+99412 514 96 05</a:t>
                      </a:r>
                      <a:endParaRPr lang="ru-RU" sz="9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a:effectLst/>
                          <a:latin typeface="+mn-lt"/>
                          <a:ea typeface="Times New Roman"/>
                          <a:cs typeface="Times New Roman"/>
                        </a:rPr>
                        <a:t>TC 1.10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Thermometry and Thermal Physics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j-lt"/>
                          <a:ea typeface="Times New Roman" panose="02020603050405020304" pitchFamily="18" charset="0"/>
                          <a:cs typeface="Arial" panose="020B0604020202020204" pitchFamily="34" charset="0"/>
                        </a:rPr>
                        <a:t>Mr. </a:t>
                      </a:r>
                      <a:r>
                        <a:rPr lang="en-GB" sz="900" b="1" dirty="0" err="1">
                          <a:effectLst/>
                          <a:latin typeface="+mj-lt"/>
                          <a:ea typeface="Times New Roman" panose="02020603050405020304" pitchFamily="18" charset="0"/>
                          <a:cs typeface="Arial" panose="020B0604020202020204" pitchFamily="34" charset="0"/>
                        </a:rPr>
                        <a:t>Ramiz</a:t>
                      </a:r>
                      <a:r>
                        <a:rPr lang="en-GB" sz="900" b="1" dirty="0">
                          <a:effectLst/>
                          <a:latin typeface="+mj-lt"/>
                          <a:ea typeface="Times New Roman" panose="02020603050405020304" pitchFamily="18" charset="0"/>
                          <a:cs typeface="Arial" panose="020B0604020202020204" pitchFamily="34" charset="0"/>
                        </a:rPr>
                        <a:t> </a:t>
                      </a:r>
                      <a:r>
                        <a:rPr lang="en-GB" sz="900" b="1" dirty="0" err="1">
                          <a:effectLst/>
                          <a:latin typeface="+mj-lt"/>
                          <a:ea typeface="Times New Roman" panose="02020603050405020304" pitchFamily="18" charset="0"/>
                          <a:cs typeface="Arial" panose="020B0604020202020204" pitchFamily="34" charset="0"/>
                        </a:rPr>
                        <a:t>Hasanov</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900">
                          <a:effectLst/>
                          <a:latin typeface="+mj-lt"/>
                          <a:ea typeface="Times New Roman" panose="02020603050405020304" pitchFamily="18" charset="0"/>
                          <a:cs typeface="Arial" panose="020B0604020202020204" pitchFamily="34" charset="0"/>
                        </a:rPr>
                        <a:t>+99412 514 96 05</a:t>
                      </a:r>
                      <a:endParaRPr lang="ru-RU" sz="9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0"/>
                  </a:ext>
                </a:extLst>
              </a:tr>
              <a:tr h="234344">
                <a:tc>
                  <a:txBody>
                    <a:bodyPr/>
                    <a:lstStyle/>
                    <a:p>
                      <a:pPr>
                        <a:spcAft>
                          <a:spcPts val="0"/>
                        </a:spcAft>
                      </a:pPr>
                      <a:r>
                        <a:rPr lang="en-GB" sz="900" b="1">
                          <a:effectLst/>
                          <a:latin typeface="+mn-lt"/>
                          <a:ea typeface="Times New Roman"/>
                          <a:cs typeface="Times New Roman"/>
                        </a:rPr>
                        <a:t>TC 1.11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Time and Frequency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j-lt"/>
                          <a:ea typeface="Times New Roman" panose="02020603050405020304" pitchFamily="18" charset="0"/>
                          <a:cs typeface="Arial" panose="020B0604020202020204" pitchFamily="34" charset="0"/>
                        </a:rPr>
                        <a:t>Mr. </a:t>
                      </a:r>
                      <a:r>
                        <a:rPr lang="en-GB" sz="900" b="1" dirty="0" err="1">
                          <a:effectLst/>
                          <a:latin typeface="+mj-lt"/>
                          <a:ea typeface="Times New Roman" panose="02020603050405020304" pitchFamily="18" charset="0"/>
                          <a:cs typeface="Arial" panose="020B0604020202020204" pitchFamily="34" charset="0"/>
                        </a:rPr>
                        <a:t>Maarif</a:t>
                      </a:r>
                      <a:r>
                        <a:rPr lang="en-GB" sz="900" b="1" dirty="0">
                          <a:effectLst/>
                          <a:latin typeface="+mj-lt"/>
                          <a:ea typeface="Times New Roman" panose="02020603050405020304" pitchFamily="18" charset="0"/>
                          <a:cs typeface="Arial" panose="020B0604020202020204" pitchFamily="34" charset="0"/>
                        </a:rPr>
                        <a:t> </a:t>
                      </a:r>
                      <a:r>
                        <a:rPr lang="en-GB" sz="900" b="1" dirty="0" err="1">
                          <a:effectLst/>
                          <a:latin typeface="+mj-lt"/>
                          <a:ea typeface="Times New Roman" panose="02020603050405020304" pitchFamily="18" charset="0"/>
                          <a:cs typeface="Arial" panose="020B0604020202020204" pitchFamily="34" charset="0"/>
                        </a:rPr>
                        <a:t>Zeynalov</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900">
                          <a:effectLst/>
                          <a:latin typeface="+mj-lt"/>
                          <a:ea typeface="Times New Roman" panose="02020603050405020304" pitchFamily="18" charset="0"/>
                          <a:cs typeface="Arial" panose="020B0604020202020204" pitchFamily="34" charset="0"/>
                        </a:rPr>
                        <a:t>+99412 514 96 05</a:t>
                      </a:r>
                      <a:endParaRPr lang="ru-RU" sz="9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1"/>
                  </a:ext>
                </a:extLst>
              </a:tr>
              <a:tr h="193576">
                <a:tc>
                  <a:txBody>
                    <a:bodyPr/>
                    <a:lstStyle/>
                    <a:p>
                      <a:pPr>
                        <a:spcAft>
                          <a:spcPts val="0"/>
                        </a:spcAft>
                      </a:pPr>
                      <a:r>
                        <a:rPr lang="en-GB" sz="900" b="1">
                          <a:effectLst/>
                          <a:latin typeface="+mn-lt"/>
                          <a:ea typeface="Times New Roman"/>
                          <a:cs typeface="Times New Roman"/>
                        </a:rPr>
                        <a:t>TC 1.12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Reference Materials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fi-FI" sz="900" b="1" dirty="0">
                          <a:effectLst/>
                          <a:latin typeface="+mj-lt"/>
                          <a:ea typeface="Times New Roman" panose="02020603050405020304" pitchFamily="18" charset="0"/>
                          <a:cs typeface="Arial" panose="020B0604020202020204" pitchFamily="34" charset="0"/>
                        </a:rPr>
                        <a:t>Mr. Nazim Sattarzadeh</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900">
                          <a:effectLst/>
                          <a:latin typeface="+mj-lt"/>
                          <a:ea typeface="Times New Roman" panose="02020603050405020304" pitchFamily="18" charset="0"/>
                          <a:cs typeface="Arial" panose="020B0604020202020204" pitchFamily="34" charset="0"/>
                        </a:rPr>
                        <a:t>+99412 514 96 05</a:t>
                      </a:r>
                      <a:endParaRPr lang="ru-RU" sz="9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2"/>
                  </a:ext>
                </a:extLst>
              </a:tr>
              <a:tr h="359290">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j-lt"/>
                          <a:ea typeface="Times New Roman" panose="02020603050405020304" pitchFamily="18" charset="0"/>
                          <a:cs typeface="Arial" panose="020B0604020202020204" pitchFamily="34" charset="0"/>
                        </a:rPr>
                        <a:t>Mr. </a:t>
                      </a:r>
                      <a:r>
                        <a:rPr lang="en-GB" sz="900" b="1" dirty="0" err="1">
                          <a:effectLst/>
                          <a:latin typeface="+mj-lt"/>
                          <a:ea typeface="Times New Roman" panose="02020603050405020304" pitchFamily="18" charset="0"/>
                          <a:cs typeface="Arial" panose="020B0604020202020204" pitchFamily="34" charset="0"/>
                        </a:rPr>
                        <a:t>Oktay</a:t>
                      </a:r>
                      <a:r>
                        <a:rPr lang="en-GB" sz="900" b="1" dirty="0">
                          <a:effectLst/>
                          <a:latin typeface="+mj-lt"/>
                          <a:ea typeface="Times New Roman" panose="02020603050405020304" pitchFamily="18" charset="0"/>
                          <a:cs typeface="Arial" panose="020B0604020202020204" pitchFamily="34" charset="0"/>
                        </a:rPr>
                        <a:t> </a:t>
                      </a:r>
                      <a:r>
                        <a:rPr lang="en-GB" sz="900" b="1" dirty="0" err="1">
                          <a:effectLst/>
                          <a:latin typeface="+mj-lt"/>
                          <a:ea typeface="Times New Roman" panose="02020603050405020304" pitchFamily="18" charset="0"/>
                          <a:cs typeface="Arial" panose="020B0604020202020204" pitchFamily="34" charset="0"/>
                        </a:rPr>
                        <a:t>Abbasov</a:t>
                      </a:r>
                      <a:endParaRPr lang="ru-RU" sz="900" dirty="0">
                        <a:effectLst/>
                        <a:latin typeface="+mj-lt"/>
                        <a:ea typeface="Times New Roman" panose="02020603050405020304" pitchFamily="18" charset="0"/>
                        <a:cs typeface="Times New Roman" panose="02020603050405020304" pitchFamily="18" charset="0"/>
                      </a:endParaRPr>
                    </a:p>
                    <a:p>
                      <a:pPr>
                        <a:spcAft>
                          <a:spcPts val="0"/>
                        </a:spcAft>
                      </a:pPr>
                      <a:r>
                        <a:rPr lang="en-GB" sz="900" b="1" dirty="0">
                          <a:effectLst/>
                          <a:latin typeface="+mj-lt"/>
                          <a:ea typeface="Times New Roman" panose="02020603050405020304" pitchFamily="18" charset="0"/>
                          <a:cs typeface="Arial" panose="020B0604020202020204" pitchFamily="34" charset="0"/>
                        </a:rPr>
                        <a:t>Mr. </a:t>
                      </a:r>
                      <a:r>
                        <a:rPr lang="en-GB" sz="900" b="1" dirty="0" err="1">
                          <a:effectLst/>
                          <a:latin typeface="+mj-lt"/>
                          <a:ea typeface="Times New Roman" panose="02020603050405020304" pitchFamily="18" charset="0"/>
                          <a:cs typeface="Arial" panose="020B0604020202020204" pitchFamily="34" charset="0"/>
                        </a:rPr>
                        <a:t>Azer</a:t>
                      </a:r>
                      <a:r>
                        <a:rPr lang="en-GB" sz="900" b="1" dirty="0">
                          <a:effectLst/>
                          <a:latin typeface="+mj-lt"/>
                          <a:ea typeface="Times New Roman" panose="02020603050405020304" pitchFamily="18" charset="0"/>
                          <a:cs typeface="Arial" panose="020B0604020202020204" pitchFamily="34" charset="0"/>
                        </a:rPr>
                        <a:t> </a:t>
                      </a:r>
                      <a:r>
                        <a:rPr lang="en-GB" sz="900" b="1" dirty="0" err="1">
                          <a:effectLst/>
                          <a:latin typeface="+mj-lt"/>
                          <a:ea typeface="Times New Roman" panose="02020603050405020304" pitchFamily="18" charset="0"/>
                          <a:cs typeface="Arial" panose="020B0604020202020204" pitchFamily="34" charset="0"/>
                        </a:rPr>
                        <a:t>Gurbanov</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900">
                          <a:effectLst/>
                          <a:latin typeface="+mj-lt"/>
                          <a:ea typeface="Times New Roman" panose="02020603050405020304" pitchFamily="18" charset="0"/>
                          <a:cs typeface="Arial" panose="020B0604020202020204" pitchFamily="34" charset="0"/>
                        </a:rPr>
                        <a:t>+99412 449-99-59/120</a:t>
                      </a:r>
                      <a:endParaRPr lang="ru-RU" sz="900">
                        <a:effectLst/>
                        <a:latin typeface="+mj-lt"/>
                        <a:ea typeface="Times New Roman" panose="02020603050405020304" pitchFamily="18" charset="0"/>
                        <a:cs typeface="Times New Roman" panose="02020603050405020304" pitchFamily="18" charset="0"/>
                      </a:endParaRPr>
                    </a:p>
                    <a:p>
                      <a:pPr>
                        <a:spcAft>
                          <a:spcPts val="0"/>
                        </a:spcAft>
                      </a:pPr>
                      <a:r>
                        <a:rPr lang="ru-RU" sz="900">
                          <a:effectLst/>
                          <a:latin typeface="+mj-lt"/>
                          <a:ea typeface="Times New Roman" panose="02020603050405020304" pitchFamily="18" charset="0"/>
                          <a:cs typeface="Arial" panose="020B0604020202020204" pitchFamily="34" charset="0"/>
                        </a:rPr>
                        <a:t>+99412 514 96 05</a:t>
                      </a:r>
                      <a:endParaRPr lang="ru-RU" sz="9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3"/>
                  </a:ext>
                </a:extLst>
              </a:tr>
              <a:tr h="404144">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j-lt"/>
                          <a:ea typeface="Times New Roman" panose="02020603050405020304" pitchFamily="18" charset="0"/>
                          <a:cs typeface="Arial" panose="020B0604020202020204" pitchFamily="34" charset="0"/>
                        </a:rPr>
                        <a:t>Mr. </a:t>
                      </a:r>
                      <a:r>
                        <a:rPr lang="en-GB" sz="900" b="1" dirty="0" err="1">
                          <a:effectLst/>
                          <a:latin typeface="+mj-lt"/>
                          <a:ea typeface="Times New Roman" panose="02020603050405020304" pitchFamily="18" charset="0"/>
                          <a:cs typeface="Arial" panose="020B0604020202020204" pitchFamily="34" charset="0"/>
                        </a:rPr>
                        <a:t>Azer</a:t>
                      </a:r>
                      <a:r>
                        <a:rPr lang="en-GB" sz="900" b="1" dirty="0">
                          <a:effectLst/>
                          <a:latin typeface="+mj-lt"/>
                          <a:ea typeface="Times New Roman" panose="02020603050405020304" pitchFamily="18" charset="0"/>
                          <a:cs typeface="Arial" panose="020B0604020202020204" pitchFamily="34" charset="0"/>
                        </a:rPr>
                        <a:t> </a:t>
                      </a:r>
                      <a:r>
                        <a:rPr lang="en-GB" sz="900" b="1" dirty="0" err="1">
                          <a:effectLst/>
                          <a:latin typeface="+mj-lt"/>
                          <a:ea typeface="Times New Roman" panose="02020603050405020304" pitchFamily="18" charset="0"/>
                          <a:cs typeface="Arial" panose="020B0604020202020204" pitchFamily="34" charset="0"/>
                        </a:rPr>
                        <a:t>Gurbanov</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900" dirty="0">
                          <a:effectLst/>
                          <a:latin typeface="+mj-lt"/>
                          <a:ea typeface="Times New Roman" panose="02020603050405020304" pitchFamily="18" charset="0"/>
                          <a:cs typeface="Arial" panose="020B0604020202020204" pitchFamily="34" charset="0"/>
                        </a:rPr>
                        <a:t>+99412 514 96 05</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j-lt"/>
                          <a:ea typeface="Times New Roman" panose="02020603050405020304" pitchFamily="18" charset="0"/>
                          <a:cs typeface="Arial" panose="020B0604020202020204" pitchFamily="34" charset="0"/>
                        </a:rPr>
                        <a:t>Mr. </a:t>
                      </a:r>
                      <a:r>
                        <a:rPr lang="en-GB" sz="900" b="1" dirty="0" err="1">
                          <a:effectLst/>
                          <a:latin typeface="+mj-lt"/>
                          <a:ea typeface="Times New Roman" panose="02020603050405020304" pitchFamily="18" charset="0"/>
                          <a:cs typeface="Arial" panose="020B0604020202020204" pitchFamily="34" charset="0"/>
                        </a:rPr>
                        <a:t>Azer</a:t>
                      </a:r>
                      <a:r>
                        <a:rPr lang="en-GB" sz="900" b="1" dirty="0">
                          <a:effectLst/>
                          <a:latin typeface="+mj-lt"/>
                          <a:ea typeface="Times New Roman" panose="02020603050405020304" pitchFamily="18" charset="0"/>
                          <a:cs typeface="Arial" panose="020B0604020202020204" pitchFamily="34" charset="0"/>
                        </a:rPr>
                        <a:t> </a:t>
                      </a:r>
                      <a:r>
                        <a:rPr lang="en-GB" sz="900" b="1" dirty="0" err="1">
                          <a:effectLst/>
                          <a:latin typeface="+mj-lt"/>
                          <a:ea typeface="Times New Roman" panose="02020603050405020304" pitchFamily="18" charset="0"/>
                          <a:cs typeface="Arial" panose="020B0604020202020204" pitchFamily="34" charset="0"/>
                        </a:rPr>
                        <a:t>Gurbanov</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900" dirty="0">
                          <a:effectLst/>
                          <a:latin typeface="+mj-lt"/>
                          <a:ea typeface="Times New Roman" panose="02020603050405020304" pitchFamily="18" charset="0"/>
                          <a:cs typeface="Arial" panose="020B0604020202020204" pitchFamily="34" charset="0"/>
                        </a:rPr>
                        <a:t>+99412 514 96 05</a:t>
                      </a:r>
                      <a:endParaRPr lang="ru-RU" sz="9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ru-RU" sz="900" b="1">
                          <a:effectLst/>
                          <a:latin typeface="+mn-lt"/>
                          <a:ea typeface="Times New Roman"/>
                          <a:cs typeface="Times New Roman"/>
                        </a:rPr>
                        <a: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ru-RU" sz="900" b="1">
                          <a:effectLst/>
                          <a:latin typeface="+mn-lt"/>
                          <a:ea typeface="Times New Roman"/>
                          <a:cs typeface="Times New Roman"/>
                        </a:rPr>
                        <a: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ru-RU" sz="900" b="1" dirty="0">
                          <a:effectLst/>
                          <a:latin typeface="+mn-lt"/>
                          <a:ea typeface="Times New Roman"/>
                          <a:cs typeface="Times New Roman"/>
                        </a:rPr>
                        <a:t>–</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6"/>
                  </a:ext>
                </a:extLst>
              </a:tr>
            </a:tbl>
          </a:graphicData>
        </a:graphic>
      </p:graphicFrame>
      <p:sp>
        <p:nvSpPr>
          <p:cNvPr id="12" name="TextBox 11"/>
          <p:cNvSpPr txBox="1"/>
          <p:nvPr/>
        </p:nvSpPr>
        <p:spPr>
          <a:xfrm>
            <a:off x="404813" y="7616825"/>
            <a:ext cx="6048375" cy="1846659"/>
          </a:xfrm>
          <a:prstGeom prst="rect">
            <a:avLst/>
          </a:prstGeom>
          <a:noFill/>
        </p:spPr>
        <p:txBody>
          <a:bodyPr>
            <a:spAutoFit/>
          </a:bodyPr>
          <a:lstStyle/>
          <a:p>
            <a:pPr fontAlgn="auto">
              <a:spcBef>
                <a:spcPts val="0"/>
              </a:spcBef>
              <a:spcAft>
                <a:spcPts val="0"/>
              </a:spcAft>
              <a:defRPr/>
            </a:pPr>
            <a:r>
              <a:rPr lang="en-GB" sz="1200" b="1" cap="all" dirty="0">
                <a:solidFill>
                  <a:srgbClr val="FF0000"/>
                </a:solidFill>
                <a:latin typeface="+mn-lt"/>
                <a:cs typeface="+mn-cs"/>
              </a:rPr>
              <a:t>Address of organisation</a:t>
            </a:r>
            <a:endParaRPr lang="ru-RU" sz="1200" dirty="0">
              <a:solidFill>
                <a:srgbClr val="FF0000"/>
              </a:solidFill>
              <a:latin typeface="+mn-lt"/>
              <a:cs typeface="+mn-cs"/>
            </a:endParaRPr>
          </a:p>
          <a:p>
            <a:pPr fontAlgn="auto">
              <a:spcBef>
                <a:spcPts val="0"/>
              </a:spcBef>
              <a:spcAft>
                <a:spcPts val="0"/>
              </a:spcAft>
              <a:defRPr/>
            </a:pPr>
            <a:r>
              <a:rPr lang="en-US" sz="1050" dirty="0" smtClean="0">
                <a:latin typeface="+mj-lt"/>
              </a:rPr>
              <a:t>                              </a:t>
            </a:r>
            <a:r>
              <a:rPr lang="en-US" sz="1050" b="1" dirty="0" smtClean="0">
                <a:latin typeface="+mj-lt"/>
              </a:rPr>
              <a:t>Legal </a:t>
            </a:r>
            <a:r>
              <a:rPr lang="en-US" sz="1050" b="1" dirty="0">
                <a:latin typeface="+mj-lt"/>
              </a:rPr>
              <a:t>entity of public law “Azerbaijan Institute of Metrology” (</a:t>
            </a:r>
            <a:r>
              <a:rPr lang="en-US" sz="1050" b="1" dirty="0" err="1">
                <a:latin typeface="+mj-lt"/>
              </a:rPr>
              <a:t>AzM</a:t>
            </a:r>
            <a:r>
              <a:rPr lang="az-Latn-AZ" sz="1050" b="1" dirty="0">
                <a:latin typeface="+mj-lt"/>
              </a:rPr>
              <a:t>İ</a:t>
            </a:r>
            <a:r>
              <a:rPr lang="en-US" sz="1050" b="1" dirty="0" smtClean="0">
                <a:latin typeface="+mj-lt"/>
              </a:rPr>
              <a:t>) </a:t>
            </a:r>
            <a:r>
              <a:rPr lang="en-US" sz="1050" dirty="0">
                <a:latin typeface="+mn-lt"/>
                <a:cs typeface="+mn-cs"/>
              </a:rPr>
              <a:t>	</a:t>
            </a:r>
            <a:endParaRPr lang="en-US" sz="1050" dirty="0" smtClean="0">
              <a:latin typeface="+mn-lt"/>
              <a:cs typeface="+mn-cs"/>
            </a:endParaRPr>
          </a:p>
          <a:p>
            <a:pPr>
              <a:spcAft>
                <a:spcPts val="0"/>
              </a:spcAft>
            </a:pPr>
            <a:r>
              <a:rPr lang="en-US" b="1" dirty="0" smtClean="0"/>
              <a:t>              </a:t>
            </a:r>
            <a:r>
              <a:rPr lang="en-US" sz="1050" dirty="0" err="1" smtClean="0">
                <a:latin typeface="+mj-lt"/>
              </a:rPr>
              <a:t>Elchin</a:t>
            </a:r>
            <a:r>
              <a:rPr lang="en-US" sz="1050" dirty="0" smtClean="0">
                <a:latin typeface="+mj-lt"/>
              </a:rPr>
              <a:t> </a:t>
            </a:r>
            <a:r>
              <a:rPr lang="en-US" sz="1050" dirty="0" err="1">
                <a:latin typeface="+mj-lt"/>
              </a:rPr>
              <a:t>Isakzadeh</a:t>
            </a:r>
            <a:r>
              <a:rPr lang="en-US" sz="1050" dirty="0">
                <a:latin typeface="+mj-lt"/>
              </a:rPr>
              <a:t> sett.,  7th </a:t>
            </a:r>
            <a:r>
              <a:rPr lang="en-US" sz="1050" dirty="0" err="1">
                <a:latin typeface="+mj-lt"/>
              </a:rPr>
              <a:t>Kondalan</a:t>
            </a:r>
            <a:r>
              <a:rPr lang="en-US" sz="1050" dirty="0">
                <a:latin typeface="+mj-lt"/>
              </a:rPr>
              <a:t> str.</a:t>
            </a:r>
            <a:r>
              <a:rPr lang="az-Latn-AZ" sz="1050" dirty="0">
                <a:latin typeface="+mj-lt"/>
              </a:rPr>
              <a:t>, </a:t>
            </a:r>
            <a:r>
              <a:rPr lang="az-Latn-AZ" sz="1050" b="1" dirty="0">
                <a:latin typeface="+mj-lt"/>
              </a:rPr>
              <a:t> </a:t>
            </a:r>
            <a:endParaRPr lang="ru-RU" sz="1050" dirty="0">
              <a:latin typeface="+mj-lt"/>
            </a:endParaRPr>
          </a:p>
          <a:p>
            <a:r>
              <a:rPr lang="en-US" sz="1050" dirty="0">
                <a:latin typeface="+mn-lt"/>
                <a:cs typeface="+mn-cs"/>
              </a:rPr>
              <a:t>	AZ </a:t>
            </a:r>
            <a:r>
              <a:rPr lang="en-US" sz="1050" dirty="0" smtClean="0">
                <a:latin typeface="+mn-lt"/>
                <a:cs typeface="+mn-cs"/>
              </a:rPr>
              <a:t>1029, </a:t>
            </a:r>
            <a:r>
              <a:rPr lang="en-US" sz="1050" dirty="0">
                <a:latin typeface="+mn-lt"/>
                <a:cs typeface="+mn-cs"/>
              </a:rPr>
              <a:t>Baku</a:t>
            </a:r>
            <a:endParaRPr lang="ru-RU" sz="1050" dirty="0">
              <a:latin typeface="+mn-lt"/>
              <a:cs typeface="+mn-cs"/>
            </a:endParaRPr>
          </a:p>
          <a:p>
            <a:pPr fontAlgn="auto">
              <a:spcBef>
                <a:spcPts val="0"/>
              </a:spcBef>
              <a:spcAft>
                <a:spcPts val="0"/>
              </a:spcAft>
              <a:defRPr/>
            </a:pPr>
            <a:r>
              <a:rPr lang="en-US" sz="1050" dirty="0">
                <a:latin typeface="+mn-lt"/>
                <a:cs typeface="+mn-cs"/>
              </a:rPr>
              <a:t>	Republic of Azerbaijan </a:t>
            </a:r>
            <a:endParaRPr lang="ru-RU" sz="1050" dirty="0">
              <a:latin typeface="+mn-lt"/>
              <a:cs typeface="+mn-cs"/>
            </a:endParaRPr>
          </a:p>
          <a:p>
            <a:pPr fontAlgn="auto">
              <a:spcBef>
                <a:spcPts val="0"/>
              </a:spcBef>
              <a:spcAft>
                <a:spcPts val="0"/>
              </a:spcAft>
              <a:defRPr/>
            </a:pPr>
            <a:r>
              <a:rPr lang="en-US" sz="1050" dirty="0">
                <a:latin typeface="+mn-lt"/>
                <a:cs typeface="+mn-cs"/>
              </a:rPr>
              <a:t>	</a:t>
            </a:r>
            <a:r>
              <a:rPr lang="ru-RU" sz="1050" dirty="0">
                <a:latin typeface="+mn-lt"/>
                <a:cs typeface="+mn-cs"/>
              </a:rPr>
              <a:t>Те</a:t>
            </a:r>
            <a:r>
              <a:rPr lang="en-US" sz="1050" dirty="0">
                <a:latin typeface="+mn-lt"/>
                <a:cs typeface="+mn-cs"/>
              </a:rPr>
              <a:t>l.:  	 </a:t>
            </a:r>
            <a:r>
              <a:rPr lang="en-US" sz="1050" dirty="0">
                <a:latin typeface="+mj-lt"/>
              </a:rPr>
              <a:t>+994 12 514 96 05</a:t>
            </a:r>
            <a:endParaRPr lang="en-US" sz="1050" dirty="0">
              <a:latin typeface="+mj-lt"/>
              <a:cs typeface="+mn-cs"/>
            </a:endParaRPr>
          </a:p>
          <a:p>
            <a:pPr fontAlgn="auto">
              <a:spcBef>
                <a:spcPts val="0"/>
              </a:spcBef>
              <a:spcAft>
                <a:spcPts val="0"/>
              </a:spcAft>
              <a:defRPr/>
            </a:pPr>
            <a:r>
              <a:rPr lang="en-US" sz="1050" dirty="0">
                <a:latin typeface="+mj-lt"/>
                <a:cs typeface="+mn-cs"/>
              </a:rPr>
              <a:t>	Fax:	 </a:t>
            </a:r>
            <a:r>
              <a:rPr lang="en-US" sz="1050" dirty="0">
                <a:latin typeface="+mj-lt"/>
              </a:rPr>
              <a:t>+994 12 514 94 36</a:t>
            </a:r>
            <a:endParaRPr lang="ru-RU" sz="1050" dirty="0">
              <a:latin typeface="+mj-lt"/>
              <a:cs typeface="+mn-cs"/>
            </a:endParaRPr>
          </a:p>
          <a:p>
            <a:pPr lvl="2" fontAlgn="auto">
              <a:spcBef>
                <a:spcPts val="0"/>
              </a:spcBef>
              <a:spcAft>
                <a:spcPts val="0"/>
              </a:spcAft>
              <a:defRPr/>
            </a:pPr>
            <a:r>
              <a:rPr lang="de-DE" sz="1050" dirty="0">
                <a:latin typeface="+mj-lt"/>
                <a:cs typeface="+mn-cs"/>
              </a:rPr>
              <a:t>E</a:t>
            </a:r>
            <a:r>
              <a:rPr lang="en-US" sz="1050" dirty="0">
                <a:latin typeface="+mj-lt"/>
                <a:cs typeface="+mn-cs"/>
              </a:rPr>
              <a:t>-</a:t>
            </a:r>
            <a:r>
              <a:rPr lang="de-DE" sz="1050" dirty="0" err="1">
                <a:latin typeface="+mj-lt"/>
                <a:cs typeface="+mn-cs"/>
              </a:rPr>
              <a:t>mail</a:t>
            </a:r>
            <a:r>
              <a:rPr lang="en-US" sz="1050" dirty="0">
                <a:latin typeface="+mj-lt"/>
                <a:cs typeface="+mn-cs"/>
              </a:rPr>
              <a:t>:   </a:t>
            </a:r>
            <a:r>
              <a:rPr lang="en-US" sz="1050" dirty="0" smtClean="0">
                <a:latin typeface="+mj-lt"/>
                <a:cs typeface="+mn-cs"/>
              </a:rPr>
              <a:t>                 </a:t>
            </a:r>
            <a:r>
              <a:rPr lang="en-US" sz="1050" dirty="0" err="1">
                <a:latin typeface="+mj-lt"/>
              </a:rPr>
              <a:t>coomet</a:t>
            </a:r>
            <a:r>
              <a:rPr lang="en-US" sz="1050" dirty="0">
                <a:latin typeface="+mj-lt"/>
              </a:rPr>
              <a:t>@</a:t>
            </a:r>
            <a:r>
              <a:rPr lang="az-Latn-AZ" sz="1050" dirty="0">
                <a:latin typeface="+mj-lt"/>
              </a:rPr>
              <a:t>metrology</a:t>
            </a:r>
            <a:r>
              <a:rPr lang="en-US" sz="1050" dirty="0">
                <a:latin typeface="+mj-lt"/>
              </a:rPr>
              <a:t>.gov.az</a:t>
            </a:r>
            <a:r>
              <a:rPr lang="az-Latn-AZ" sz="1050" dirty="0" smtClean="0">
                <a:latin typeface="+mj-lt"/>
                <a:cs typeface="+mn-cs"/>
              </a:rPr>
              <a:t> </a:t>
            </a:r>
            <a:endParaRPr lang="ru-RU" sz="1050" dirty="0">
              <a:latin typeface="+mj-lt"/>
              <a:cs typeface="+mn-cs"/>
            </a:endParaRPr>
          </a:p>
          <a:p>
            <a:pPr lvl="2" fontAlgn="auto">
              <a:spcBef>
                <a:spcPts val="0"/>
              </a:spcBef>
              <a:spcAft>
                <a:spcPts val="0"/>
              </a:spcAft>
              <a:defRPr/>
            </a:pPr>
            <a:r>
              <a:rPr lang="en-US" sz="1050" dirty="0">
                <a:latin typeface="+mn-lt"/>
                <a:cs typeface="+mn-cs"/>
              </a:rPr>
              <a:t>Website: </a:t>
            </a:r>
            <a:r>
              <a:rPr lang="en-US" sz="1050" dirty="0" smtClean="0">
                <a:latin typeface="+mn-lt"/>
                <a:cs typeface="+mn-cs"/>
              </a:rPr>
              <a:t>               </a:t>
            </a:r>
            <a:r>
              <a:rPr lang="en-GB" sz="1050" dirty="0">
                <a:latin typeface="+mn-lt"/>
                <a:cs typeface="+mn-cs"/>
              </a:rPr>
              <a:t>www</a:t>
            </a:r>
            <a:r>
              <a:rPr lang="en-US" sz="1050" dirty="0">
                <a:latin typeface="+mn-lt"/>
                <a:cs typeface="+mn-cs"/>
              </a:rPr>
              <a:t>.</a:t>
            </a:r>
            <a:r>
              <a:rPr lang="en-US" sz="1050" dirty="0" err="1">
                <a:latin typeface="+mn-lt"/>
                <a:cs typeface="+mn-cs"/>
              </a:rPr>
              <a:t>metrology.gov.az</a:t>
            </a:r>
            <a:endParaRPr lang="ru-RU" sz="1050" dirty="0">
              <a:latin typeface="+mn-lt"/>
              <a:cs typeface="+mn-cs"/>
            </a:endParaRPr>
          </a:p>
          <a:p>
            <a:pPr fontAlgn="auto">
              <a:spcBef>
                <a:spcPts val="0"/>
              </a:spcBef>
              <a:spcAft>
                <a:spcPts val="0"/>
              </a:spcAft>
              <a:defRPr/>
            </a:pPr>
            <a:endParaRPr lang="ru-RU" sz="1050" dirty="0">
              <a:latin typeface="+mn-lt"/>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r>
              <a:rPr lang="en-GB" cap="all" dirty="0" smtClean="0"/>
              <a:t/>
            </a:r>
            <a:br>
              <a:rPr lang="en-GB" cap="all" dirty="0" smtClean="0"/>
            </a:br>
            <a:r>
              <a:rPr lang="en-GB" cap="all" dirty="0" smtClean="0"/>
              <a:t>of </a:t>
            </a:r>
            <a:r>
              <a:rPr lang="en-GB" cap="all" dirty="0"/>
              <a:t>COOMET member countries</a:t>
            </a:r>
            <a:endParaRPr lang="ru-RU" dirty="0"/>
          </a:p>
        </p:txBody>
      </p:sp>
      <p:sp>
        <p:nvSpPr>
          <p:cNvPr id="10"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BELARUS</a:t>
            </a:r>
            <a:endParaRPr lang="ru-RU" dirty="0">
              <a:solidFill>
                <a:srgbClr val="FF0000"/>
              </a:solidFill>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093819408"/>
              </p:ext>
            </p:extLst>
          </p:nvPr>
        </p:nvGraphicFramePr>
        <p:xfrm>
          <a:off x="404813" y="1595438"/>
          <a:ext cx="6120681" cy="563418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33320">
                  <a:extLst>
                    <a:ext uri="{9D8B030D-6E8A-4147-A177-3AD203B41FA5}">
                      <a16:colId xmlns:a16="http://schemas.microsoft.com/office/drawing/2014/main" val="20002"/>
                    </a:ext>
                  </a:extLst>
                </a:gridCol>
                <a:gridCol w="1663024">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dirty="0">
                          <a:effectLst/>
                          <a:latin typeface="+mn-lt"/>
                          <a:ea typeface="Times New Roman"/>
                          <a:cs typeface="Times New Roman"/>
                        </a:rPr>
                        <a:t>TC 1.1</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General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lgn="l">
                        <a:spcBef>
                          <a:spcPts val="300"/>
                        </a:spcBef>
                        <a:spcAft>
                          <a:spcPts val="300"/>
                        </a:spcAft>
                      </a:pPr>
                      <a:r>
                        <a:rPr lang="en-GB" sz="900" b="1" dirty="0" smtClean="0">
                          <a:solidFill>
                            <a:schemeClr val="tx1"/>
                          </a:solidFill>
                          <a:effectLst/>
                          <a:latin typeface="+mn-lt"/>
                        </a:rPr>
                        <a:t>Mr.</a:t>
                      </a:r>
                      <a:r>
                        <a:rPr lang="ru-RU" sz="900" b="1" dirty="0" smtClean="0">
                          <a:solidFill>
                            <a:schemeClr val="tx1"/>
                          </a:solidFill>
                          <a:effectLst/>
                          <a:latin typeface="+mn-lt"/>
                        </a:rPr>
                        <a:t> </a:t>
                      </a:r>
                      <a:r>
                        <a:rPr lang="en-US" sz="900" b="1" dirty="0" smtClean="0">
                          <a:solidFill>
                            <a:schemeClr val="tx1"/>
                          </a:solidFill>
                          <a:effectLst/>
                          <a:latin typeface="+mn-lt"/>
                        </a:rPr>
                        <a:t>Maxim </a:t>
                      </a:r>
                      <a:r>
                        <a:rPr lang="en-US" sz="900" b="1" dirty="0" err="1" smtClean="0">
                          <a:solidFill>
                            <a:schemeClr val="tx1"/>
                          </a:solidFill>
                          <a:effectLst/>
                          <a:latin typeface="+mn-lt"/>
                        </a:rPr>
                        <a:t>Shabanov</a:t>
                      </a:r>
                      <a:endParaRPr lang="ru-RU" sz="900" b="1" dirty="0">
                        <a:solidFill>
                          <a:schemeClr val="tx1"/>
                        </a:solidFill>
                        <a:effectLst/>
                        <a:latin typeface="+mn-lt"/>
                      </a:endParaRPr>
                    </a:p>
                  </a:txBody>
                  <a:tcPr marL="68580" marR="68580" marT="0" marB="0" anchor="ctr"/>
                </a:tc>
                <a:tc>
                  <a:txBody>
                    <a:bodyPr/>
                    <a:lstStyle/>
                    <a:p>
                      <a:pPr>
                        <a:spcAft>
                          <a:spcPts val="0"/>
                        </a:spcAft>
                      </a:pPr>
                      <a:r>
                        <a:rPr lang="ru-RU" sz="900" dirty="0">
                          <a:effectLst/>
                          <a:latin typeface="+mn-lt"/>
                          <a:ea typeface="Times New Roman"/>
                          <a:cs typeface="Times New Roman"/>
                        </a:rPr>
                        <a:t>+375 17 233 </a:t>
                      </a:r>
                      <a:r>
                        <a:rPr lang="en-US" sz="900" dirty="0" smtClean="0">
                          <a:effectLst/>
                          <a:latin typeface="+mn-lt"/>
                          <a:ea typeface="Times New Roman"/>
                          <a:cs typeface="Times New Roman"/>
                        </a:rPr>
                        <a:t>62</a:t>
                      </a:r>
                      <a:r>
                        <a:rPr lang="ru-RU" sz="900" dirty="0" smtClean="0">
                          <a:effectLst/>
                          <a:latin typeface="+mn-lt"/>
                          <a:ea typeface="Times New Roman"/>
                          <a:cs typeface="Times New Roman"/>
                        </a:rPr>
                        <a:t> </a:t>
                      </a:r>
                      <a:r>
                        <a:rPr lang="en-US" sz="900" dirty="0" smtClean="0">
                          <a:effectLst/>
                          <a:latin typeface="+mn-lt"/>
                          <a:ea typeface="Times New Roman"/>
                          <a:cs typeface="Times New Roman"/>
                        </a:rPr>
                        <a:t>63</a:t>
                      </a:r>
                      <a:endParaRPr lang="ru-RU" sz="900" dirty="0">
                        <a:effectLst/>
                        <a:latin typeface="+mn-lt"/>
                        <a:ea typeface="Times New Roman"/>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err="1" smtClean="0">
                          <a:ln>
                            <a:noFill/>
                          </a:ln>
                          <a:solidFill>
                            <a:srgbClr val="000000"/>
                          </a:solidFill>
                          <a:effectLst/>
                          <a:latin typeface="Calibri" pitchFamily="34" charset="0"/>
                          <a:cs typeface="Times New Roman" pitchFamily="18" charset="0"/>
                        </a:rPr>
                        <a:t>shabanov</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a:t>
                      </a:r>
                      <a:r>
                        <a:rPr kumimoji="0" lang="en-US" altLang="ru-RU" sz="900" b="0" i="0" u="none" strike="noStrike" cap="none" normalizeH="0" baseline="0" dirty="0" err="1" smtClean="0">
                          <a:ln>
                            <a:noFill/>
                          </a:ln>
                          <a:solidFill>
                            <a:srgbClr val="000000"/>
                          </a:solidFill>
                          <a:effectLst/>
                          <a:latin typeface="Calibri" pitchFamily="34" charset="0"/>
                          <a:cs typeface="Times New Roman" pitchFamily="18" charset="0"/>
                        </a:rPr>
                        <a:t>belgim</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by</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a:effectLst/>
                          <a:latin typeface="+mn-lt"/>
                          <a:ea typeface="Times New Roman"/>
                          <a:cs typeface="Times New Roman"/>
                        </a:rPr>
                        <a:t>TC 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Acoustics, Ultrasound, Vibration</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lgn="l">
                        <a:spcAft>
                          <a:spcPts val="0"/>
                        </a:spcAft>
                      </a:pPr>
                      <a:r>
                        <a:rPr lang="en-GB" sz="900" b="1" dirty="0" err="1">
                          <a:solidFill>
                            <a:schemeClr val="tx1"/>
                          </a:solidFill>
                          <a:effectLst/>
                          <a:latin typeface="+mn-lt"/>
                          <a:cs typeface="Times New Roman"/>
                        </a:rPr>
                        <a:t>Mrs.</a:t>
                      </a:r>
                      <a:r>
                        <a:rPr lang="en-GB" sz="900" b="1" dirty="0">
                          <a:solidFill>
                            <a:schemeClr val="tx1"/>
                          </a:solidFill>
                          <a:effectLst/>
                          <a:latin typeface="+mn-lt"/>
                          <a:cs typeface="Times New Roman"/>
                        </a:rPr>
                        <a:t> </a:t>
                      </a:r>
                      <a:r>
                        <a:rPr lang="en-GB" sz="900" b="1" dirty="0" err="1">
                          <a:solidFill>
                            <a:schemeClr val="tx1"/>
                          </a:solidFill>
                          <a:effectLst/>
                          <a:latin typeface="+mn-lt"/>
                          <a:cs typeface="Times New Roman"/>
                        </a:rPr>
                        <a:t>Valentina</a:t>
                      </a:r>
                      <a:r>
                        <a:rPr lang="en-GB" sz="900" b="1" dirty="0">
                          <a:solidFill>
                            <a:schemeClr val="tx1"/>
                          </a:solidFill>
                          <a:effectLst/>
                          <a:latin typeface="+mn-lt"/>
                          <a:cs typeface="Times New Roman"/>
                        </a:rPr>
                        <a:t> </a:t>
                      </a:r>
                      <a:r>
                        <a:rPr lang="en-GB" sz="900" b="1" dirty="0" err="1">
                          <a:solidFill>
                            <a:schemeClr val="tx1"/>
                          </a:solidFill>
                          <a:effectLst/>
                          <a:latin typeface="+mn-lt"/>
                          <a:cs typeface="Times New Roman"/>
                        </a:rPr>
                        <a:t>Pozdeeva</a:t>
                      </a:r>
                      <a:endParaRPr lang="ru-RU" sz="900" b="1" dirty="0">
                        <a:solidFill>
                          <a:schemeClr val="tx1"/>
                        </a:solidFill>
                        <a:effectLst/>
                        <a:latin typeface="+mn-lt"/>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+375 17 288 07 35</a:t>
                      </a:r>
                    </a:p>
                    <a:p>
                      <a:pPr>
                        <a:spcAft>
                          <a:spcPts val="0"/>
                        </a:spcAft>
                      </a:pPr>
                      <a:r>
                        <a:rPr lang="en-US" sz="900">
                          <a:effectLst/>
                          <a:latin typeface="+mn-lt"/>
                          <a:ea typeface="Times New Roman"/>
                          <a:cs typeface="Times New Roman"/>
                        </a:rPr>
                        <a:t>pozdeeva</a:t>
                      </a:r>
                      <a:r>
                        <a:rPr lang="ru-RU" sz="900">
                          <a:effectLst/>
                          <a:latin typeface="+mn-lt"/>
                          <a:ea typeface="Times New Roman"/>
                          <a:cs typeface="Times New Roman"/>
                        </a:rPr>
                        <a:t>@</a:t>
                      </a:r>
                      <a:r>
                        <a:rPr lang="en-US" sz="900">
                          <a:effectLst/>
                          <a:latin typeface="+mn-lt"/>
                          <a:ea typeface="Times New Roman"/>
                          <a:cs typeface="Times New Roman"/>
                        </a:rPr>
                        <a:t>belgim</a:t>
                      </a:r>
                      <a:r>
                        <a:rPr lang="ru-RU" sz="900">
                          <a:effectLst/>
                          <a:latin typeface="+mn-lt"/>
                          <a:ea typeface="Times New Roman"/>
                          <a:cs typeface="Times New Roman"/>
                        </a:rPr>
                        <a:t>.</a:t>
                      </a:r>
                      <a:r>
                        <a:rPr lang="en-GB" sz="900">
                          <a:effectLst/>
                          <a:latin typeface="+mn-lt"/>
                          <a:ea typeface="Times New Roman"/>
                          <a:cs typeface="Times New Roman"/>
                        </a:rPr>
                        <a:t>by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a:effectLst/>
                          <a:latin typeface="+mn-lt"/>
                          <a:ea typeface="Times New Roman"/>
                          <a:cs typeface="Times New Roman"/>
                        </a:rPr>
                        <a:t>TC 1.3</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Electricity and Magnetism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err="1">
                          <a:solidFill>
                            <a:schemeClr val="tx1"/>
                          </a:solidFill>
                          <a:effectLst/>
                          <a:latin typeface="+mn-lt"/>
                          <a:ea typeface="Times New Roman"/>
                          <a:cs typeface="Times New Roman"/>
                        </a:rPr>
                        <a:t>Mrs.</a:t>
                      </a:r>
                      <a:r>
                        <a:rPr lang="en-GB" sz="900" b="1" dirty="0">
                          <a:solidFill>
                            <a:schemeClr val="tx1"/>
                          </a:solidFill>
                          <a:effectLst/>
                          <a:latin typeface="+mn-lt"/>
                          <a:ea typeface="Times New Roman"/>
                          <a:cs typeface="Times New Roman"/>
                        </a:rPr>
                        <a:t> </a:t>
                      </a:r>
                      <a:r>
                        <a:rPr lang="en-GB" sz="900" b="1" dirty="0" err="1">
                          <a:solidFill>
                            <a:schemeClr val="tx1"/>
                          </a:solidFill>
                          <a:effectLst/>
                          <a:latin typeface="+mn-lt"/>
                          <a:ea typeface="Times New Roman"/>
                          <a:cs typeface="Times New Roman"/>
                        </a:rPr>
                        <a:t>Tatiyana</a:t>
                      </a:r>
                      <a:r>
                        <a:rPr lang="en-GB" sz="900" b="1" dirty="0">
                          <a:solidFill>
                            <a:schemeClr val="tx1"/>
                          </a:solidFill>
                          <a:effectLst/>
                          <a:latin typeface="+mn-lt"/>
                          <a:ea typeface="Times New Roman"/>
                          <a:cs typeface="Times New Roman"/>
                        </a:rPr>
                        <a:t> </a:t>
                      </a:r>
                      <a:r>
                        <a:rPr lang="en-GB" sz="900" b="1" dirty="0" err="1">
                          <a:solidFill>
                            <a:schemeClr val="tx1"/>
                          </a:solidFill>
                          <a:effectLst/>
                          <a:latin typeface="+mn-lt"/>
                          <a:ea typeface="Times New Roman"/>
                          <a:cs typeface="Times New Roman"/>
                        </a:rPr>
                        <a:t>Kolomiets</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+375 17 233 24 24</a:t>
                      </a:r>
                    </a:p>
                    <a:p>
                      <a:pPr>
                        <a:spcAft>
                          <a:spcPts val="0"/>
                        </a:spcAft>
                      </a:pPr>
                      <a:r>
                        <a:rPr lang="en-GB" sz="900">
                          <a:effectLst/>
                          <a:latin typeface="+mn-lt"/>
                          <a:ea typeface="Times New Roman"/>
                          <a:cs typeface="Times New Roman"/>
                        </a:rPr>
                        <a:t>kolomiets</a:t>
                      </a:r>
                      <a:r>
                        <a:rPr lang="ru-RU" sz="900">
                          <a:effectLst/>
                          <a:latin typeface="+mn-lt"/>
                          <a:ea typeface="Times New Roman"/>
                          <a:cs typeface="Times New Roman"/>
                        </a:rPr>
                        <a:t>@</a:t>
                      </a:r>
                      <a:r>
                        <a:rPr lang="en-US" sz="900">
                          <a:effectLst/>
                          <a:latin typeface="+mn-lt"/>
                          <a:ea typeface="Times New Roman"/>
                          <a:cs typeface="Times New Roman"/>
                        </a:rPr>
                        <a:t>belgim</a:t>
                      </a:r>
                      <a:r>
                        <a:rPr lang="ru-RU" sz="900">
                          <a:effectLst/>
                          <a:latin typeface="+mn-lt"/>
                          <a:ea typeface="Times New Roman"/>
                          <a:cs typeface="Times New Roman"/>
                        </a:rPr>
                        <a:t>.</a:t>
                      </a:r>
                      <a:r>
                        <a:rPr lang="en-GB" sz="900">
                          <a:effectLst/>
                          <a:latin typeface="+mn-lt"/>
                          <a:ea typeface="Times New Roman"/>
                          <a:cs typeface="Times New Roman"/>
                        </a:rPr>
                        <a:t>by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dirty="0">
                          <a:effectLst/>
                          <a:latin typeface="+mn-lt"/>
                          <a:ea typeface="Times New Roman"/>
                          <a:cs typeface="Times New Roman"/>
                        </a:rPr>
                        <a:t>TC 1.4</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Flow Measurement</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chemeClr val="tx1"/>
                          </a:solidFill>
                          <a:effectLst/>
                          <a:latin typeface="+mn-lt"/>
                          <a:ea typeface="Times New Roman"/>
                          <a:cs typeface="Times New Roman"/>
                        </a:rPr>
                        <a:t>Mr. </a:t>
                      </a:r>
                      <a:r>
                        <a:rPr lang="en-GB" sz="900" b="1" dirty="0" err="1" smtClean="0">
                          <a:solidFill>
                            <a:schemeClr val="tx1"/>
                          </a:solidFill>
                          <a:effectLst/>
                          <a:latin typeface="+mn-lt"/>
                          <a:ea typeface="Times New Roman"/>
                          <a:cs typeface="Times New Roman"/>
                        </a:rPr>
                        <a:t>Aleksander</a:t>
                      </a:r>
                      <a:r>
                        <a:rPr lang="en-GB" sz="900" b="1" baseline="0" dirty="0" smtClean="0">
                          <a:solidFill>
                            <a:schemeClr val="tx1"/>
                          </a:solidFill>
                          <a:effectLst/>
                          <a:latin typeface="+mn-lt"/>
                          <a:ea typeface="Times New Roman"/>
                          <a:cs typeface="Times New Roman"/>
                        </a:rPr>
                        <a:t> </a:t>
                      </a:r>
                      <a:r>
                        <a:rPr lang="en-GB" sz="900" b="1" baseline="0" dirty="0" err="1" smtClean="0">
                          <a:solidFill>
                            <a:schemeClr val="tx1"/>
                          </a:solidFill>
                          <a:effectLst/>
                          <a:latin typeface="+mn-lt"/>
                          <a:ea typeface="Times New Roman"/>
                          <a:cs typeface="Times New Roman"/>
                        </a:rPr>
                        <a:t>Bardonov</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dirty="0">
                          <a:effectLst/>
                          <a:latin typeface="+mn-lt"/>
                          <a:ea typeface="Times New Roman"/>
                          <a:cs typeface="Times New Roman"/>
                        </a:rPr>
                        <a:t>+375 17 233 03 92</a:t>
                      </a:r>
                    </a:p>
                    <a:p>
                      <a:pPr>
                        <a:spcAft>
                          <a:spcPts val="0"/>
                        </a:spcAft>
                      </a:pPr>
                      <a:r>
                        <a:rPr lang="en-US" sz="900" dirty="0" smtClean="0">
                          <a:effectLst/>
                          <a:latin typeface="+mn-lt"/>
                          <a:ea typeface="Times New Roman"/>
                          <a:cs typeface="Times New Roman"/>
                        </a:rPr>
                        <a:t>bardonov@belgim.by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278448">
                <a:tc>
                  <a:txBody>
                    <a:bodyPr/>
                    <a:lstStyle/>
                    <a:p>
                      <a:pPr>
                        <a:spcAft>
                          <a:spcPts val="0"/>
                        </a:spcAft>
                      </a:pPr>
                      <a:r>
                        <a:rPr lang="en-GB" sz="900" b="1">
                          <a:effectLst/>
                          <a:latin typeface="+mn-lt"/>
                          <a:ea typeface="Times New Roman"/>
                          <a:cs typeface="Times New Roman"/>
                        </a:rPr>
                        <a:t>TC 1.5</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Length and Angle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err="1">
                          <a:solidFill>
                            <a:schemeClr val="tx1"/>
                          </a:solidFill>
                          <a:effectLst/>
                          <a:latin typeface="+mn-lt"/>
                          <a:ea typeface="Times New Roman"/>
                          <a:cs typeface="Times New Roman"/>
                        </a:rPr>
                        <a:t>Mr.</a:t>
                      </a:r>
                      <a:r>
                        <a:rPr lang="en-GB" sz="900" b="1" dirty="0">
                          <a:solidFill>
                            <a:schemeClr val="tx1"/>
                          </a:solidFill>
                          <a:effectLst/>
                          <a:latin typeface="+mn-lt"/>
                          <a:ea typeface="Times New Roman"/>
                          <a:cs typeface="Times New Roman"/>
                        </a:rPr>
                        <a:t> Vladimir </a:t>
                      </a:r>
                      <a:r>
                        <a:rPr lang="en-GB" sz="900" b="1" dirty="0" err="1">
                          <a:solidFill>
                            <a:schemeClr val="tx1"/>
                          </a:solidFill>
                          <a:effectLst/>
                          <a:latin typeface="+mn-lt"/>
                          <a:ea typeface="Times New Roman"/>
                          <a:cs typeface="Times New Roman"/>
                        </a:rPr>
                        <a:t>Makarevich</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+375 17 233 35 82</a:t>
                      </a:r>
                    </a:p>
                    <a:p>
                      <a:pPr>
                        <a:spcAft>
                          <a:spcPts val="0"/>
                        </a:spcAft>
                      </a:pPr>
                      <a:r>
                        <a:rPr lang="en-US" sz="900">
                          <a:effectLst/>
                          <a:latin typeface="+mn-lt"/>
                          <a:ea typeface="Times New Roman"/>
                          <a:cs typeface="Times New Roman"/>
                        </a:rPr>
                        <a:t>makarevich@belgim.by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a:effectLst/>
                          <a:latin typeface="+mn-lt"/>
                          <a:ea typeface="Times New Roman"/>
                          <a:cs typeface="Times New Roman"/>
                        </a:rPr>
                        <a:t>TC 1.6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Mass and Related Quantities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M</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kern="1200" dirty="0" smtClean="0">
                          <a:solidFill>
                            <a:schemeClr val="dk1"/>
                          </a:solidFill>
                          <a:latin typeface="+mn-lt"/>
                          <a:ea typeface="+mn-ea"/>
                          <a:cs typeface="+mn-cs"/>
                        </a:rPr>
                        <a:t>Mrs. Natalya</a:t>
                      </a:r>
                      <a:r>
                        <a:rPr lang="en-GB" sz="900" b="1" kern="1200" baseline="0" dirty="0" smtClean="0">
                          <a:solidFill>
                            <a:schemeClr val="dk1"/>
                          </a:solidFill>
                          <a:latin typeface="+mn-lt"/>
                          <a:ea typeface="+mn-ea"/>
                          <a:cs typeface="+mn-cs"/>
                        </a:rPr>
                        <a:t> </a:t>
                      </a:r>
                      <a:r>
                        <a:rPr lang="en-GB" sz="900" b="1" kern="1200" baseline="0" dirty="0" err="1" smtClean="0">
                          <a:solidFill>
                            <a:schemeClr val="dk1"/>
                          </a:solidFill>
                          <a:latin typeface="+mn-lt"/>
                          <a:ea typeface="+mn-ea"/>
                          <a:cs typeface="+mn-cs"/>
                        </a:rPr>
                        <a:t>Kamkova</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+375 17 288 08 77</a:t>
                      </a:r>
                    </a:p>
                    <a:p>
                      <a:pPr>
                        <a:spcAft>
                          <a:spcPts val="0"/>
                        </a:spcAft>
                      </a:pPr>
                      <a:r>
                        <a:rPr lang="en-US" sz="900">
                          <a:effectLst/>
                          <a:latin typeface="+mn-lt"/>
                          <a:ea typeface="Times New Roman"/>
                          <a:cs typeface="Times New Roman"/>
                        </a:rPr>
                        <a:t>kamkova</a:t>
                      </a:r>
                      <a:r>
                        <a:rPr lang="ru-RU" sz="900">
                          <a:effectLst/>
                          <a:latin typeface="+mn-lt"/>
                          <a:ea typeface="Times New Roman"/>
                          <a:cs typeface="Times New Roman"/>
                        </a:rPr>
                        <a:t>@</a:t>
                      </a:r>
                      <a:r>
                        <a:rPr lang="en-US" sz="900">
                          <a:effectLst/>
                          <a:latin typeface="+mn-lt"/>
                          <a:ea typeface="Times New Roman"/>
                          <a:cs typeface="Times New Roman"/>
                        </a:rPr>
                        <a:t>belgim</a:t>
                      </a:r>
                      <a:r>
                        <a:rPr lang="ru-RU" sz="900">
                          <a:effectLst/>
                          <a:latin typeface="+mn-lt"/>
                          <a:ea typeface="Times New Roman"/>
                          <a:cs typeface="Times New Roman"/>
                        </a:rPr>
                        <a:t>.</a:t>
                      </a:r>
                      <a:r>
                        <a:rPr lang="en-GB" sz="900">
                          <a:effectLst/>
                          <a:latin typeface="+mn-lt"/>
                          <a:ea typeface="Times New Roman"/>
                          <a:cs typeface="Times New Roman"/>
                        </a:rPr>
                        <a:t>by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6"/>
                  </a:ext>
                </a:extLst>
              </a:tr>
              <a:tr h="318184">
                <a:tc>
                  <a:txBody>
                    <a:bodyPr/>
                    <a:lstStyle/>
                    <a:p>
                      <a:pPr>
                        <a:spcAft>
                          <a:spcPts val="0"/>
                        </a:spcAft>
                      </a:pPr>
                      <a:r>
                        <a:rPr lang="en-GB" sz="900" b="1">
                          <a:effectLst/>
                          <a:latin typeface="+mn-lt"/>
                          <a:ea typeface="Times New Roman"/>
                          <a:cs typeface="Times New Roman"/>
                        </a:rPr>
                        <a:t>TC 1.7</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Photometry and Radiometry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err="1">
                          <a:solidFill>
                            <a:schemeClr val="tx1"/>
                          </a:solidFill>
                          <a:effectLst/>
                          <a:latin typeface="+mn-lt"/>
                          <a:ea typeface="Times New Roman"/>
                          <a:cs typeface="Times New Roman"/>
                        </a:rPr>
                        <a:t>Mrs.</a:t>
                      </a:r>
                      <a:r>
                        <a:rPr lang="en-GB" sz="900" b="1" dirty="0">
                          <a:solidFill>
                            <a:schemeClr val="tx1"/>
                          </a:solidFill>
                          <a:effectLst/>
                          <a:latin typeface="+mn-lt"/>
                          <a:ea typeface="Times New Roman"/>
                          <a:cs typeface="Times New Roman"/>
                        </a:rPr>
                        <a:t> Olga </a:t>
                      </a:r>
                      <a:r>
                        <a:rPr lang="en-GB" sz="900" b="1" dirty="0" err="1">
                          <a:solidFill>
                            <a:schemeClr val="tx1"/>
                          </a:solidFill>
                          <a:effectLst/>
                          <a:latin typeface="+mn-lt"/>
                          <a:ea typeface="Times New Roman"/>
                          <a:cs typeface="Times New Roman"/>
                        </a:rPr>
                        <a:t>Tarasova</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+375 17 </a:t>
                      </a:r>
                      <a:r>
                        <a:rPr lang="en-US" sz="900">
                          <a:effectLst/>
                          <a:latin typeface="+mn-lt"/>
                          <a:ea typeface="Times New Roman"/>
                          <a:cs typeface="Times New Roman"/>
                        </a:rPr>
                        <a:t>3</a:t>
                      </a:r>
                      <a:r>
                        <a:rPr lang="ru-RU" sz="900">
                          <a:effectLst/>
                          <a:latin typeface="+mn-lt"/>
                          <a:ea typeface="Times New Roman"/>
                          <a:cs typeface="Times New Roman"/>
                        </a:rPr>
                        <a:t>34 98 20</a:t>
                      </a:r>
                    </a:p>
                    <a:p>
                      <a:pPr>
                        <a:spcAft>
                          <a:spcPts val="0"/>
                        </a:spcAft>
                      </a:pPr>
                      <a:r>
                        <a:rPr lang="en-GB" sz="900">
                          <a:effectLst/>
                          <a:latin typeface="+mn-lt"/>
                          <a:ea typeface="Times New Roman"/>
                          <a:cs typeface="Times New Roman"/>
                        </a:rPr>
                        <a:t>optic@belgim.by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7"/>
                  </a:ext>
                </a:extLst>
              </a:tr>
              <a:tr h="307384">
                <a:tc>
                  <a:txBody>
                    <a:bodyPr/>
                    <a:lstStyle/>
                    <a:p>
                      <a:pPr>
                        <a:spcAft>
                          <a:spcPts val="0"/>
                        </a:spcAft>
                      </a:pPr>
                      <a:r>
                        <a:rPr lang="en-GB" sz="900" b="1">
                          <a:effectLst/>
                          <a:latin typeface="+mn-lt"/>
                          <a:ea typeface="Times New Roman"/>
                          <a:cs typeface="Times New Roman"/>
                        </a:rPr>
                        <a:t>TC 1.8</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Physical Chemistry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kern="1200" dirty="0" smtClean="0">
                          <a:solidFill>
                            <a:schemeClr val="dk1"/>
                          </a:solidFill>
                          <a:effectLst/>
                          <a:latin typeface="+mn-lt"/>
                          <a:ea typeface="+mn-ea"/>
                          <a:cs typeface="+mn-cs"/>
                        </a:rPr>
                        <a:t>Mr</a:t>
                      </a:r>
                      <a:r>
                        <a:rPr lang="en-US" sz="900" b="1" kern="1200" dirty="0" smtClean="0">
                          <a:solidFill>
                            <a:schemeClr val="dk1"/>
                          </a:solidFill>
                          <a:effectLst/>
                          <a:latin typeface="+mn-lt"/>
                          <a:ea typeface="+mn-ea"/>
                          <a:cs typeface="+mn-cs"/>
                        </a:rPr>
                        <a:t>s</a:t>
                      </a:r>
                      <a:r>
                        <a:rPr lang="en-GB" sz="900" b="1" kern="1200" dirty="0" smtClean="0">
                          <a:solidFill>
                            <a:schemeClr val="dk1"/>
                          </a:solidFill>
                          <a:effectLst/>
                          <a:latin typeface="+mn-lt"/>
                          <a:ea typeface="+mn-ea"/>
                          <a:cs typeface="+mn-cs"/>
                        </a:rPr>
                        <a:t>. Ekaterina </a:t>
                      </a:r>
                      <a:r>
                        <a:rPr lang="en-GB" sz="900" b="1" kern="1200" dirty="0" err="1" smtClean="0">
                          <a:solidFill>
                            <a:schemeClr val="dk1"/>
                          </a:solidFill>
                          <a:effectLst/>
                          <a:latin typeface="+mn-lt"/>
                          <a:ea typeface="+mn-ea"/>
                          <a:cs typeface="+mn-cs"/>
                        </a:rPr>
                        <a:t>Filistovich</a:t>
                      </a:r>
                      <a:endParaRPr lang="ru-RU" sz="900" dirty="0">
                        <a:solidFill>
                          <a:schemeClr val="tx1"/>
                        </a:solidFill>
                        <a:effectLst/>
                        <a:latin typeface="+mn-lt"/>
                        <a:ea typeface="Times New Roman"/>
                        <a:cs typeface="Times New Roman"/>
                      </a:endParaRPr>
                    </a:p>
                  </a:txBody>
                  <a:tcPr marL="68580" marR="68580" marT="0" marB="0" anchor="ctr"/>
                </a:tc>
                <a:tc>
                  <a:txBody>
                    <a:bodyPr/>
                    <a:lstStyle/>
                    <a:p>
                      <a:r>
                        <a:rPr lang="ru-RU" sz="900" kern="1200" dirty="0" smtClean="0">
                          <a:solidFill>
                            <a:schemeClr val="dk1"/>
                          </a:solidFill>
                          <a:effectLst/>
                          <a:latin typeface="+mn-lt"/>
                          <a:ea typeface="+mn-ea"/>
                          <a:cs typeface="+mn-cs"/>
                        </a:rPr>
                        <a:t>+375 17 334 98 20</a:t>
                      </a:r>
                    </a:p>
                    <a:p>
                      <a:r>
                        <a:rPr lang="en-US" sz="900" kern="1200" dirty="0" err="1" smtClean="0">
                          <a:solidFill>
                            <a:schemeClr val="dk1"/>
                          </a:solidFill>
                          <a:effectLst/>
                          <a:latin typeface="+mn-lt"/>
                          <a:ea typeface="+mn-ea"/>
                          <a:cs typeface="+mn-cs"/>
                        </a:rPr>
                        <a:t>filistovich</a:t>
                      </a:r>
                      <a:r>
                        <a:rPr lang="ru-RU" sz="900" kern="1200" dirty="0" smtClean="0">
                          <a:solidFill>
                            <a:schemeClr val="dk1"/>
                          </a:solidFill>
                          <a:effectLst/>
                          <a:latin typeface="+mn-lt"/>
                          <a:ea typeface="+mn-ea"/>
                          <a:cs typeface="+mn-cs"/>
                        </a:rPr>
                        <a:t>@</a:t>
                      </a:r>
                      <a:r>
                        <a:rPr lang="en-US" sz="900" kern="1200" dirty="0" err="1" smtClean="0">
                          <a:solidFill>
                            <a:schemeClr val="dk1"/>
                          </a:solidFill>
                          <a:effectLst/>
                          <a:latin typeface="+mn-lt"/>
                          <a:ea typeface="+mn-ea"/>
                          <a:cs typeface="+mn-cs"/>
                        </a:rPr>
                        <a:t>belgim</a:t>
                      </a:r>
                      <a:r>
                        <a:rPr lang="ru-RU" sz="900" kern="1200" dirty="0" smtClean="0">
                          <a:solidFill>
                            <a:schemeClr val="dk1"/>
                          </a:solidFill>
                          <a:effectLst/>
                          <a:latin typeface="+mn-lt"/>
                          <a:ea typeface="+mn-ea"/>
                          <a:cs typeface="+mn-cs"/>
                        </a:rPr>
                        <a:t>.</a:t>
                      </a:r>
                      <a:r>
                        <a:rPr lang="en-GB" sz="900" kern="1200" dirty="0" smtClean="0">
                          <a:solidFill>
                            <a:schemeClr val="dk1"/>
                          </a:solidFill>
                          <a:effectLst/>
                          <a:latin typeface="+mn-lt"/>
                          <a:ea typeface="+mn-ea"/>
                          <a:cs typeface="+mn-cs"/>
                        </a:rPr>
                        <a:t>by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dirty="0">
                          <a:effectLst/>
                          <a:latin typeface="+mn-lt"/>
                          <a:ea typeface="Times New Roman"/>
                          <a:cs typeface="Times New Roman"/>
                        </a:rPr>
                        <a:t>TC 1.9</a:t>
                      </a:r>
                      <a:endParaRPr lang="ru-RU" sz="900" dirty="0">
                        <a:effectLst/>
                        <a:latin typeface="+mn-lt"/>
                        <a:ea typeface="Times New Roman"/>
                        <a:cs typeface="Times New Roman"/>
                      </a:endParaRPr>
                    </a:p>
                    <a:p>
                      <a:pPr>
                        <a:spcAft>
                          <a:spcPts val="0"/>
                        </a:spcAft>
                      </a:pPr>
                      <a:r>
                        <a:rPr lang="en-GB" sz="900" spc="-10" dirty="0">
                          <a:effectLst/>
                          <a:latin typeface="+mn-lt"/>
                          <a:ea typeface="Times New Roman"/>
                          <a:cs typeface="Times New Roman"/>
                        </a:rPr>
                        <a:t>Ionising Radiation and Radioactivity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kern="1200" dirty="0" smtClean="0">
                          <a:solidFill>
                            <a:schemeClr val="dk1"/>
                          </a:solidFill>
                          <a:effectLst/>
                          <a:latin typeface="+mn-lt"/>
                          <a:ea typeface="+mn-ea"/>
                          <a:cs typeface="+mn-cs"/>
                        </a:rPr>
                        <a:t>Mr. Sergey </a:t>
                      </a:r>
                      <a:r>
                        <a:rPr lang="en-GB" sz="900" b="1" kern="1200" dirty="0" err="1" smtClean="0">
                          <a:solidFill>
                            <a:schemeClr val="dk1"/>
                          </a:solidFill>
                          <a:effectLst/>
                          <a:latin typeface="+mn-lt"/>
                          <a:ea typeface="+mn-ea"/>
                          <a:cs typeface="+mn-cs"/>
                        </a:rPr>
                        <a:t>Soroka</a:t>
                      </a:r>
                      <a:endParaRPr lang="ru-RU" sz="900" dirty="0">
                        <a:solidFill>
                          <a:schemeClr val="tx1"/>
                        </a:solidFill>
                        <a:effectLst/>
                        <a:latin typeface="+mn-lt"/>
                        <a:ea typeface="Times New Roman"/>
                        <a:cs typeface="Times New Roman"/>
                      </a:endParaRPr>
                    </a:p>
                  </a:txBody>
                  <a:tcPr marL="68580" marR="68580" marT="0" marB="0" anchor="ctr"/>
                </a:tc>
                <a:tc>
                  <a:txBody>
                    <a:bodyPr/>
                    <a:lstStyle/>
                    <a:p>
                      <a:r>
                        <a:rPr lang="ru-RU" sz="900" kern="1200" dirty="0" smtClean="0">
                          <a:solidFill>
                            <a:schemeClr val="dk1"/>
                          </a:solidFill>
                          <a:effectLst/>
                          <a:latin typeface="+mn-lt"/>
                          <a:ea typeface="+mn-ea"/>
                          <a:cs typeface="+mn-cs"/>
                        </a:rPr>
                        <a:t>+375 17 233 65 04</a:t>
                      </a:r>
                    </a:p>
                    <a:p>
                      <a:r>
                        <a:rPr lang="ru-RU" sz="900" kern="1200" dirty="0" smtClean="0">
                          <a:solidFill>
                            <a:schemeClr val="dk1"/>
                          </a:solidFill>
                          <a:effectLst/>
                          <a:latin typeface="+mn-lt"/>
                          <a:ea typeface="+mn-ea"/>
                          <a:cs typeface="+mn-cs"/>
                        </a:rPr>
                        <a:t>siarhei.saroka@belgim.by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dirty="0">
                          <a:effectLst/>
                          <a:latin typeface="+mn-lt"/>
                          <a:ea typeface="Times New Roman"/>
                          <a:cs typeface="Times New Roman"/>
                        </a:rPr>
                        <a:t>TC 1.10</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Thermometry and Thermal Physics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err="1">
                          <a:solidFill>
                            <a:schemeClr val="tx1"/>
                          </a:solidFill>
                          <a:effectLst/>
                          <a:latin typeface="+mn-lt"/>
                          <a:ea typeface="Times New Roman"/>
                          <a:cs typeface="Times New Roman"/>
                        </a:rPr>
                        <a:t>Mr.</a:t>
                      </a:r>
                      <a:r>
                        <a:rPr lang="en-GB" sz="900" b="1" dirty="0">
                          <a:solidFill>
                            <a:schemeClr val="tx1"/>
                          </a:solidFill>
                          <a:effectLst/>
                          <a:latin typeface="+mn-lt"/>
                          <a:ea typeface="Times New Roman"/>
                          <a:cs typeface="Times New Roman"/>
                        </a:rPr>
                        <a:t> </a:t>
                      </a:r>
                      <a:r>
                        <a:rPr lang="en-GB" sz="900" b="1" dirty="0" err="1">
                          <a:solidFill>
                            <a:schemeClr val="tx1"/>
                          </a:solidFill>
                          <a:effectLst/>
                          <a:latin typeface="+mn-lt"/>
                          <a:ea typeface="Times New Roman"/>
                          <a:cs typeface="Times New Roman"/>
                        </a:rPr>
                        <a:t>Petr</a:t>
                      </a:r>
                      <a:r>
                        <a:rPr lang="en-GB" sz="900" b="1" dirty="0">
                          <a:solidFill>
                            <a:schemeClr val="tx1"/>
                          </a:solidFill>
                          <a:effectLst/>
                          <a:latin typeface="+mn-lt"/>
                          <a:ea typeface="Times New Roman"/>
                          <a:cs typeface="Times New Roman"/>
                        </a:rPr>
                        <a:t> </a:t>
                      </a:r>
                      <a:r>
                        <a:rPr lang="en-GB" sz="900" b="1" dirty="0" err="1">
                          <a:solidFill>
                            <a:schemeClr val="tx1"/>
                          </a:solidFill>
                          <a:effectLst/>
                          <a:latin typeface="+mn-lt"/>
                          <a:ea typeface="Times New Roman"/>
                          <a:cs typeface="Times New Roman"/>
                        </a:rPr>
                        <a:t>Krivonos</a:t>
                      </a:r>
                      <a:r>
                        <a:rPr lang="en-GB" sz="900" b="1" dirty="0">
                          <a:solidFill>
                            <a:schemeClr val="tx1"/>
                          </a:solidFill>
                          <a:effectLst/>
                          <a:latin typeface="+mn-lt"/>
                          <a:ea typeface="Times New Roman"/>
                          <a:cs typeface="Times New Roman"/>
                        </a:rPr>
                        <a:t> </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en-GB" sz="900">
                          <a:effectLst/>
                          <a:latin typeface="+mn-lt"/>
                          <a:ea typeface="Times New Roman"/>
                          <a:cs typeface="Times New Roman"/>
                        </a:rPr>
                        <a:t>+375 17 335 04 68</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krivonos@belgim.by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0"/>
                  </a:ext>
                </a:extLst>
              </a:tr>
              <a:tr h="234344">
                <a:tc>
                  <a:txBody>
                    <a:bodyPr/>
                    <a:lstStyle/>
                    <a:p>
                      <a:pPr>
                        <a:spcAft>
                          <a:spcPts val="0"/>
                        </a:spcAft>
                      </a:pPr>
                      <a:r>
                        <a:rPr lang="en-GB" sz="900" b="1">
                          <a:effectLst/>
                          <a:latin typeface="+mn-lt"/>
                          <a:ea typeface="Times New Roman"/>
                          <a:cs typeface="Times New Roman"/>
                        </a:rPr>
                        <a:t>TC 1.11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Time and Frequency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TF</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err="1">
                          <a:solidFill>
                            <a:schemeClr val="tx1"/>
                          </a:solidFill>
                          <a:effectLst/>
                          <a:latin typeface="+mn-lt"/>
                          <a:ea typeface="Times New Roman"/>
                          <a:cs typeface="Times New Roman"/>
                        </a:rPr>
                        <a:t>Mr.</a:t>
                      </a:r>
                      <a:r>
                        <a:rPr lang="en-GB" sz="900" b="1" dirty="0">
                          <a:solidFill>
                            <a:schemeClr val="tx1"/>
                          </a:solidFill>
                          <a:effectLst/>
                          <a:latin typeface="+mn-lt"/>
                          <a:ea typeface="Times New Roman"/>
                          <a:cs typeface="Times New Roman"/>
                        </a:rPr>
                        <a:t> Alexander </a:t>
                      </a:r>
                      <a:r>
                        <a:rPr lang="en-GB" sz="900" b="1" dirty="0" err="1">
                          <a:solidFill>
                            <a:schemeClr val="tx1"/>
                          </a:solidFill>
                          <a:effectLst/>
                          <a:latin typeface="+mn-lt"/>
                          <a:ea typeface="Times New Roman"/>
                          <a:cs typeface="Times New Roman"/>
                        </a:rPr>
                        <a:t>Galygo</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+375 17 233 62 73</a:t>
                      </a:r>
                    </a:p>
                    <a:p>
                      <a:pPr>
                        <a:spcAft>
                          <a:spcPts val="0"/>
                        </a:spcAft>
                      </a:pPr>
                      <a:r>
                        <a:rPr lang="en-GB" sz="900">
                          <a:effectLst/>
                          <a:latin typeface="+mn-lt"/>
                          <a:ea typeface="Times New Roman"/>
                          <a:cs typeface="Times New Roman"/>
                        </a:rPr>
                        <a:t>galygo</a:t>
                      </a:r>
                      <a:r>
                        <a:rPr lang="ru-RU" sz="900">
                          <a:effectLst/>
                          <a:latin typeface="+mn-lt"/>
                          <a:ea typeface="Times New Roman"/>
                          <a:cs typeface="Times New Roman"/>
                        </a:rPr>
                        <a:t>@</a:t>
                      </a:r>
                      <a:r>
                        <a:rPr lang="en-US" sz="900">
                          <a:effectLst/>
                          <a:latin typeface="+mn-lt"/>
                          <a:ea typeface="Times New Roman"/>
                          <a:cs typeface="Times New Roman"/>
                        </a:rPr>
                        <a:t>belgim</a:t>
                      </a:r>
                      <a:r>
                        <a:rPr lang="ru-RU" sz="900">
                          <a:effectLst/>
                          <a:latin typeface="+mn-lt"/>
                          <a:ea typeface="Times New Roman"/>
                          <a:cs typeface="Times New Roman"/>
                        </a:rPr>
                        <a:t>.</a:t>
                      </a:r>
                      <a:r>
                        <a:rPr lang="en-GB" sz="900">
                          <a:effectLst/>
                          <a:latin typeface="+mn-lt"/>
                          <a:ea typeface="Times New Roman"/>
                          <a:cs typeface="Times New Roman"/>
                        </a:rPr>
                        <a:t>by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1"/>
                  </a:ext>
                </a:extLst>
              </a:tr>
              <a:tr h="193576">
                <a:tc>
                  <a:txBody>
                    <a:bodyPr/>
                    <a:lstStyle/>
                    <a:p>
                      <a:pPr>
                        <a:spcAft>
                          <a:spcPts val="0"/>
                        </a:spcAft>
                      </a:pPr>
                      <a:r>
                        <a:rPr lang="en-GB" sz="900" b="1" dirty="0">
                          <a:effectLst/>
                          <a:latin typeface="+mn-lt"/>
                          <a:ea typeface="Times New Roman"/>
                          <a:cs typeface="Times New Roman"/>
                        </a:rPr>
                        <a:t>TC 1.12</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Reference Materials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solidFill>
                            <a:schemeClr val="tx1"/>
                          </a:solidFill>
                          <a:effectLst/>
                          <a:latin typeface="+mn-lt"/>
                          <a:ea typeface="Times New Roman"/>
                          <a:cs typeface="Times New Roman"/>
                        </a:rPr>
                        <a:t>Mr</a:t>
                      </a:r>
                      <a:r>
                        <a:rPr lang="en-US" sz="900" b="1" dirty="0" smtClean="0">
                          <a:solidFill>
                            <a:schemeClr val="tx1"/>
                          </a:solidFill>
                          <a:effectLst/>
                          <a:latin typeface="+mn-lt"/>
                          <a:ea typeface="Times New Roman"/>
                          <a:cs typeface="Times New Roman"/>
                        </a:rPr>
                        <a:t>s.</a:t>
                      </a:r>
                      <a:r>
                        <a:rPr lang="en-US" sz="900" b="1" baseline="0" dirty="0" smtClean="0">
                          <a:solidFill>
                            <a:schemeClr val="tx1"/>
                          </a:solidFill>
                          <a:effectLst/>
                          <a:latin typeface="+mn-lt"/>
                          <a:ea typeface="Times New Roman"/>
                          <a:cs typeface="Times New Roman"/>
                        </a:rPr>
                        <a:t> Ekaterina </a:t>
                      </a:r>
                      <a:r>
                        <a:rPr lang="en-US" sz="900" b="1" baseline="0" dirty="0" err="1" smtClean="0">
                          <a:solidFill>
                            <a:schemeClr val="tx1"/>
                          </a:solidFill>
                          <a:effectLst/>
                          <a:latin typeface="+mn-lt"/>
                          <a:ea typeface="Times New Roman"/>
                          <a:cs typeface="Times New Roman"/>
                        </a:rPr>
                        <a:t>Filistovich</a:t>
                      </a:r>
                      <a:endParaRPr lang="ru-RU" sz="900" dirty="0">
                        <a:solidFill>
                          <a:schemeClr val="tx1"/>
                        </a:solidFill>
                        <a:effectLst/>
                        <a:latin typeface="+mn-lt"/>
                        <a:ea typeface="Times New Roman"/>
                        <a:cs typeface="Times New Roman"/>
                      </a:endParaRPr>
                    </a:p>
                  </a:txBody>
                  <a:tcPr marL="68580" marR="68580" marT="0" marB="0" anchor="ctr"/>
                </a:tc>
                <a:tc>
                  <a:txBody>
                    <a:bodyPr/>
                    <a:lstStyle/>
                    <a:p>
                      <a:r>
                        <a:rPr lang="ru-RU" sz="900" kern="1200" dirty="0" smtClean="0">
                          <a:solidFill>
                            <a:schemeClr val="dk1"/>
                          </a:solidFill>
                          <a:effectLst/>
                          <a:latin typeface="+mn-lt"/>
                          <a:ea typeface="+mn-ea"/>
                          <a:cs typeface="+mn-cs"/>
                        </a:rPr>
                        <a:t>+375 17 334 98 20</a:t>
                      </a:r>
                    </a:p>
                    <a:p>
                      <a:r>
                        <a:rPr lang="en-US" sz="900" kern="1200" dirty="0" err="1" smtClean="0">
                          <a:solidFill>
                            <a:schemeClr val="dk1"/>
                          </a:solidFill>
                          <a:effectLst/>
                          <a:latin typeface="+mn-lt"/>
                          <a:ea typeface="+mn-ea"/>
                          <a:cs typeface="+mn-cs"/>
                        </a:rPr>
                        <a:t>filistovich</a:t>
                      </a:r>
                      <a:r>
                        <a:rPr lang="ru-RU" sz="900" kern="1200" dirty="0" smtClean="0">
                          <a:solidFill>
                            <a:schemeClr val="dk1"/>
                          </a:solidFill>
                          <a:effectLst/>
                          <a:latin typeface="+mn-lt"/>
                          <a:ea typeface="+mn-ea"/>
                          <a:cs typeface="+mn-cs"/>
                        </a:rPr>
                        <a:t>@</a:t>
                      </a:r>
                      <a:r>
                        <a:rPr lang="en-US" sz="900" kern="1200" dirty="0" err="1" smtClean="0">
                          <a:solidFill>
                            <a:schemeClr val="dk1"/>
                          </a:solidFill>
                          <a:effectLst/>
                          <a:latin typeface="+mn-lt"/>
                          <a:ea typeface="+mn-ea"/>
                          <a:cs typeface="+mn-cs"/>
                        </a:rPr>
                        <a:t>belgim</a:t>
                      </a:r>
                      <a:r>
                        <a:rPr lang="ru-RU" sz="900" kern="1200" dirty="0" smtClean="0">
                          <a:solidFill>
                            <a:schemeClr val="dk1"/>
                          </a:solidFill>
                          <a:effectLst/>
                          <a:latin typeface="+mn-lt"/>
                          <a:ea typeface="+mn-ea"/>
                          <a:cs typeface="+mn-cs"/>
                        </a:rPr>
                        <a:t>.</a:t>
                      </a:r>
                      <a:r>
                        <a:rPr lang="en-GB" sz="900" kern="1200" dirty="0" smtClean="0">
                          <a:solidFill>
                            <a:schemeClr val="dk1"/>
                          </a:solidFill>
                          <a:effectLst/>
                          <a:latin typeface="+mn-lt"/>
                          <a:ea typeface="+mn-ea"/>
                          <a:cs typeface="+mn-cs"/>
                        </a:rPr>
                        <a:t>by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2"/>
                  </a:ext>
                </a:extLst>
              </a:tr>
              <a:tr h="459472">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chemeClr val="tx1"/>
                          </a:solidFill>
                          <a:effectLst/>
                          <a:latin typeface="+mn-lt"/>
                          <a:ea typeface="Times New Roman"/>
                          <a:cs typeface="Times New Roman"/>
                        </a:rPr>
                        <a:t>Prof. Nikolai </a:t>
                      </a:r>
                      <a:r>
                        <a:rPr lang="en-GB" sz="900" b="1" dirty="0" err="1">
                          <a:solidFill>
                            <a:schemeClr val="tx1"/>
                          </a:solidFill>
                          <a:effectLst/>
                          <a:latin typeface="+mn-lt"/>
                          <a:ea typeface="Times New Roman"/>
                          <a:cs typeface="Times New Roman"/>
                        </a:rPr>
                        <a:t>Zhagora</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+375 17 233 55 01</a:t>
                      </a:r>
                    </a:p>
                    <a:p>
                      <a:pPr>
                        <a:spcAft>
                          <a:spcPts val="0"/>
                        </a:spcAft>
                      </a:pPr>
                      <a:r>
                        <a:rPr lang="en-US" sz="900">
                          <a:effectLst/>
                          <a:latin typeface="+mn-lt"/>
                          <a:ea typeface="Times New Roman"/>
                          <a:cs typeface="Times New Roman"/>
                        </a:rPr>
                        <a:t>coomet</a:t>
                      </a:r>
                      <a:r>
                        <a:rPr lang="ru-RU" sz="900">
                          <a:effectLst/>
                          <a:latin typeface="+mn-lt"/>
                          <a:ea typeface="Times New Roman"/>
                          <a:cs typeface="Times New Roman"/>
                        </a:rPr>
                        <a:t>@</a:t>
                      </a:r>
                      <a:r>
                        <a:rPr lang="en-US" sz="900">
                          <a:effectLst/>
                          <a:latin typeface="+mn-lt"/>
                          <a:ea typeface="Times New Roman"/>
                          <a:cs typeface="Times New Roman"/>
                        </a:rPr>
                        <a:t>belgim</a:t>
                      </a:r>
                      <a:r>
                        <a:rPr lang="ru-RU" sz="900">
                          <a:effectLst/>
                          <a:latin typeface="+mn-lt"/>
                          <a:ea typeface="Times New Roman"/>
                          <a:cs typeface="Times New Roman"/>
                        </a:rPr>
                        <a:t>.</a:t>
                      </a:r>
                      <a:r>
                        <a:rPr lang="en-US" sz="900">
                          <a:effectLst/>
                          <a:latin typeface="+mn-lt"/>
                          <a:ea typeface="Times New Roman"/>
                          <a:cs typeface="Times New Roman"/>
                        </a:rPr>
                        <a:t>by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3"/>
                  </a:ext>
                </a:extLst>
              </a:tr>
              <a:tr h="404144">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lgn="l">
                        <a:spcBef>
                          <a:spcPts val="300"/>
                        </a:spcBef>
                        <a:spcAft>
                          <a:spcPts val="300"/>
                        </a:spcAft>
                      </a:pPr>
                      <a:r>
                        <a:rPr lang="en-GB" sz="900" b="1" dirty="0" err="1">
                          <a:solidFill>
                            <a:schemeClr val="tx1"/>
                          </a:solidFill>
                          <a:effectLst/>
                          <a:latin typeface="+mn-lt"/>
                        </a:rPr>
                        <a:t>Mrs.</a:t>
                      </a:r>
                      <a:r>
                        <a:rPr lang="en-GB" sz="900" b="1" dirty="0">
                          <a:solidFill>
                            <a:schemeClr val="tx1"/>
                          </a:solidFill>
                          <a:effectLst/>
                          <a:latin typeface="+mn-lt"/>
                        </a:rPr>
                        <a:t> Irina </a:t>
                      </a:r>
                      <a:r>
                        <a:rPr lang="en-GB" sz="900" b="1" dirty="0" smtClean="0">
                          <a:solidFill>
                            <a:schemeClr val="tx1"/>
                          </a:solidFill>
                          <a:effectLst/>
                          <a:latin typeface="+mn-lt"/>
                        </a:rPr>
                        <a:t>Vo</a:t>
                      </a:r>
                      <a:r>
                        <a:rPr lang="en-US" sz="900" b="1" dirty="0" smtClean="0">
                          <a:solidFill>
                            <a:schemeClr val="tx1"/>
                          </a:solidFill>
                          <a:effectLst/>
                          <a:latin typeface="+mn-lt"/>
                        </a:rPr>
                        <a:t>y</a:t>
                      </a:r>
                      <a:r>
                        <a:rPr lang="en-GB" sz="900" b="1" dirty="0" err="1" smtClean="0">
                          <a:solidFill>
                            <a:schemeClr val="tx1"/>
                          </a:solidFill>
                          <a:effectLst/>
                          <a:latin typeface="+mn-lt"/>
                        </a:rPr>
                        <a:t>tek</a:t>
                      </a:r>
                      <a:endParaRPr lang="ru-RU" sz="900" b="1" dirty="0">
                        <a:solidFill>
                          <a:schemeClr val="tx1"/>
                        </a:solidFill>
                        <a:effectLst/>
                        <a:latin typeface="+mn-lt"/>
                      </a:endParaRPr>
                    </a:p>
                  </a:txBody>
                  <a:tcPr marL="68580" marR="68580" marT="0" marB="0" anchor="ctr"/>
                </a:tc>
                <a:tc>
                  <a:txBody>
                    <a:bodyPr/>
                    <a:lstStyle/>
                    <a:p>
                      <a:pPr>
                        <a:spcAft>
                          <a:spcPts val="0"/>
                        </a:spcAft>
                      </a:pPr>
                      <a:r>
                        <a:rPr lang="ru-RU" sz="900">
                          <a:effectLst/>
                          <a:latin typeface="+mn-lt"/>
                          <a:ea typeface="Times New Roman"/>
                          <a:cs typeface="Times New Roman"/>
                        </a:rPr>
                        <a:t>+375 17 233 57 99</a:t>
                      </a:r>
                    </a:p>
                    <a:p>
                      <a:pPr>
                        <a:spcAft>
                          <a:spcPts val="0"/>
                        </a:spcAft>
                      </a:pPr>
                      <a:r>
                        <a:rPr lang="en-US" sz="900">
                          <a:effectLst/>
                          <a:latin typeface="+mn-lt"/>
                          <a:ea typeface="Times New Roman"/>
                          <a:cs typeface="Times New Roman"/>
                        </a:rPr>
                        <a:t>voitek@belgim</a:t>
                      </a:r>
                      <a:r>
                        <a:rPr lang="ru-RU" sz="900">
                          <a:effectLst/>
                          <a:latin typeface="+mn-lt"/>
                          <a:ea typeface="Times New Roman"/>
                          <a:cs typeface="Times New Roman"/>
                        </a:rPr>
                        <a:t>.</a:t>
                      </a:r>
                      <a:r>
                        <a:rPr lang="en-US" sz="900">
                          <a:effectLst/>
                          <a:latin typeface="+mn-lt"/>
                          <a:ea typeface="Times New Roman"/>
                          <a:cs typeface="Times New Roman"/>
                        </a:rPr>
                        <a:t>by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err="1">
                          <a:solidFill>
                            <a:schemeClr val="tx1"/>
                          </a:solidFill>
                          <a:effectLst/>
                          <a:latin typeface="+mn-lt"/>
                          <a:ea typeface="Times New Roman"/>
                          <a:cs typeface="Times New Roman"/>
                        </a:rPr>
                        <a:t>Mrs.</a:t>
                      </a:r>
                      <a:r>
                        <a:rPr lang="en-GB" sz="900" b="1" dirty="0">
                          <a:solidFill>
                            <a:schemeClr val="tx1"/>
                          </a:solidFill>
                          <a:effectLst/>
                          <a:latin typeface="+mn-lt"/>
                          <a:ea typeface="Times New Roman"/>
                          <a:cs typeface="Times New Roman"/>
                        </a:rPr>
                        <a:t> Lidia </a:t>
                      </a:r>
                      <a:r>
                        <a:rPr lang="en-GB" sz="900" b="1" dirty="0" err="1">
                          <a:solidFill>
                            <a:schemeClr val="tx1"/>
                          </a:solidFill>
                          <a:effectLst/>
                          <a:latin typeface="+mn-lt"/>
                          <a:ea typeface="Times New Roman"/>
                          <a:cs typeface="Times New Roman"/>
                        </a:rPr>
                        <a:t>Astafijeva</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en-GB" sz="900" dirty="0">
                          <a:effectLst/>
                          <a:latin typeface="+mn-lt"/>
                          <a:ea typeface="Times New Roman"/>
                          <a:cs typeface="Times New Roman"/>
                        </a:rPr>
                        <a:t>+375 17 2</a:t>
                      </a:r>
                      <a:r>
                        <a:rPr lang="ru-RU" sz="900" dirty="0">
                          <a:effectLst/>
                          <a:latin typeface="+mn-lt"/>
                          <a:ea typeface="Times New Roman"/>
                          <a:cs typeface="Times New Roman"/>
                        </a:rPr>
                        <a:t>39 23 37</a:t>
                      </a:r>
                    </a:p>
                    <a:p>
                      <a:pPr>
                        <a:spcAft>
                          <a:spcPts val="0"/>
                        </a:spcAft>
                      </a:pPr>
                      <a:r>
                        <a:rPr lang="en-US" sz="900" kern="1200" dirty="0" smtClean="0">
                          <a:solidFill>
                            <a:schemeClr val="dk1"/>
                          </a:solidFill>
                          <a:effectLst/>
                          <a:latin typeface="+mn-lt"/>
                          <a:ea typeface="+mn-ea"/>
                          <a:cs typeface="+mn-cs"/>
                        </a:rPr>
                        <a:t>astafyeva@belgim.by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US" sz="900" b="1">
                          <a:effectLst/>
                          <a:latin typeface="+mn-lt"/>
                          <a:ea typeface="Times New Roman"/>
                          <a:cs typeface="Times New Roman"/>
                        </a:rPr>
                        <a:t>Mr. Nikolai Bakovets</a:t>
                      </a:r>
                      <a:endParaRPr lang="ru-RU" sz="900">
                        <a:effectLst/>
                        <a:latin typeface="+mn-lt"/>
                        <a:ea typeface="Times New Roman"/>
                        <a:cs typeface="Times New Roman"/>
                      </a:endParaRPr>
                    </a:p>
                  </a:txBody>
                  <a:tcPr marL="68580" marR="68580" marT="0" marB="0" anchor="ctr"/>
                </a:tc>
                <a:tc>
                  <a:txBody>
                    <a:bodyPr/>
                    <a:lstStyle/>
                    <a:p>
                      <a:r>
                        <a:rPr lang="ru-RU" sz="900" kern="1200" dirty="0" smtClean="0">
                          <a:solidFill>
                            <a:schemeClr val="dk1"/>
                          </a:solidFill>
                          <a:effectLst/>
                          <a:latin typeface="+mn-lt"/>
                          <a:ea typeface="+mn-ea"/>
                          <a:cs typeface="+mn-cs"/>
                        </a:rPr>
                        <a:t>+375 17 233 24 24</a:t>
                      </a:r>
                    </a:p>
                    <a:p>
                      <a:r>
                        <a:rPr lang="en-US" sz="900" kern="1200" dirty="0" smtClean="0">
                          <a:solidFill>
                            <a:schemeClr val="dk1"/>
                          </a:solidFill>
                          <a:effectLst/>
                          <a:latin typeface="+mn-lt"/>
                          <a:ea typeface="+mn-ea"/>
                          <a:cs typeface="+mn-cs"/>
                        </a:rPr>
                        <a:t>bakavets@belgim.by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ru-RU" sz="900" dirty="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16"/>
                  </a:ext>
                </a:extLst>
              </a:tr>
            </a:tbl>
          </a:graphicData>
        </a:graphic>
      </p:graphicFrame>
      <p:sp>
        <p:nvSpPr>
          <p:cNvPr id="12" name="TextBox 11"/>
          <p:cNvSpPr txBox="1"/>
          <p:nvPr/>
        </p:nvSpPr>
        <p:spPr>
          <a:xfrm>
            <a:off x="404813" y="7616825"/>
            <a:ext cx="6048375" cy="1893888"/>
          </a:xfrm>
          <a:prstGeom prst="rect">
            <a:avLst/>
          </a:prstGeom>
          <a:noFill/>
        </p:spPr>
        <p:txBody>
          <a:bodyPr>
            <a:spAutoFit/>
          </a:bodyPr>
          <a:lstStyle/>
          <a:p>
            <a:pPr fontAlgn="auto">
              <a:spcBef>
                <a:spcPts val="0"/>
              </a:spcBef>
              <a:spcAft>
                <a:spcPts val="0"/>
              </a:spcAft>
              <a:defRPr/>
            </a:pPr>
            <a:r>
              <a:rPr lang="en-GB" sz="1200" b="1" cap="all" dirty="0">
                <a:solidFill>
                  <a:srgbClr val="FF0000"/>
                </a:solidFill>
                <a:latin typeface="+mn-lt"/>
                <a:cs typeface="+mn-cs"/>
              </a:rPr>
              <a:t>Address of organisation</a:t>
            </a:r>
            <a:endParaRPr lang="ru-RU" sz="1200" dirty="0">
              <a:solidFill>
                <a:srgbClr val="FF0000"/>
              </a:solidFill>
              <a:latin typeface="+mn-lt"/>
              <a:cs typeface="+mn-cs"/>
            </a:endParaRPr>
          </a:p>
          <a:p>
            <a:pPr fontAlgn="auto">
              <a:spcBef>
                <a:spcPts val="0"/>
              </a:spcBef>
              <a:spcAft>
                <a:spcPts val="0"/>
              </a:spcAft>
              <a:defRPr/>
            </a:pPr>
            <a:r>
              <a:rPr lang="ru-RU" sz="1050" b="1" dirty="0">
                <a:latin typeface="+mn-lt"/>
                <a:cs typeface="+mn-cs"/>
              </a:rPr>
              <a:t>1.</a:t>
            </a:r>
            <a:r>
              <a:rPr lang="en-US" sz="1050" b="1" dirty="0">
                <a:latin typeface="+mn-lt"/>
                <a:cs typeface="+mn-cs"/>
              </a:rPr>
              <a:t>	</a:t>
            </a:r>
            <a:r>
              <a:rPr lang="en-GB" sz="1050" b="1" dirty="0" err="1">
                <a:latin typeface="+mn-lt"/>
                <a:cs typeface="+mn-cs"/>
              </a:rPr>
              <a:t>Belarussian</a:t>
            </a:r>
            <a:r>
              <a:rPr lang="en-GB" sz="1050" b="1" dirty="0">
                <a:latin typeface="+mn-lt"/>
                <a:cs typeface="+mn-cs"/>
              </a:rPr>
              <a:t> State Institute of Metrology (</a:t>
            </a:r>
            <a:r>
              <a:rPr lang="en-GB" sz="1050" b="1" cap="all" dirty="0" err="1">
                <a:latin typeface="+mn-lt"/>
                <a:cs typeface="+mn-cs"/>
              </a:rPr>
              <a:t>B</a:t>
            </a:r>
            <a:r>
              <a:rPr lang="en-GB" sz="1050" b="1" dirty="0" err="1">
                <a:latin typeface="+mn-lt"/>
                <a:cs typeface="+mn-cs"/>
              </a:rPr>
              <a:t>el</a:t>
            </a:r>
            <a:r>
              <a:rPr lang="en-GB" sz="1050" b="1" cap="all" dirty="0" err="1">
                <a:latin typeface="+mn-lt"/>
                <a:cs typeface="+mn-cs"/>
              </a:rPr>
              <a:t>GIM</a:t>
            </a:r>
            <a:r>
              <a:rPr lang="en-GB" sz="1050" b="1" cap="all" dirty="0">
                <a:latin typeface="+mn-lt"/>
                <a:cs typeface="+mn-cs"/>
              </a:rPr>
              <a:t>)</a:t>
            </a:r>
            <a:endParaRPr lang="ru-RU" sz="1050" dirty="0">
              <a:latin typeface="+mn-lt"/>
              <a:cs typeface="+mn-cs"/>
            </a:endParaRPr>
          </a:p>
          <a:p>
            <a:pPr fontAlgn="auto">
              <a:spcBef>
                <a:spcPts val="0"/>
              </a:spcBef>
              <a:spcAft>
                <a:spcPts val="0"/>
              </a:spcAft>
              <a:defRPr/>
            </a:pPr>
            <a:r>
              <a:rPr lang="en-GB" sz="1050" dirty="0">
                <a:latin typeface="+mn-lt"/>
                <a:cs typeface="+mn-cs"/>
              </a:rPr>
              <a:t>	93 </a:t>
            </a:r>
            <a:r>
              <a:rPr lang="en-GB" sz="1050" dirty="0" err="1">
                <a:latin typeface="+mn-lt"/>
                <a:cs typeface="+mn-cs"/>
              </a:rPr>
              <a:t>Starovilensky</a:t>
            </a:r>
            <a:r>
              <a:rPr lang="en-GB" sz="1050" dirty="0">
                <a:latin typeface="+mn-lt"/>
                <a:cs typeface="+mn-cs"/>
              </a:rPr>
              <a:t> </a:t>
            </a:r>
            <a:r>
              <a:rPr lang="en-GB" sz="1050" dirty="0" err="1">
                <a:latin typeface="+mn-lt"/>
                <a:cs typeface="+mn-cs"/>
              </a:rPr>
              <a:t>Trakt</a:t>
            </a:r>
            <a:endParaRPr lang="ru-RU" sz="1050" dirty="0">
              <a:latin typeface="+mn-lt"/>
              <a:cs typeface="+mn-cs"/>
            </a:endParaRPr>
          </a:p>
          <a:p>
            <a:pPr fontAlgn="auto">
              <a:spcBef>
                <a:spcPts val="0"/>
              </a:spcBef>
              <a:spcAft>
                <a:spcPts val="0"/>
              </a:spcAft>
              <a:defRPr/>
            </a:pPr>
            <a:r>
              <a:rPr lang="en-GB" sz="1050" dirty="0">
                <a:latin typeface="+mn-lt"/>
                <a:cs typeface="+mn-cs"/>
              </a:rPr>
              <a:t>	220053 </a:t>
            </a:r>
            <a:r>
              <a:rPr lang="en-GB" sz="1050" dirty="0" err="1">
                <a:latin typeface="+mn-lt"/>
                <a:cs typeface="+mn-cs"/>
              </a:rPr>
              <a:t>Мinsk</a:t>
            </a:r>
            <a:endParaRPr lang="ru-RU" sz="1050" dirty="0">
              <a:latin typeface="+mn-lt"/>
              <a:cs typeface="+mn-cs"/>
            </a:endParaRPr>
          </a:p>
          <a:p>
            <a:pPr fontAlgn="auto">
              <a:spcBef>
                <a:spcPts val="0"/>
              </a:spcBef>
              <a:spcAft>
                <a:spcPts val="0"/>
              </a:spcAft>
              <a:defRPr/>
            </a:pPr>
            <a:r>
              <a:rPr lang="en-GB" sz="1050" dirty="0">
                <a:latin typeface="+mn-lt"/>
                <a:cs typeface="+mn-cs"/>
              </a:rPr>
              <a:t>	Republic of Belarus</a:t>
            </a:r>
            <a:endParaRPr lang="ru-RU" sz="1050" dirty="0">
              <a:latin typeface="+mn-lt"/>
              <a:cs typeface="+mn-cs"/>
            </a:endParaRPr>
          </a:p>
          <a:p>
            <a:pPr fontAlgn="auto">
              <a:spcBef>
                <a:spcPts val="0"/>
              </a:spcBef>
              <a:spcAft>
                <a:spcPts val="0"/>
              </a:spcAft>
              <a:defRPr/>
            </a:pPr>
            <a:r>
              <a:rPr lang="en-GB" sz="1050" dirty="0">
                <a:latin typeface="+mn-lt"/>
                <a:cs typeface="+mn-cs"/>
              </a:rPr>
              <a:t>	Telephone:	+375 17 233 55 01</a:t>
            </a:r>
            <a:endParaRPr lang="ru-RU" sz="1050" dirty="0">
              <a:latin typeface="+mn-lt"/>
              <a:cs typeface="+mn-cs"/>
            </a:endParaRPr>
          </a:p>
          <a:p>
            <a:pPr fontAlgn="auto">
              <a:spcBef>
                <a:spcPts val="0"/>
              </a:spcBef>
              <a:spcAft>
                <a:spcPts val="0"/>
              </a:spcAft>
              <a:defRPr/>
            </a:pPr>
            <a:r>
              <a:rPr lang="en-GB" sz="1050" dirty="0">
                <a:latin typeface="+mn-lt"/>
                <a:cs typeface="+mn-cs"/>
              </a:rPr>
              <a:t>	Fax:	+375 17 288 09 38</a:t>
            </a:r>
            <a:endParaRPr lang="ru-RU" sz="1050" dirty="0">
              <a:latin typeface="+mn-lt"/>
              <a:cs typeface="+mn-cs"/>
            </a:endParaRPr>
          </a:p>
          <a:p>
            <a:pPr fontAlgn="auto">
              <a:spcBef>
                <a:spcPts val="0"/>
              </a:spcBef>
              <a:spcAft>
                <a:spcPts val="0"/>
              </a:spcAft>
              <a:defRPr/>
            </a:pPr>
            <a:r>
              <a:rPr lang="en-GB" sz="1050" dirty="0">
                <a:latin typeface="+mn-lt"/>
                <a:cs typeface="+mn-cs"/>
              </a:rPr>
              <a:t>	E-mail:	coomet@belgim.by</a:t>
            </a:r>
            <a:endParaRPr lang="ru-RU" sz="1050" dirty="0">
              <a:latin typeface="+mn-lt"/>
              <a:cs typeface="+mn-cs"/>
            </a:endParaRPr>
          </a:p>
          <a:p>
            <a:pPr fontAlgn="auto">
              <a:spcBef>
                <a:spcPts val="0"/>
              </a:spcBef>
              <a:spcAft>
                <a:spcPts val="0"/>
              </a:spcAft>
              <a:defRPr/>
            </a:pPr>
            <a:r>
              <a:rPr lang="en-GB" sz="1050" dirty="0">
                <a:latin typeface="+mn-lt"/>
                <a:cs typeface="+mn-cs"/>
              </a:rPr>
              <a:t>		info@belgim.by</a:t>
            </a:r>
            <a:endParaRPr lang="ru-RU" sz="1050" dirty="0">
              <a:latin typeface="+mn-lt"/>
              <a:cs typeface="+mn-cs"/>
            </a:endParaRPr>
          </a:p>
          <a:p>
            <a:pPr fontAlgn="auto">
              <a:spcBef>
                <a:spcPts val="0"/>
              </a:spcBef>
              <a:spcAft>
                <a:spcPts val="0"/>
              </a:spcAft>
              <a:defRPr/>
            </a:pPr>
            <a:r>
              <a:rPr lang="en-GB" sz="1050" dirty="0">
                <a:latin typeface="+mn-lt"/>
                <a:cs typeface="+mn-cs"/>
              </a:rPr>
              <a:t>	Website:	</a:t>
            </a:r>
            <a:r>
              <a:rPr lang="en-GB" sz="1050" u="sng" dirty="0">
                <a:latin typeface="+mn-lt"/>
                <a:cs typeface="+mn-cs"/>
                <a:hlinkClick r:id="rId2"/>
              </a:rPr>
              <a:t>www.belgim.by</a:t>
            </a:r>
            <a:endParaRPr lang="ru-RU" sz="1050" dirty="0">
              <a:latin typeface="+mn-lt"/>
              <a:cs typeface="+mn-cs"/>
            </a:endParaRPr>
          </a:p>
          <a:p>
            <a:pPr fontAlgn="auto">
              <a:spcBef>
                <a:spcPts val="0"/>
              </a:spcBef>
              <a:spcAft>
                <a:spcPts val="0"/>
              </a:spcAft>
              <a:defRPr/>
            </a:pPr>
            <a:endParaRPr lang="ru-RU" sz="1050" dirty="0">
              <a:latin typeface="+mn-lt"/>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r>
              <a:rPr lang="en-GB" cap="all" dirty="0" smtClean="0"/>
              <a:t/>
            </a:r>
            <a:br>
              <a:rPr lang="en-GB" cap="all" dirty="0" smtClean="0"/>
            </a:br>
            <a:r>
              <a:rPr lang="en-GB" cap="all" dirty="0" smtClean="0"/>
              <a:t>of </a:t>
            </a:r>
            <a:r>
              <a:rPr lang="en-GB" cap="all" dirty="0"/>
              <a:t>COOMET member countries</a:t>
            </a:r>
            <a:endParaRPr lang="ru-RU" dirty="0"/>
          </a:p>
        </p:txBody>
      </p:sp>
      <p:sp>
        <p:nvSpPr>
          <p:cNvPr id="10"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smtClean="0">
                <a:solidFill>
                  <a:srgbClr val="FF0000"/>
                </a:solidFill>
              </a:rPr>
              <a:t>BOSNIA AND HERZEGOVINA</a:t>
            </a:r>
            <a:endParaRPr lang="ru-RU" dirty="0">
              <a:solidFill>
                <a:srgbClr val="FF0000"/>
              </a:solidFill>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3010071292"/>
              </p:ext>
            </p:extLst>
          </p:nvPr>
        </p:nvGraphicFramePr>
        <p:xfrm>
          <a:off x="404813" y="1595438"/>
          <a:ext cx="6120681" cy="564125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33320">
                  <a:extLst>
                    <a:ext uri="{9D8B030D-6E8A-4147-A177-3AD203B41FA5}">
                      <a16:colId xmlns:a16="http://schemas.microsoft.com/office/drawing/2014/main" val="20002"/>
                    </a:ext>
                  </a:extLst>
                </a:gridCol>
                <a:gridCol w="1663024">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dirty="0">
                          <a:effectLst/>
                          <a:latin typeface="+mn-lt"/>
                          <a:ea typeface="Times New Roman"/>
                          <a:cs typeface="Times New Roman"/>
                        </a:rPr>
                        <a:t>TC 1.1</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General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lgn="l">
                        <a:spcBef>
                          <a:spcPts val="300"/>
                        </a:spcBef>
                        <a:spcAft>
                          <a:spcPts val="300"/>
                        </a:spcAft>
                      </a:pPr>
                      <a:endParaRPr lang="ru-RU" sz="900" b="1" dirty="0">
                        <a:solidFill>
                          <a:schemeClr val="tx1"/>
                        </a:solidFill>
                        <a:effectLst/>
                        <a:latin typeface="+mn-lt"/>
                      </a:endParaRPr>
                    </a:p>
                  </a:txBody>
                  <a:tcPr marL="68580" marR="68580" marT="0" marB="0" anchor="ctr"/>
                </a:tc>
                <a:tc>
                  <a:txBody>
                    <a:bodyPr/>
                    <a:lstStyle/>
                    <a:p>
                      <a:pPr>
                        <a:spcAft>
                          <a:spcPts val="0"/>
                        </a:spcAft>
                      </a:pPr>
                      <a:endParaRPr lang="ru-RU" sz="900">
                        <a:effectLst/>
                        <a:latin typeface="+mn-lt"/>
                        <a:ea typeface="Times New Roman"/>
                        <a:cs typeface="Times New Roman"/>
                      </a:endParaRPr>
                    </a:p>
                  </a:txBody>
                  <a:tcPr marL="68580" marR="68580" marT="0" marB="0" anchor="ctr"/>
                </a:tc>
                <a:tc>
                  <a:txBody>
                    <a:bodyPr/>
                    <a:lstStyle/>
                    <a:p>
                      <a:pPr algn="ctr">
                        <a:spcAft>
                          <a:spcPts val="0"/>
                        </a:spcAft>
                      </a:pP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a:effectLst/>
                          <a:latin typeface="+mn-lt"/>
                          <a:ea typeface="Times New Roman"/>
                          <a:cs typeface="Times New Roman"/>
                        </a:rPr>
                        <a:t>TC 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Acoustics, Ultrasound, Vibration</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lgn="l">
                        <a:spcAft>
                          <a:spcPts val="0"/>
                        </a:spcAft>
                      </a:pPr>
                      <a:endParaRPr lang="ru-RU" sz="900" b="1" dirty="0">
                        <a:solidFill>
                          <a:schemeClr val="tx1"/>
                        </a:solidFill>
                        <a:effectLst/>
                        <a:latin typeface="+mn-lt"/>
                        <a:cs typeface="Times New Roman"/>
                      </a:endParaRPr>
                    </a:p>
                  </a:txBody>
                  <a:tcPr marL="68580" marR="68580" marT="0" marB="0" anchor="ctr"/>
                </a:tc>
                <a:tc>
                  <a:txBody>
                    <a:bodyPr/>
                    <a:lstStyle/>
                    <a:p>
                      <a:pPr>
                        <a:spcAft>
                          <a:spcPts val="0"/>
                        </a:spcAft>
                      </a:pPr>
                      <a:endParaRPr lang="ru-RU" sz="900">
                        <a:effectLst/>
                        <a:latin typeface="+mn-lt"/>
                        <a:ea typeface="Times New Roman"/>
                        <a:cs typeface="Times New Roman"/>
                      </a:endParaRPr>
                    </a:p>
                  </a:txBody>
                  <a:tcPr marL="68580" marR="68580" marT="0" marB="0" anchor="ctr"/>
                </a:tc>
                <a:tc>
                  <a:txBody>
                    <a:bodyPr/>
                    <a:lstStyle/>
                    <a:p>
                      <a:pPr algn="ctr">
                        <a:spcAft>
                          <a:spcPts val="0"/>
                        </a:spcAft>
                      </a:pP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a:effectLst/>
                          <a:latin typeface="+mn-lt"/>
                          <a:ea typeface="Times New Roman"/>
                          <a:cs typeface="Times New Roman"/>
                        </a:rPr>
                        <a:t>TC 1.3</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Electricity and Magnetism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smtClean="0"/>
                        <a:t>Mr. Vladimir</a:t>
                      </a:r>
                      <a:r>
                        <a:rPr lang="ru-RU" sz="900" b="1" baseline="0" dirty="0" smtClean="0">
                          <a:solidFill>
                            <a:schemeClr val="tx1"/>
                          </a:solidFill>
                          <a:effectLst/>
                          <a:latin typeface="+mn-lt"/>
                          <a:cs typeface="Times New Roman"/>
                        </a:rPr>
                        <a:t> </a:t>
                      </a:r>
                      <a:r>
                        <a:rPr lang="en-GB" sz="900" b="1" dirty="0" err="1" smtClean="0"/>
                        <a:t>Milojevic</a:t>
                      </a:r>
                      <a:endParaRPr lang="ru-RU" sz="900" b="1"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en-US" sz="900" dirty="0" smtClean="0"/>
                        <a:t>vladimir.milojevic@met.gov.ba</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US" sz="900" dirty="0" smtClean="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dirty="0">
                          <a:effectLst/>
                          <a:latin typeface="+mn-lt"/>
                          <a:ea typeface="Times New Roman"/>
                          <a:cs typeface="Times New Roman"/>
                        </a:rPr>
                        <a:t>TC 1.4</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Flow Measurement</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endParaRPr lang="ru-RU" sz="900" dirty="0">
                        <a:effectLst/>
                        <a:latin typeface="+mn-lt"/>
                        <a:ea typeface="Times New Roman"/>
                        <a:cs typeface="Times New Roman"/>
                      </a:endParaRPr>
                    </a:p>
                  </a:txBody>
                  <a:tcPr marL="68580" marR="68580" marT="0" marB="0" anchor="ctr"/>
                </a:tc>
                <a:tc>
                  <a:txBody>
                    <a:bodyPr/>
                    <a:lstStyle/>
                    <a:p>
                      <a:pPr algn="ctr">
                        <a:spcAft>
                          <a:spcPts val="0"/>
                        </a:spcAft>
                      </a:pP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278448">
                <a:tc>
                  <a:txBody>
                    <a:bodyPr/>
                    <a:lstStyle/>
                    <a:p>
                      <a:pPr>
                        <a:spcAft>
                          <a:spcPts val="0"/>
                        </a:spcAft>
                      </a:pPr>
                      <a:r>
                        <a:rPr lang="en-GB" sz="900" b="1" dirty="0">
                          <a:effectLst/>
                          <a:latin typeface="+mn-lt"/>
                          <a:ea typeface="Times New Roman"/>
                          <a:cs typeface="Times New Roman"/>
                        </a:rPr>
                        <a:t>TC 1.5</a:t>
                      </a:r>
                      <a:endParaRPr lang="ru-RU" sz="900" dirty="0">
                        <a:effectLst/>
                        <a:latin typeface="+mn-lt"/>
                        <a:ea typeface="Times New Roman"/>
                        <a:cs typeface="Times New Roman"/>
                      </a:endParaRPr>
                    </a:p>
                    <a:p>
                      <a:pPr>
                        <a:spcAft>
                          <a:spcPts val="0"/>
                        </a:spcAft>
                      </a:pPr>
                      <a:r>
                        <a:rPr lang="en-GB" sz="900">
                          <a:effectLst/>
                          <a:latin typeface="+mn-lt"/>
                          <a:ea typeface="Times New Roman"/>
                          <a:cs typeface="Times New Roman"/>
                        </a:rPr>
                        <a:t>Length and Angle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dirty="0" smtClean="0">
                          <a:solidFill>
                            <a:schemeClr val="tx1"/>
                          </a:solidFill>
                          <a:effectLst/>
                          <a:latin typeface="+mn-lt"/>
                          <a:ea typeface="Times New Roman"/>
                          <a:cs typeface="Times New Roman"/>
                        </a:rPr>
                        <a:t>Mr. </a:t>
                      </a:r>
                      <a:r>
                        <a:rPr lang="en-US" sz="900" b="1" dirty="0" err="1" smtClean="0">
                          <a:solidFill>
                            <a:schemeClr val="tx1"/>
                          </a:solidFill>
                          <a:effectLst/>
                          <a:latin typeface="+mn-lt"/>
                          <a:ea typeface="Times New Roman"/>
                          <a:cs typeface="Times New Roman"/>
                        </a:rPr>
                        <a:t>Alen</a:t>
                      </a:r>
                      <a:r>
                        <a:rPr lang="en-US" sz="900" b="1" dirty="0" smtClean="0">
                          <a:solidFill>
                            <a:schemeClr val="tx1"/>
                          </a:solidFill>
                          <a:effectLst/>
                          <a:latin typeface="+mn-lt"/>
                          <a:ea typeface="Times New Roman"/>
                          <a:cs typeface="Times New Roman"/>
                        </a:rPr>
                        <a:t> </a:t>
                      </a:r>
                      <a:r>
                        <a:rPr lang="en-US" sz="900" b="1" dirty="0" err="1" smtClean="0">
                          <a:solidFill>
                            <a:schemeClr val="tx1"/>
                          </a:solidFill>
                          <a:effectLst/>
                          <a:latin typeface="+mn-lt"/>
                          <a:ea typeface="Times New Roman"/>
                          <a:cs typeface="Times New Roman"/>
                        </a:rPr>
                        <a:t>Bosnjakovic</a:t>
                      </a:r>
                      <a:endParaRPr lang="ru-RU" sz="900" b="1" dirty="0">
                        <a:solidFill>
                          <a:schemeClr val="tx1"/>
                        </a:solidFill>
                        <a:effectLst/>
                        <a:latin typeface="+mn-lt"/>
                        <a:ea typeface="Times New Roman"/>
                        <a:cs typeface="Times New Roman"/>
                      </a:endParaRPr>
                    </a:p>
                  </a:txBody>
                  <a:tcPr marL="68580" marR="68580" marT="0" marB="0" anchor="ctr"/>
                </a:tc>
                <a:tc>
                  <a:txBody>
                    <a:bodyPr/>
                    <a:lstStyle/>
                    <a:p>
                      <a:r>
                        <a:rPr lang="en-US" sz="900" kern="1200" dirty="0" smtClean="0">
                          <a:solidFill>
                            <a:schemeClr val="dk1"/>
                          </a:solidFill>
                          <a:latin typeface="+mn-lt"/>
                          <a:ea typeface="+mn-ea"/>
                          <a:cs typeface="+mn-cs"/>
                        </a:rPr>
                        <a:t>+387 33 568 931</a:t>
                      </a:r>
                    </a:p>
                    <a:p>
                      <a:r>
                        <a:rPr lang="en-US" sz="900" u="sng" kern="1200" dirty="0" smtClean="0">
                          <a:solidFill>
                            <a:schemeClr val="dk1"/>
                          </a:solidFill>
                          <a:latin typeface="+mn-lt"/>
                          <a:ea typeface="+mn-ea"/>
                          <a:cs typeface="+mn-cs"/>
                          <a:hlinkClick r:id="rId2"/>
                        </a:rPr>
                        <a:t>alen.bosnjakovic@met.gov.ba</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US" sz="900" dirty="0" smtClean="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a:effectLst/>
                          <a:latin typeface="+mn-lt"/>
                          <a:ea typeface="Times New Roman"/>
                          <a:cs typeface="Times New Roman"/>
                        </a:rPr>
                        <a:t>TC 1.6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Mass and Related Quantities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dirty="0" smtClean="0">
                          <a:solidFill>
                            <a:schemeClr val="tx1"/>
                          </a:solidFill>
                          <a:effectLst/>
                          <a:latin typeface="+mn-lt"/>
                          <a:ea typeface="Times New Roman"/>
                          <a:cs typeface="Times New Roman"/>
                        </a:rPr>
                        <a:t>Mr. </a:t>
                      </a:r>
                      <a:r>
                        <a:rPr lang="en-US" sz="900" b="1" dirty="0" err="1" smtClean="0">
                          <a:solidFill>
                            <a:schemeClr val="tx1"/>
                          </a:solidFill>
                          <a:effectLst/>
                          <a:latin typeface="+mn-lt"/>
                          <a:ea typeface="Times New Roman"/>
                          <a:cs typeface="Times New Roman"/>
                        </a:rPr>
                        <a:t>Azmir</a:t>
                      </a:r>
                      <a:r>
                        <a:rPr lang="en-US" sz="900" b="1" dirty="0" smtClean="0">
                          <a:solidFill>
                            <a:schemeClr val="tx1"/>
                          </a:solidFill>
                          <a:effectLst/>
                          <a:latin typeface="+mn-lt"/>
                          <a:ea typeface="Times New Roman"/>
                          <a:cs typeface="Times New Roman"/>
                        </a:rPr>
                        <a:t> </a:t>
                      </a:r>
                      <a:r>
                        <a:rPr lang="en-US" sz="900" b="1" dirty="0" err="1" smtClean="0">
                          <a:solidFill>
                            <a:schemeClr val="tx1"/>
                          </a:solidFill>
                          <a:effectLst/>
                          <a:latin typeface="+mn-lt"/>
                          <a:ea typeface="Times New Roman"/>
                          <a:cs typeface="Times New Roman"/>
                        </a:rPr>
                        <a:t>Alic</a:t>
                      </a:r>
                      <a:endParaRPr lang="ru-RU" sz="900" b="1" dirty="0">
                        <a:solidFill>
                          <a:schemeClr val="tx1"/>
                        </a:solidFill>
                        <a:effectLst/>
                        <a:latin typeface="+mn-lt"/>
                        <a:ea typeface="Times New Roman"/>
                        <a:cs typeface="Times New Roman"/>
                      </a:endParaRPr>
                    </a:p>
                  </a:txBody>
                  <a:tcPr marL="68580" marR="68580" marT="0" marB="0" anchor="ctr"/>
                </a:tc>
                <a:tc>
                  <a:txBody>
                    <a:bodyPr/>
                    <a:lstStyle/>
                    <a:p>
                      <a:r>
                        <a:rPr lang="en-GB" sz="900" kern="1200" dirty="0" smtClean="0">
                          <a:solidFill>
                            <a:schemeClr val="dk1"/>
                          </a:solidFill>
                          <a:latin typeface="+mn-lt"/>
                          <a:ea typeface="+mn-ea"/>
                          <a:cs typeface="+mn-cs"/>
                        </a:rPr>
                        <a:t>+387 33 568 948</a:t>
                      </a:r>
                      <a:endParaRPr lang="ru-RU" sz="900" kern="1200" dirty="0" smtClean="0">
                        <a:solidFill>
                          <a:schemeClr val="dk1"/>
                        </a:solidFill>
                        <a:latin typeface="+mn-lt"/>
                        <a:ea typeface="+mn-ea"/>
                        <a:cs typeface="+mn-cs"/>
                      </a:endParaRPr>
                    </a:p>
                    <a:p>
                      <a:r>
                        <a:rPr lang="en-GB" sz="900" kern="1200" dirty="0" smtClean="0">
                          <a:solidFill>
                            <a:schemeClr val="dk1"/>
                          </a:solidFill>
                          <a:latin typeface="+mn-lt"/>
                          <a:ea typeface="+mn-ea"/>
                          <a:cs typeface="+mn-cs"/>
                        </a:rPr>
                        <a:t>+387 33 568 909</a:t>
                      </a:r>
                      <a:endParaRPr lang="ru-RU" sz="900" kern="1200" dirty="0" smtClean="0">
                        <a:solidFill>
                          <a:schemeClr val="dk1"/>
                        </a:solidFill>
                        <a:latin typeface="+mn-lt"/>
                        <a:ea typeface="+mn-ea"/>
                        <a:cs typeface="+mn-cs"/>
                      </a:endParaRPr>
                    </a:p>
                    <a:p>
                      <a:r>
                        <a:rPr lang="en-GB" sz="900" b="0" i="0" u="none" kern="1200" dirty="0" smtClean="0">
                          <a:solidFill>
                            <a:schemeClr val="dk1"/>
                          </a:solidFill>
                          <a:latin typeface="+mn-lt"/>
                          <a:ea typeface="+mn-ea"/>
                          <a:cs typeface="+mn-cs"/>
                          <a:hlinkClick r:id="rId3"/>
                        </a:rPr>
                        <a:t>azmir.alic@met.gov.ba</a:t>
                      </a:r>
                      <a:endParaRPr lang="ru-RU" sz="900" b="0" i="0" u="none" dirty="0">
                        <a:effectLst/>
                        <a:latin typeface="+mn-lt"/>
                        <a:ea typeface="Times New Roman"/>
                        <a:cs typeface="Times New Roman"/>
                      </a:endParaRPr>
                    </a:p>
                  </a:txBody>
                  <a:tcPr marL="68580" marR="68580" marT="0" marB="0" anchor="ctr"/>
                </a:tc>
                <a:tc>
                  <a:txBody>
                    <a:bodyPr/>
                    <a:lstStyle/>
                    <a:p>
                      <a:pPr algn="ctr">
                        <a:spcAft>
                          <a:spcPts val="0"/>
                        </a:spcAft>
                      </a:pPr>
                      <a:r>
                        <a:rPr lang="en-US" sz="900" dirty="0" smtClean="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6"/>
                  </a:ext>
                </a:extLst>
              </a:tr>
              <a:tr h="318184">
                <a:tc>
                  <a:txBody>
                    <a:bodyPr/>
                    <a:lstStyle/>
                    <a:p>
                      <a:pPr>
                        <a:spcAft>
                          <a:spcPts val="0"/>
                        </a:spcAft>
                      </a:pPr>
                      <a:r>
                        <a:rPr lang="en-GB" sz="900" b="1">
                          <a:effectLst/>
                          <a:latin typeface="+mn-lt"/>
                          <a:ea typeface="Times New Roman"/>
                          <a:cs typeface="Times New Roman"/>
                        </a:rPr>
                        <a:t>TC 1.7</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Photometry and Radiometry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spcAft>
                          <a:spcPts val="0"/>
                        </a:spcAft>
                      </a:pP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endParaRPr lang="ru-RU" sz="900" dirty="0">
                        <a:effectLst/>
                        <a:latin typeface="+mn-lt"/>
                        <a:ea typeface="Times New Roman"/>
                        <a:cs typeface="Times New Roman"/>
                      </a:endParaRPr>
                    </a:p>
                  </a:txBody>
                  <a:tcPr marL="68580" marR="68580" marT="0" marB="0" anchor="ctr"/>
                </a:tc>
                <a:tc>
                  <a:txBody>
                    <a:bodyPr/>
                    <a:lstStyle/>
                    <a:p>
                      <a:pPr algn="ctr">
                        <a:spcAft>
                          <a:spcPts val="0"/>
                        </a:spcAft>
                      </a:pP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7"/>
                  </a:ext>
                </a:extLst>
              </a:tr>
              <a:tr h="307384">
                <a:tc>
                  <a:txBody>
                    <a:bodyPr/>
                    <a:lstStyle/>
                    <a:p>
                      <a:pPr>
                        <a:spcAft>
                          <a:spcPts val="0"/>
                        </a:spcAft>
                      </a:pPr>
                      <a:r>
                        <a:rPr lang="en-GB" sz="900" b="1">
                          <a:effectLst/>
                          <a:latin typeface="+mn-lt"/>
                          <a:ea typeface="Times New Roman"/>
                          <a:cs typeface="Times New Roman"/>
                        </a:rPr>
                        <a:t>TC 1.8</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Physical Chemistry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endParaRPr lang="ru-RU" sz="900">
                        <a:effectLst/>
                        <a:latin typeface="+mn-lt"/>
                        <a:ea typeface="Times New Roman"/>
                        <a:cs typeface="Times New Roman"/>
                      </a:endParaRPr>
                    </a:p>
                  </a:txBody>
                  <a:tcPr marL="68580" marR="68580" marT="0" marB="0" anchor="ctr"/>
                </a:tc>
                <a:tc>
                  <a:txBody>
                    <a:bodyPr/>
                    <a:lstStyle/>
                    <a:p>
                      <a:pPr algn="ctr">
                        <a:spcAft>
                          <a:spcPts val="0"/>
                        </a:spcAft>
                      </a:pP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a:spcAft>
                          <a:spcPts val="0"/>
                        </a:spcAft>
                      </a:pP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endParaRPr lang="ru-RU" sz="900" dirty="0">
                        <a:effectLst/>
                        <a:latin typeface="+mn-lt"/>
                        <a:ea typeface="Times New Roman"/>
                        <a:cs typeface="Times New Roman"/>
                      </a:endParaRPr>
                    </a:p>
                  </a:txBody>
                  <a:tcPr marL="68580" marR="68580" marT="0" marB="0" anchor="ctr"/>
                </a:tc>
                <a:tc>
                  <a:txBody>
                    <a:bodyPr/>
                    <a:lstStyle/>
                    <a:p>
                      <a:pPr algn="ctr">
                        <a:spcAft>
                          <a:spcPts val="0"/>
                        </a:spcAft>
                      </a:pP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a:effectLst/>
                          <a:latin typeface="+mn-lt"/>
                          <a:ea typeface="Times New Roman"/>
                          <a:cs typeface="Times New Roman"/>
                        </a:rPr>
                        <a:t>TC 1.10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Thermometry and Thermal Physics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a:spcAft>
                          <a:spcPts val="0"/>
                        </a:spcAft>
                      </a:pPr>
                      <a:endParaRPr lang="ru-RU" sz="900" b="1"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endParaRPr lang="ru-RU" sz="900">
                        <a:effectLst/>
                        <a:latin typeface="+mn-lt"/>
                        <a:ea typeface="Times New Roman"/>
                        <a:cs typeface="Times New Roman"/>
                      </a:endParaRPr>
                    </a:p>
                  </a:txBody>
                  <a:tcPr marL="68580" marR="68580" marT="0" marB="0" anchor="ctr"/>
                </a:tc>
                <a:tc>
                  <a:txBody>
                    <a:bodyPr/>
                    <a:lstStyle/>
                    <a:p>
                      <a:pPr algn="ctr">
                        <a:spcAft>
                          <a:spcPts val="0"/>
                        </a:spcAft>
                      </a:pP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0"/>
                  </a:ext>
                </a:extLst>
              </a:tr>
              <a:tr h="234344">
                <a:tc>
                  <a:txBody>
                    <a:bodyPr/>
                    <a:lstStyle/>
                    <a:p>
                      <a:pPr>
                        <a:spcAft>
                          <a:spcPts val="0"/>
                        </a:spcAft>
                      </a:pPr>
                      <a:r>
                        <a:rPr lang="en-GB" sz="900" b="1">
                          <a:effectLst/>
                          <a:latin typeface="+mn-lt"/>
                          <a:ea typeface="Times New Roman"/>
                          <a:cs typeface="Times New Roman"/>
                        </a:rPr>
                        <a:t>TC 1.11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Time and Frequency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TF</a:t>
                      </a:r>
                      <a:endParaRPr lang="ru-RU" sz="900" dirty="0">
                        <a:effectLst/>
                        <a:latin typeface="+mn-lt"/>
                        <a:ea typeface="Times New Roman"/>
                        <a:cs typeface="Times New Roman"/>
                      </a:endParaRPr>
                    </a:p>
                  </a:txBody>
                  <a:tcPr marL="68580" marR="68580" marT="0" marB="0" anchor="ctr"/>
                </a:tc>
                <a:tc>
                  <a:txBody>
                    <a:bodyPr/>
                    <a:lstStyle/>
                    <a:p>
                      <a:pPr>
                        <a:spcAft>
                          <a:spcPts val="0"/>
                        </a:spcAft>
                      </a:pP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endParaRPr lang="ru-RU" sz="900">
                        <a:effectLst/>
                        <a:latin typeface="+mn-lt"/>
                        <a:ea typeface="Times New Roman"/>
                        <a:cs typeface="Times New Roman"/>
                      </a:endParaRPr>
                    </a:p>
                  </a:txBody>
                  <a:tcPr marL="68580" marR="68580" marT="0" marB="0" anchor="ctr"/>
                </a:tc>
                <a:tc>
                  <a:txBody>
                    <a:bodyPr/>
                    <a:lstStyle/>
                    <a:p>
                      <a:pPr algn="ctr">
                        <a:spcAft>
                          <a:spcPts val="0"/>
                        </a:spcAft>
                      </a:pP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1"/>
                  </a:ext>
                </a:extLst>
              </a:tr>
              <a:tr h="193576">
                <a:tc>
                  <a:txBody>
                    <a:bodyPr/>
                    <a:lstStyle/>
                    <a:p>
                      <a:pPr>
                        <a:spcAft>
                          <a:spcPts val="0"/>
                        </a:spcAft>
                      </a:pPr>
                      <a:r>
                        <a:rPr lang="en-GB" sz="900" b="1">
                          <a:effectLst/>
                          <a:latin typeface="+mn-lt"/>
                          <a:ea typeface="Times New Roman"/>
                          <a:cs typeface="Times New Roman"/>
                        </a:rPr>
                        <a:t>TC 1.12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Reference Materials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endParaRPr lang="ru-RU" sz="900">
                        <a:effectLst/>
                        <a:latin typeface="+mn-lt"/>
                        <a:ea typeface="Times New Roman"/>
                        <a:cs typeface="Times New Roman"/>
                      </a:endParaRPr>
                    </a:p>
                  </a:txBody>
                  <a:tcPr marL="68580" marR="68580" marT="0" marB="0" anchor="ctr"/>
                </a:tc>
                <a:tc>
                  <a:txBody>
                    <a:bodyPr/>
                    <a:lstStyle/>
                    <a:p>
                      <a:pPr algn="ctr">
                        <a:spcAft>
                          <a:spcPts val="0"/>
                        </a:spcAft>
                      </a:pP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2"/>
                  </a:ext>
                </a:extLst>
              </a:tr>
              <a:tr h="390658">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lgn="l">
                        <a:spcBef>
                          <a:spcPts val="300"/>
                        </a:spcBef>
                        <a:spcAft>
                          <a:spcPts val="300"/>
                        </a:spcAft>
                      </a:pPr>
                      <a:r>
                        <a:rPr lang="en-US" sz="900" b="1" dirty="0" smtClean="0">
                          <a:solidFill>
                            <a:schemeClr val="tx1"/>
                          </a:solidFill>
                          <a:effectLst/>
                          <a:latin typeface="+mn-lt"/>
                        </a:rPr>
                        <a:t>Mr. </a:t>
                      </a:r>
                      <a:r>
                        <a:rPr lang="en-US" sz="900" b="1" dirty="0" err="1" smtClean="0">
                          <a:solidFill>
                            <a:schemeClr val="tx1"/>
                          </a:solidFill>
                          <a:effectLst/>
                          <a:latin typeface="+mn-lt"/>
                        </a:rPr>
                        <a:t>Zijad</a:t>
                      </a:r>
                      <a:r>
                        <a:rPr lang="en-US" sz="900" b="1" baseline="0" dirty="0" smtClean="0">
                          <a:solidFill>
                            <a:schemeClr val="tx1"/>
                          </a:solidFill>
                          <a:effectLst/>
                          <a:latin typeface="+mn-lt"/>
                        </a:rPr>
                        <a:t> </a:t>
                      </a:r>
                      <a:r>
                        <a:rPr lang="en-US" sz="900" b="1" baseline="0" dirty="0" err="1" smtClean="0">
                          <a:solidFill>
                            <a:schemeClr val="tx1"/>
                          </a:solidFill>
                          <a:effectLst/>
                          <a:latin typeface="+mn-lt"/>
                        </a:rPr>
                        <a:t>Dzemic</a:t>
                      </a:r>
                      <a:endParaRPr lang="ru-RU" sz="900" b="1" dirty="0">
                        <a:solidFill>
                          <a:schemeClr val="tx1"/>
                        </a:solidFill>
                        <a:effectLst/>
                        <a:latin typeface="+mn-lt"/>
                      </a:endParaRPr>
                    </a:p>
                  </a:txBody>
                  <a:tcPr marL="68580" marR="68580" marT="0" marB="0" anchor="ctr"/>
                </a:tc>
                <a:tc>
                  <a:txBody>
                    <a:bodyPr/>
                    <a:lstStyle/>
                    <a:p>
                      <a:pPr>
                        <a:spcAft>
                          <a:spcPts val="0"/>
                        </a:spcAft>
                      </a:pPr>
                      <a:r>
                        <a:rPr lang="en-GB" sz="900" kern="1200" dirty="0" err="1" smtClean="0">
                          <a:solidFill>
                            <a:schemeClr val="dk1"/>
                          </a:solidFill>
                          <a:latin typeface="+mn-lt"/>
                          <a:ea typeface="+mn-ea"/>
                          <a:cs typeface="+mn-cs"/>
                        </a:rPr>
                        <a:t>zijad</a:t>
                      </a:r>
                      <a:r>
                        <a:rPr lang="ru-RU" sz="900" kern="1200" dirty="0" smtClean="0">
                          <a:solidFill>
                            <a:schemeClr val="dk1"/>
                          </a:solidFill>
                          <a:latin typeface="+mn-lt"/>
                          <a:ea typeface="+mn-ea"/>
                          <a:cs typeface="+mn-cs"/>
                        </a:rPr>
                        <a:t>.</a:t>
                      </a:r>
                      <a:r>
                        <a:rPr lang="en-GB" sz="900" kern="1200" dirty="0" err="1" smtClean="0">
                          <a:solidFill>
                            <a:schemeClr val="dk1"/>
                          </a:solidFill>
                          <a:latin typeface="+mn-lt"/>
                          <a:ea typeface="+mn-ea"/>
                          <a:cs typeface="+mn-cs"/>
                        </a:rPr>
                        <a:t>dzemic</a:t>
                      </a:r>
                      <a:r>
                        <a:rPr lang="ru-RU" sz="900" kern="1200" dirty="0" smtClean="0">
                          <a:solidFill>
                            <a:schemeClr val="dk1"/>
                          </a:solidFill>
                          <a:latin typeface="+mn-lt"/>
                          <a:ea typeface="+mn-ea"/>
                          <a:cs typeface="+mn-cs"/>
                        </a:rPr>
                        <a:t>@</a:t>
                      </a:r>
                      <a:r>
                        <a:rPr lang="en-GB" sz="900" kern="1200" dirty="0" smtClean="0">
                          <a:solidFill>
                            <a:schemeClr val="dk1"/>
                          </a:solidFill>
                          <a:latin typeface="+mn-lt"/>
                          <a:ea typeface="+mn-ea"/>
                          <a:cs typeface="+mn-cs"/>
                        </a:rPr>
                        <a:t>met</a:t>
                      </a:r>
                      <a:r>
                        <a:rPr lang="ru-RU" sz="900" kern="1200" dirty="0" smtClean="0">
                          <a:solidFill>
                            <a:schemeClr val="dk1"/>
                          </a:solidFill>
                          <a:latin typeface="+mn-lt"/>
                          <a:ea typeface="+mn-ea"/>
                          <a:cs typeface="+mn-cs"/>
                        </a:rPr>
                        <a:t>.</a:t>
                      </a:r>
                      <a:r>
                        <a:rPr lang="en-GB" sz="900" kern="1200" dirty="0" err="1" smtClean="0">
                          <a:solidFill>
                            <a:schemeClr val="dk1"/>
                          </a:solidFill>
                          <a:latin typeface="+mn-lt"/>
                          <a:ea typeface="+mn-ea"/>
                          <a:cs typeface="+mn-cs"/>
                        </a:rPr>
                        <a:t>gov</a:t>
                      </a:r>
                      <a:r>
                        <a:rPr lang="ru-RU" sz="900" kern="1200" dirty="0" smtClean="0">
                          <a:solidFill>
                            <a:schemeClr val="dk1"/>
                          </a:solidFill>
                          <a:latin typeface="+mn-lt"/>
                          <a:ea typeface="+mn-ea"/>
                          <a:cs typeface="+mn-cs"/>
                        </a:rPr>
                        <a:t>.</a:t>
                      </a:r>
                      <a:r>
                        <a:rPr lang="en-GB" sz="900" kern="1200" dirty="0" err="1" smtClean="0">
                          <a:solidFill>
                            <a:schemeClr val="dk1"/>
                          </a:solidFill>
                          <a:latin typeface="+mn-lt"/>
                          <a:ea typeface="+mn-ea"/>
                          <a:cs typeface="+mn-cs"/>
                        </a:rPr>
                        <a:t>ba</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US" sz="900" dirty="0" smtClean="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3"/>
                  </a:ext>
                </a:extLst>
              </a:tr>
              <a:tr h="360040">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lgn="l">
                        <a:spcBef>
                          <a:spcPts val="300"/>
                        </a:spcBef>
                        <a:spcAft>
                          <a:spcPts val="300"/>
                        </a:spcAft>
                      </a:pPr>
                      <a:r>
                        <a:rPr lang="en-US" sz="900" b="1" dirty="0" smtClean="0">
                          <a:solidFill>
                            <a:schemeClr val="tx1"/>
                          </a:solidFill>
                          <a:effectLst/>
                          <a:latin typeface="+mn-lt"/>
                        </a:rPr>
                        <a:t>Mr. </a:t>
                      </a:r>
                      <a:r>
                        <a:rPr lang="en-US" sz="900" b="1" dirty="0" err="1" smtClean="0">
                          <a:solidFill>
                            <a:schemeClr val="tx1"/>
                          </a:solidFill>
                          <a:effectLst/>
                          <a:latin typeface="+mn-lt"/>
                        </a:rPr>
                        <a:t>Zijad</a:t>
                      </a:r>
                      <a:r>
                        <a:rPr lang="en-US" sz="900" b="1" baseline="0" dirty="0" smtClean="0">
                          <a:solidFill>
                            <a:schemeClr val="tx1"/>
                          </a:solidFill>
                          <a:effectLst/>
                          <a:latin typeface="+mn-lt"/>
                        </a:rPr>
                        <a:t> </a:t>
                      </a:r>
                      <a:r>
                        <a:rPr lang="en-US" sz="900" b="1" baseline="0" dirty="0" err="1" smtClean="0">
                          <a:solidFill>
                            <a:schemeClr val="tx1"/>
                          </a:solidFill>
                          <a:effectLst/>
                          <a:latin typeface="+mn-lt"/>
                        </a:rPr>
                        <a:t>Dzemic</a:t>
                      </a:r>
                      <a:endParaRPr lang="ru-RU" sz="900" b="1" dirty="0">
                        <a:solidFill>
                          <a:schemeClr val="tx1"/>
                        </a:solidFill>
                        <a:effectLst/>
                        <a:latin typeface="+mn-lt"/>
                      </a:endParaRPr>
                    </a:p>
                  </a:txBody>
                  <a:tcPr marL="68580" marR="68580" marT="0" marB="0" anchor="ctr"/>
                </a:tc>
                <a:tc>
                  <a:txBody>
                    <a:bodyPr/>
                    <a:lstStyle/>
                    <a:p>
                      <a:pPr>
                        <a:spcAft>
                          <a:spcPts val="0"/>
                        </a:spcAft>
                      </a:pPr>
                      <a:r>
                        <a:rPr lang="en-GB" sz="900" kern="1200" dirty="0" err="1" smtClean="0">
                          <a:solidFill>
                            <a:schemeClr val="dk1"/>
                          </a:solidFill>
                          <a:latin typeface="+mn-lt"/>
                          <a:ea typeface="+mn-ea"/>
                          <a:cs typeface="+mn-cs"/>
                        </a:rPr>
                        <a:t>zijad</a:t>
                      </a:r>
                      <a:r>
                        <a:rPr lang="ru-RU" sz="900" kern="1200" dirty="0" smtClean="0">
                          <a:solidFill>
                            <a:schemeClr val="dk1"/>
                          </a:solidFill>
                          <a:latin typeface="+mn-lt"/>
                          <a:ea typeface="+mn-ea"/>
                          <a:cs typeface="+mn-cs"/>
                        </a:rPr>
                        <a:t>.</a:t>
                      </a:r>
                      <a:r>
                        <a:rPr lang="en-GB" sz="900" kern="1200" dirty="0" err="1" smtClean="0">
                          <a:solidFill>
                            <a:schemeClr val="dk1"/>
                          </a:solidFill>
                          <a:latin typeface="+mn-lt"/>
                          <a:ea typeface="+mn-ea"/>
                          <a:cs typeface="+mn-cs"/>
                        </a:rPr>
                        <a:t>dzemic</a:t>
                      </a:r>
                      <a:r>
                        <a:rPr lang="ru-RU" sz="900" kern="1200" dirty="0" smtClean="0">
                          <a:solidFill>
                            <a:schemeClr val="dk1"/>
                          </a:solidFill>
                          <a:latin typeface="+mn-lt"/>
                          <a:ea typeface="+mn-ea"/>
                          <a:cs typeface="+mn-cs"/>
                        </a:rPr>
                        <a:t>@</a:t>
                      </a:r>
                      <a:r>
                        <a:rPr lang="en-GB" sz="900" kern="1200" dirty="0" smtClean="0">
                          <a:solidFill>
                            <a:schemeClr val="dk1"/>
                          </a:solidFill>
                          <a:latin typeface="+mn-lt"/>
                          <a:ea typeface="+mn-ea"/>
                          <a:cs typeface="+mn-cs"/>
                        </a:rPr>
                        <a:t>met</a:t>
                      </a:r>
                      <a:r>
                        <a:rPr lang="ru-RU" sz="900" kern="1200" dirty="0" smtClean="0">
                          <a:solidFill>
                            <a:schemeClr val="dk1"/>
                          </a:solidFill>
                          <a:latin typeface="+mn-lt"/>
                          <a:ea typeface="+mn-ea"/>
                          <a:cs typeface="+mn-cs"/>
                        </a:rPr>
                        <a:t>.</a:t>
                      </a:r>
                      <a:r>
                        <a:rPr lang="en-GB" sz="900" kern="1200" dirty="0" err="1" smtClean="0">
                          <a:solidFill>
                            <a:schemeClr val="dk1"/>
                          </a:solidFill>
                          <a:latin typeface="+mn-lt"/>
                          <a:ea typeface="+mn-ea"/>
                          <a:cs typeface="+mn-cs"/>
                        </a:rPr>
                        <a:t>gov</a:t>
                      </a:r>
                      <a:r>
                        <a:rPr lang="ru-RU" sz="900" kern="1200" dirty="0" smtClean="0">
                          <a:solidFill>
                            <a:schemeClr val="dk1"/>
                          </a:solidFill>
                          <a:latin typeface="+mn-lt"/>
                          <a:ea typeface="+mn-ea"/>
                          <a:cs typeface="+mn-cs"/>
                        </a:rPr>
                        <a:t>.</a:t>
                      </a:r>
                      <a:r>
                        <a:rPr lang="en-GB" sz="900" kern="1200" dirty="0" err="1" smtClean="0">
                          <a:solidFill>
                            <a:schemeClr val="dk1"/>
                          </a:solidFill>
                          <a:latin typeface="+mn-lt"/>
                          <a:ea typeface="+mn-ea"/>
                          <a:cs typeface="+mn-cs"/>
                        </a:rPr>
                        <a:t>ba</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US" sz="900" dirty="0" smtClean="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4"/>
                  </a:ext>
                </a:extLst>
              </a:tr>
              <a:tr h="360040">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lgn="l">
                        <a:spcBef>
                          <a:spcPts val="300"/>
                        </a:spcBef>
                        <a:spcAft>
                          <a:spcPts val="300"/>
                        </a:spcAft>
                      </a:pPr>
                      <a:r>
                        <a:rPr lang="en-US" sz="900" b="1" dirty="0" smtClean="0">
                          <a:solidFill>
                            <a:schemeClr val="tx1"/>
                          </a:solidFill>
                          <a:effectLst/>
                          <a:latin typeface="+mn-lt"/>
                        </a:rPr>
                        <a:t>Mr. </a:t>
                      </a:r>
                      <a:r>
                        <a:rPr lang="en-US" sz="900" b="1" dirty="0" err="1" smtClean="0">
                          <a:solidFill>
                            <a:schemeClr val="tx1"/>
                          </a:solidFill>
                          <a:effectLst/>
                          <a:latin typeface="+mn-lt"/>
                        </a:rPr>
                        <a:t>Zijad</a:t>
                      </a:r>
                      <a:r>
                        <a:rPr lang="en-US" sz="900" b="1" baseline="0" dirty="0" smtClean="0">
                          <a:solidFill>
                            <a:schemeClr val="tx1"/>
                          </a:solidFill>
                          <a:effectLst/>
                          <a:latin typeface="+mn-lt"/>
                        </a:rPr>
                        <a:t> </a:t>
                      </a:r>
                      <a:r>
                        <a:rPr lang="en-US" sz="900" b="1" baseline="0" dirty="0" err="1" smtClean="0">
                          <a:solidFill>
                            <a:schemeClr val="tx1"/>
                          </a:solidFill>
                          <a:effectLst/>
                          <a:latin typeface="+mn-lt"/>
                        </a:rPr>
                        <a:t>Dzemic</a:t>
                      </a:r>
                      <a:endParaRPr lang="ru-RU" sz="900" b="1" dirty="0">
                        <a:solidFill>
                          <a:schemeClr val="tx1"/>
                        </a:solidFill>
                        <a:effectLst/>
                        <a:latin typeface="+mn-lt"/>
                      </a:endParaRPr>
                    </a:p>
                  </a:txBody>
                  <a:tcPr marL="68580" marR="68580" marT="0" marB="0" anchor="ctr"/>
                </a:tc>
                <a:tc>
                  <a:txBody>
                    <a:bodyPr/>
                    <a:lstStyle/>
                    <a:p>
                      <a:pPr>
                        <a:spcAft>
                          <a:spcPts val="0"/>
                        </a:spcAft>
                      </a:pPr>
                      <a:r>
                        <a:rPr lang="en-GB" sz="900" kern="1200" dirty="0" err="1" smtClean="0">
                          <a:solidFill>
                            <a:schemeClr val="dk1"/>
                          </a:solidFill>
                          <a:latin typeface="+mn-lt"/>
                          <a:ea typeface="+mn-ea"/>
                          <a:cs typeface="+mn-cs"/>
                        </a:rPr>
                        <a:t>zijad</a:t>
                      </a:r>
                      <a:r>
                        <a:rPr lang="ru-RU" sz="900" kern="1200" dirty="0" smtClean="0">
                          <a:solidFill>
                            <a:schemeClr val="dk1"/>
                          </a:solidFill>
                          <a:latin typeface="+mn-lt"/>
                          <a:ea typeface="+mn-ea"/>
                          <a:cs typeface="+mn-cs"/>
                        </a:rPr>
                        <a:t>.</a:t>
                      </a:r>
                      <a:r>
                        <a:rPr lang="en-GB" sz="900" kern="1200" dirty="0" err="1" smtClean="0">
                          <a:solidFill>
                            <a:schemeClr val="dk1"/>
                          </a:solidFill>
                          <a:latin typeface="+mn-lt"/>
                          <a:ea typeface="+mn-ea"/>
                          <a:cs typeface="+mn-cs"/>
                        </a:rPr>
                        <a:t>dzemic</a:t>
                      </a:r>
                      <a:r>
                        <a:rPr lang="ru-RU" sz="900" kern="1200" dirty="0" smtClean="0">
                          <a:solidFill>
                            <a:schemeClr val="dk1"/>
                          </a:solidFill>
                          <a:latin typeface="+mn-lt"/>
                          <a:ea typeface="+mn-ea"/>
                          <a:cs typeface="+mn-cs"/>
                        </a:rPr>
                        <a:t>@</a:t>
                      </a:r>
                      <a:r>
                        <a:rPr lang="en-GB" sz="900" kern="1200" dirty="0" smtClean="0">
                          <a:solidFill>
                            <a:schemeClr val="dk1"/>
                          </a:solidFill>
                          <a:latin typeface="+mn-lt"/>
                          <a:ea typeface="+mn-ea"/>
                          <a:cs typeface="+mn-cs"/>
                        </a:rPr>
                        <a:t>met</a:t>
                      </a:r>
                      <a:r>
                        <a:rPr lang="ru-RU" sz="900" kern="1200" dirty="0" smtClean="0">
                          <a:solidFill>
                            <a:schemeClr val="dk1"/>
                          </a:solidFill>
                          <a:latin typeface="+mn-lt"/>
                          <a:ea typeface="+mn-ea"/>
                          <a:cs typeface="+mn-cs"/>
                        </a:rPr>
                        <a:t>.</a:t>
                      </a:r>
                      <a:r>
                        <a:rPr lang="en-GB" sz="900" kern="1200" dirty="0" err="1" smtClean="0">
                          <a:solidFill>
                            <a:schemeClr val="dk1"/>
                          </a:solidFill>
                          <a:latin typeface="+mn-lt"/>
                          <a:ea typeface="+mn-ea"/>
                          <a:cs typeface="+mn-cs"/>
                        </a:rPr>
                        <a:t>gov</a:t>
                      </a:r>
                      <a:r>
                        <a:rPr lang="ru-RU" sz="900" kern="1200" dirty="0" smtClean="0">
                          <a:solidFill>
                            <a:schemeClr val="dk1"/>
                          </a:solidFill>
                          <a:latin typeface="+mn-lt"/>
                          <a:ea typeface="+mn-ea"/>
                          <a:cs typeface="+mn-cs"/>
                        </a:rPr>
                        <a:t>.</a:t>
                      </a:r>
                      <a:r>
                        <a:rPr lang="en-GB" sz="900" kern="1200" dirty="0" err="1" smtClean="0">
                          <a:solidFill>
                            <a:schemeClr val="dk1"/>
                          </a:solidFill>
                          <a:latin typeface="+mn-lt"/>
                          <a:ea typeface="+mn-ea"/>
                          <a:cs typeface="+mn-cs"/>
                        </a:rPr>
                        <a:t>ba</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US" sz="900" dirty="0" smtClean="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spcAft>
                          <a:spcPts val="0"/>
                        </a:spcAft>
                      </a:pPr>
                      <a:endParaRPr lang="ru-RU" sz="900">
                        <a:effectLst/>
                        <a:latin typeface="+mn-lt"/>
                        <a:ea typeface="Times New Roman"/>
                        <a:cs typeface="Times New Roman"/>
                      </a:endParaRPr>
                    </a:p>
                  </a:txBody>
                  <a:tcPr marL="68580" marR="68580" marT="0" marB="0" anchor="ctr"/>
                </a:tc>
                <a:tc>
                  <a:txBody>
                    <a:bodyPr/>
                    <a:lstStyle/>
                    <a:p>
                      <a:pPr>
                        <a:spcAft>
                          <a:spcPts val="0"/>
                        </a:spcAft>
                      </a:pPr>
                      <a:endParaRPr lang="ru-RU" sz="900" dirty="0">
                        <a:effectLst/>
                        <a:latin typeface="+mn-lt"/>
                        <a:ea typeface="Times New Roman"/>
                        <a:cs typeface="Times New Roman"/>
                      </a:endParaRPr>
                    </a:p>
                  </a:txBody>
                  <a:tcPr marL="68580" marR="68580" marT="0" marB="0" anchor="ctr"/>
                </a:tc>
                <a:tc>
                  <a:txBody>
                    <a:bodyPr/>
                    <a:lstStyle/>
                    <a:p>
                      <a:pPr algn="ctr">
                        <a:spcAft>
                          <a:spcPts val="0"/>
                        </a:spcAft>
                      </a:pP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6"/>
                  </a:ext>
                </a:extLst>
              </a:tr>
            </a:tbl>
          </a:graphicData>
        </a:graphic>
      </p:graphicFrame>
      <p:sp>
        <p:nvSpPr>
          <p:cNvPr id="12" name="TextBox 11"/>
          <p:cNvSpPr txBox="1"/>
          <p:nvPr/>
        </p:nvSpPr>
        <p:spPr>
          <a:xfrm>
            <a:off x="404813" y="7616825"/>
            <a:ext cx="6048375" cy="1246188"/>
          </a:xfrm>
          <a:prstGeom prst="rect">
            <a:avLst/>
          </a:prstGeom>
          <a:noFill/>
        </p:spPr>
        <p:txBody>
          <a:bodyPr>
            <a:spAutoFit/>
          </a:bodyPr>
          <a:lstStyle/>
          <a:p>
            <a:pPr fontAlgn="auto">
              <a:spcBef>
                <a:spcPts val="0"/>
              </a:spcBef>
              <a:spcAft>
                <a:spcPts val="0"/>
              </a:spcAft>
              <a:defRPr/>
            </a:pPr>
            <a:r>
              <a:rPr lang="en-GB" sz="1200" b="1" cap="all" dirty="0">
                <a:solidFill>
                  <a:srgbClr val="FF0000"/>
                </a:solidFill>
                <a:latin typeface="+mn-lt"/>
                <a:cs typeface="+mn-cs"/>
              </a:rPr>
              <a:t>Address of organisation</a:t>
            </a:r>
            <a:endParaRPr lang="ru-RU" sz="1200" dirty="0">
              <a:solidFill>
                <a:srgbClr val="FF0000"/>
              </a:solidFill>
              <a:latin typeface="+mn-lt"/>
              <a:cs typeface="+mn-cs"/>
            </a:endParaRPr>
          </a:p>
          <a:p>
            <a:pPr fontAlgn="auto">
              <a:spcBef>
                <a:spcPts val="0"/>
              </a:spcBef>
              <a:spcAft>
                <a:spcPts val="0"/>
              </a:spcAft>
              <a:defRPr/>
            </a:pPr>
            <a:r>
              <a:rPr lang="ru-RU" sz="1050" b="1" dirty="0">
                <a:latin typeface="+mn-lt"/>
                <a:cs typeface="+mn-cs"/>
              </a:rPr>
              <a:t>1.</a:t>
            </a:r>
            <a:r>
              <a:rPr lang="en-US" sz="1050" b="1" dirty="0">
                <a:latin typeface="+mn-lt"/>
                <a:cs typeface="+mn-cs"/>
              </a:rPr>
              <a:t>	 Institute of Metrology of Bosnia and Herzegovina  (IMBIH) </a:t>
            </a:r>
            <a:endParaRPr lang="ru-RU" sz="1050" dirty="0">
              <a:latin typeface="+mn-lt"/>
              <a:cs typeface="+mn-cs"/>
            </a:endParaRPr>
          </a:p>
          <a:p>
            <a:pPr fontAlgn="auto">
              <a:spcBef>
                <a:spcPts val="0"/>
              </a:spcBef>
              <a:spcAft>
                <a:spcPts val="0"/>
              </a:spcAft>
              <a:defRPr/>
            </a:pPr>
            <a:r>
              <a:rPr lang="en-GB" sz="1050" dirty="0">
                <a:latin typeface="+mn-lt"/>
                <a:cs typeface="+mn-cs"/>
              </a:rPr>
              <a:t>	 Augusta </a:t>
            </a:r>
            <a:r>
              <a:rPr lang="en-GB" sz="1050" dirty="0" err="1">
                <a:latin typeface="+mn-lt"/>
                <a:cs typeface="+mn-cs"/>
              </a:rPr>
              <a:t>Brauna</a:t>
            </a:r>
            <a:r>
              <a:rPr lang="en-GB" sz="1050" dirty="0">
                <a:latin typeface="+mn-lt"/>
                <a:cs typeface="+mn-cs"/>
              </a:rPr>
              <a:t> 2, 71000, Sarajevo</a:t>
            </a:r>
            <a:endParaRPr lang="ru-RU" sz="1050" dirty="0">
              <a:latin typeface="+mn-lt"/>
              <a:cs typeface="+mn-cs"/>
            </a:endParaRPr>
          </a:p>
          <a:p>
            <a:pPr fontAlgn="auto">
              <a:spcBef>
                <a:spcPts val="0"/>
              </a:spcBef>
              <a:spcAft>
                <a:spcPts val="0"/>
              </a:spcAft>
              <a:defRPr/>
            </a:pPr>
            <a:r>
              <a:rPr lang="en-GB" sz="1050" b="1" dirty="0">
                <a:latin typeface="+mn-lt"/>
                <a:cs typeface="+mn-cs"/>
              </a:rPr>
              <a:t>	Telephone:	    </a:t>
            </a:r>
            <a:r>
              <a:rPr lang="en-GB" sz="1050" dirty="0">
                <a:latin typeface="+mn-lt"/>
                <a:cs typeface="+mn-cs"/>
              </a:rPr>
              <a:t>+387 (0) 33 568 902</a:t>
            </a:r>
            <a:endParaRPr lang="ru-RU" sz="1050" dirty="0">
              <a:latin typeface="+mn-lt"/>
              <a:cs typeface="+mn-cs"/>
            </a:endParaRPr>
          </a:p>
          <a:p>
            <a:pPr fontAlgn="auto">
              <a:spcBef>
                <a:spcPts val="0"/>
              </a:spcBef>
              <a:spcAft>
                <a:spcPts val="0"/>
              </a:spcAft>
              <a:defRPr/>
            </a:pPr>
            <a:r>
              <a:rPr lang="en-GB" sz="1050" b="1" dirty="0">
                <a:latin typeface="+mn-lt"/>
                <a:cs typeface="+mn-cs"/>
              </a:rPr>
              <a:t>	Fax:	    </a:t>
            </a:r>
            <a:r>
              <a:rPr lang="en-GB" sz="1050" dirty="0">
                <a:latin typeface="+mn-lt"/>
                <a:cs typeface="+mn-cs"/>
              </a:rPr>
              <a:t>+387 (0) 33 568 909</a:t>
            </a:r>
            <a:endParaRPr lang="ru-RU" sz="1050" dirty="0">
              <a:latin typeface="+mn-lt"/>
              <a:cs typeface="+mn-cs"/>
            </a:endParaRPr>
          </a:p>
          <a:p>
            <a:pPr fontAlgn="auto">
              <a:spcBef>
                <a:spcPts val="0"/>
              </a:spcBef>
              <a:spcAft>
                <a:spcPts val="0"/>
              </a:spcAft>
              <a:defRPr/>
            </a:pPr>
            <a:r>
              <a:rPr lang="en-GB" sz="1050" b="1" dirty="0">
                <a:latin typeface="+mn-lt"/>
                <a:cs typeface="+mn-cs"/>
              </a:rPr>
              <a:t>	E-mail:	   </a:t>
            </a:r>
            <a:r>
              <a:rPr lang="en-US" sz="1050" b="1" dirty="0">
                <a:latin typeface="+mn-lt"/>
                <a:cs typeface="+mn-cs"/>
              </a:rPr>
              <a:t> </a:t>
            </a:r>
            <a:r>
              <a:rPr lang="en-US" sz="1050" dirty="0">
                <a:latin typeface="+mn-lt"/>
                <a:cs typeface="+mn-cs"/>
              </a:rPr>
              <a:t>zijad.dzemic@met.gov.ba </a:t>
            </a:r>
          </a:p>
          <a:p>
            <a:pPr fontAlgn="auto">
              <a:spcBef>
                <a:spcPts val="0"/>
              </a:spcBef>
              <a:spcAft>
                <a:spcPts val="0"/>
              </a:spcAft>
              <a:defRPr/>
            </a:pPr>
            <a:r>
              <a:rPr lang="en-US" sz="1050" dirty="0">
                <a:latin typeface="+mn-lt"/>
                <a:cs typeface="+mn-cs"/>
              </a:rPr>
              <a:t>	</a:t>
            </a:r>
            <a:r>
              <a:rPr lang="en-US" sz="1050" b="1" dirty="0">
                <a:latin typeface="+mn-lt"/>
                <a:cs typeface="+mn-cs"/>
              </a:rPr>
              <a:t>Website:</a:t>
            </a:r>
            <a:endParaRPr lang="ru-RU" sz="1050" b="1" dirty="0">
              <a:latin typeface="+mn-lt"/>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404664" y="1208584"/>
            <a:ext cx="6172200" cy="360362"/>
          </a:xfrm>
        </p:spPr>
        <p:txBody>
          <a:bodyPr rtlCol="0">
            <a:normAutofit/>
          </a:bodyPr>
          <a:lstStyle/>
          <a:p>
            <a:pPr fontAlgn="auto">
              <a:spcAft>
                <a:spcPts val="0"/>
              </a:spcAft>
              <a:defRPr/>
            </a:pPr>
            <a:r>
              <a:rPr lang="en-GB" sz="1400" b="1" cap="all" dirty="0">
                <a:solidFill>
                  <a:srgbClr val="FF0000"/>
                </a:solidFill>
              </a:rPr>
              <a:t>BULGARIA</a:t>
            </a:r>
            <a:endParaRPr lang="ru-RU" dirty="0">
              <a:solidFill>
                <a:srgbClr val="FF000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4038473112"/>
              </p:ext>
            </p:extLst>
          </p:nvPr>
        </p:nvGraphicFramePr>
        <p:xfrm>
          <a:off x="404664" y="1640632"/>
          <a:ext cx="6120681" cy="5574642"/>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800051">
                  <a:extLst>
                    <a:ext uri="{9D8B030D-6E8A-4147-A177-3AD203B41FA5}">
                      <a16:colId xmlns:a16="http://schemas.microsoft.com/office/drawing/2014/main" val="20003"/>
                    </a:ext>
                  </a:extLst>
                </a:gridCol>
                <a:gridCol w="504206">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dirty="0">
                          <a:effectLst/>
                          <a:latin typeface="+mn-lt"/>
                          <a:ea typeface="Times New Roman"/>
                          <a:cs typeface="Times New Roman"/>
                        </a:rPr>
                        <a:t>TC 1.1</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General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dirty="0" smtClean="0">
                          <a:solidFill>
                            <a:srgbClr val="000000"/>
                          </a:solidFill>
                          <a:effectLst/>
                          <a:latin typeface="+mn-lt"/>
                          <a:ea typeface="Times New Roman"/>
                        </a:rPr>
                        <a:t>Mr. </a:t>
                      </a:r>
                      <a:r>
                        <a:rPr lang="en-GB" sz="900" b="1" dirty="0" err="1" smtClean="0">
                          <a:solidFill>
                            <a:srgbClr val="000000"/>
                          </a:solidFill>
                          <a:effectLst/>
                          <a:latin typeface="+mn-lt"/>
                          <a:ea typeface="Times New Roman"/>
                        </a:rPr>
                        <a:t>Sasho</a:t>
                      </a:r>
                      <a:r>
                        <a:rPr lang="en-GB" sz="900" b="1" dirty="0" smtClean="0">
                          <a:solidFill>
                            <a:srgbClr val="000000"/>
                          </a:solidFill>
                          <a:effectLst/>
                          <a:latin typeface="+mn-lt"/>
                          <a:ea typeface="Times New Roman"/>
                        </a:rPr>
                        <a:t> </a:t>
                      </a:r>
                      <a:r>
                        <a:rPr lang="en-GB" sz="900" b="1" dirty="0" err="1" smtClean="0">
                          <a:solidFill>
                            <a:srgbClr val="000000"/>
                          </a:solidFill>
                          <a:effectLst/>
                          <a:latin typeface="+mn-lt"/>
                          <a:ea typeface="Times New Roman"/>
                        </a:rPr>
                        <a:t>Nedilalkov</a:t>
                      </a:r>
                      <a:endParaRPr lang="ru-RU" sz="900" dirty="0">
                        <a:solidFill>
                          <a:srgbClr val="000000"/>
                        </a:solidFill>
                        <a:effectLst/>
                        <a:latin typeface="+mn-lt"/>
                        <a:ea typeface="Times New Roman"/>
                      </a:endParaRPr>
                    </a:p>
                  </a:txBody>
                  <a:tcPr marL="68580" marR="68580" marT="0" marB="0" anchor="c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+359 885 747 443</a:t>
                      </a:r>
                      <a:endParaRPr kumimoji="0" lang="ru-RU" altLang="ru-RU" sz="900" b="0" i="0" u="none" strike="noStrike" cap="none" normalizeH="0" baseline="0" dirty="0" smtClean="0">
                        <a:ln>
                          <a:noFill/>
                        </a:ln>
                        <a:solidFill>
                          <a:srgbClr val="000000"/>
                        </a:solidFill>
                        <a:effectLst/>
                        <a:latin typeface="Calibri" pitchFamily="34" charset="0"/>
                      </a:endParaRPr>
                    </a:p>
                    <a:p>
                      <a:pPr>
                        <a:spcAft>
                          <a:spcPts val="0"/>
                        </a:spcAft>
                      </a:pPr>
                      <a:r>
                        <a:rPr lang="en-US" sz="800" baseline="0" dirty="0" smtClean="0">
                          <a:effectLst/>
                          <a:latin typeface="+mn-lt"/>
                          <a:ea typeface="Times New Roman"/>
                          <a:cs typeface="Times New Roman"/>
                        </a:rPr>
                        <a:t>s.nedilalkov@bim.government.bg</a:t>
                      </a:r>
                      <a:endParaRPr lang="ru-RU" sz="800" dirty="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dirty="0">
                          <a:solidFill>
                            <a:srgbClr val="000000"/>
                          </a:solidFill>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a:effectLst/>
                          <a:latin typeface="+mn-lt"/>
                          <a:ea typeface="Times New Roman"/>
                          <a:cs typeface="Times New Roman"/>
                        </a:rPr>
                        <a:t>TC 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Acoustics, Ultrasound, Vibration</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dirty="0" err="1">
                          <a:solidFill>
                            <a:srgbClr val="000000"/>
                          </a:solidFill>
                          <a:effectLst/>
                          <a:latin typeface="+mn-lt"/>
                          <a:ea typeface="Times New Roman"/>
                        </a:rPr>
                        <a:t>Mr.</a:t>
                      </a:r>
                      <a:r>
                        <a:rPr lang="en-GB" sz="900" b="1" dirty="0">
                          <a:solidFill>
                            <a:srgbClr val="000000"/>
                          </a:solidFill>
                          <a:effectLst/>
                          <a:latin typeface="+mn-lt"/>
                          <a:ea typeface="Times New Roman"/>
                        </a:rPr>
                        <a:t> Marin </a:t>
                      </a:r>
                      <a:r>
                        <a:rPr lang="en-GB" sz="900" b="1" dirty="0" err="1">
                          <a:solidFill>
                            <a:srgbClr val="000000"/>
                          </a:solidFill>
                          <a:effectLst/>
                          <a:latin typeface="+mn-lt"/>
                          <a:ea typeface="Times New Roman"/>
                        </a:rPr>
                        <a:t>Chushkov</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GB" sz="900" dirty="0">
                          <a:effectLst/>
                          <a:latin typeface="+mn-lt"/>
                          <a:ea typeface="Times New Roman"/>
                          <a:cs typeface="Times New Roman"/>
                        </a:rPr>
                        <a:t>+359 2 974 08 96 </a:t>
                      </a:r>
                      <a:r>
                        <a:rPr lang="en-GB" sz="900" u="sng" spc="-60" dirty="0">
                          <a:solidFill>
                            <a:srgbClr val="0000FF"/>
                          </a:solidFill>
                          <a:effectLst/>
                          <a:latin typeface="+mn-lt"/>
                          <a:ea typeface="Times New Roman"/>
                          <a:cs typeface="Times New Roman"/>
                          <a:hlinkClick r:id="rId2"/>
                        </a:rPr>
                        <a:t>m.chushkov@bim.government.bg</a:t>
                      </a:r>
                      <a:endParaRPr lang="ru-RU" sz="900" dirty="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a:effectLst/>
                          <a:latin typeface="+mn-lt"/>
                          <a:ea typeface="Times New Roman"/>
                          <a:cs typeface="Times New Roman"/>
                        </a:rPr>
                        <a:t>TC 1.3</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Electricity and Magnetism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a:solidFill>
                            <a:srgbClr val="000000"/>
                          </a:solidFill>
                          <a:effectLst/>
                          <a:latin typeface="+mn-lt"/>
                          <a:ea typeface="Times New Roman"/>
                        </a:rPr>
                        <a:t>Mrs. </a:t>
                      </a:r>
                      <a:r>
                        <a:rPr lang="en-US" sz="900" b="1">
                          <a:solidFill>
                            <a:srgbClr val="000000"/>
                          </a:solidFill>
                          <a:effectLst/>
                          <a:latin typeface="+mn-lt"/>
                          <a:ea typeface="Times New Roman"/>
                        </a:rPr>
                        <a:t>Antoaneta Yovcheva</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US" sz="900">
                          <a:effectLst/>
                          <a:latin typeface="+mn-lt"/>
                          <a:ea typeface="Times New Roman"/>
                          <a:cs typeface="Times New Roman"/>
                        </a:rPr>
                        <a:t>+359 2</a:t>
                      </a:r>
                      <a:r>
                        <a:rPr lang="en-GB" sz="900">
                          <a:effectLst/>
                          <a:latin typeface="+mn-lt"/>
                          <a:ea typeface="Times New Roman"/>
                          <a:cs typeface="Times New Roman"/>
                        </a:rPr>
                        <a:t> </a:t>
                      </a:r>
                      <a:r>
                        <a:rPr lang="en-US" sz="900">
                          <a:effectLst/>
                          <a:latin typeface="+mn-lt"/>
                          <a:ea typeface="Times New Roman"/>
                          <a:cs typeface="Times New Roman"/>
                        </a:rPr>
                        <a:t>970 27 47 </a:t>
                      </a:r>
                      <a:r>
                        <a:rPr lang="en-GB" sz="900" spc="-60">
                          <a:effectLst/>
                          <a:latin typeface="+mn-lt"/>
                          <a:ea typeface="Times New Roman"/>
                          <a:cs typeface="Times New Roman"/>
                        </a:rPr>
                        <a:t>a</a:t>
                      </a:r>
                      <a:r>
                        <a:rPr lang="bg-BG" sz="900" spc="-60">
                          <a:effectLst/>
                          <a:latin typeface="+mn-lt"/>
                          <a:ea typeface="Times New Roman"/>
                          <a:cs typeface="Times New Roman"/>
                        </a:rPr>
                        <a:t>.</a:t>
                      </a:r>
                      <a:r>
                        <a:rPr lang="en-GB" sz="900" spc="-60">
                          <a:effectLst/>
                          <a:latin typeface="+mn-lt"/>
                          <a:ea typeface="Times New Roman"/>
                          <a:cs typeface="Times New Roman"/>
                        </a:rPr>
                        <a:t>yovcheva</a:t>
                      </a:r>
                      <a:r>
                        <a:rPr lang="bg-BG" sz="900" spc="-60">
                          <a:effectLst/>
                          <a:latin typeface="+mn-lt"/>
                          <a:ea typeface="Times New Roman"/>
                          <a:cs typeface="Times New Roman"/>
                        </a:rPr>
                        <a:t>@</a:t>
                      </a:r>
                      <a:r>
                        <a:rPr lang="en-GB" sz="900" spc="-60">
                          <a:effectLst/>
                          <a:latin typeface="+mn-lt"/>
                          <a:ea typeface="Times New Roman"/>
                          <a:cs typeface="Times New Roman"/>
                        </a:rPr>
                        <a:t>bim</a:t>
                      </a:r>
                      <a:r>
                        <a:rPr lang="bg-BG" sz="900" spc="-60">
                          <a:effectLst/>
                          <a:latin typeface="+mn-lt"/>
                          <a:ea typeface="Times New Roman"/>
                          <a:cs typeface="Times New Roman"/>
                        </a:rPr>
                        <a:t>.</a:t>
                      </a:r>
                      <a:r>
                        <a:rPr lang="en-GB" sz="900" spc="-60">
                          <a:effectLst/>
                          <a:latin typeface="+mn-lt"/>
                          <a:ea typeface="Times New Roman"/>
                          <a:cs typeface="Times New Roman"/>
                        </a:rPr>
                        <a:t>government</a:t>
                      </a:r>
                      <a:r>
                        <a:rPr lang="bg-BG" sz="900" spc="-60">
                          <a:effectLst/>
                          <a:latin typeface="+mn-lt"/>
                          <a:ea typeface="Times New Roman"/>
                          <a:cs typeface="Times New Roman"/>
                        </a:rPr>
                        <a:t>.</a:t>
                      </a:r>
                      <a:r>
                        <a:rPr lang="en-GB" sz="900" spc="-60">
                          <a:effectLst/>
                          <a:latin typeface="+mn-lt"/>
                          <a:ea typeface="Times New Roman"/>
                          <a:cs typeface="Times New Roman"/>
                        </a:rPr>
                        <a:t>bg</a:t>
                      </a:r>
                      <a:endParaRPr lang="ru-RU" sz="90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dirty="0">
                          <a:solidFill>
                            <a:srgbClr val="000000"/>
                          </a:solidFill>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dirty="0">
                          <a:effectLst/>
                          <a:latin typeface="+mn-lt"/>
                          <a:ea typeface="Times New Roman"/>
                          <a:cs typeface="Times New Roman"/>
                        </a:rPr>
                        <a:t>TC 1.4</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Flow Measurement</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dirty="0">
                          <a:solidFill>
                            <a:srgbClr val="000000"/>
                          </a:solidFill>
                          <a:effectLst/>
                          <a:latin typeface="+mn-lt"/>
                          <a:ea typeface="Times New Roman"/>
                        </a:rPr>
                        <a:t>Mrs. </a:t>
                      </a:r>
                      <a:r>
                        <a:rPr lang="en-US" sz="900" b="1" kern="1200" dirty="0" smtClean="0">
                          <a:solidFill>
                            <a:schemeClr val="dk1"/>
                          </a:solidFill>
                          <a:effectLst/>
                          <a:latin typeface="+mn-lt"/>
                          <a:ea typeface="+mn-ea"/>
                          <a:cs typeface="+mn-cs"/>
                        </a:rPr>
                        <a:t>Antonia </a:t>
                      </a:r>
                      <a:r>
                        <a:rPr lang="en-US" sz="900" b="1" kern="1200" dirty="0" err="1" smtClean="0">
                          <a:solidFill>
                            <a:schemeClr val="dk1"/>
                          </a:solidFill>
                          <a:effectLst/>
                          <a:latin typeface="+mn-lt"/>
                          <a:ea typeface="+mn-ea"/>
                          <a:cs typeface="+mn-cs"/>
                        </a:rPr>
                        <a:t>Pandelova</a:t>
                      </a:r>
                      <a:endParaRPr lang="ru-RU" sz="900" b="1" dirty="0">
                        <a:solidFill>
                          <a:srgbClr val="000000"/>
                        </a:solidFill>
                        <a:effectLst/>
                        <a:latin typeface="+mn-lt"/>
                        <a:ea typeface="Times New Roman"/>
                      </a:endParaRPr>
                    </a:p>
                  </a:txBody>
                  <a:tcPr marL="68580" marR="68580" marT="0" marB="0" anchor="ctr"/>
                </a:tc>
                <a:tc>
                  <a:txBody>
                    <a:bodyPr/>
                    <a:lstStyle/>
                    <a:p>
                      <a:pPr>
                        <a:spcAft>
                          <a:spcPts val="0"/>
                        </a:spcAft>
                      </a:pPr>
                      <a:r>
                        <a:rPr lang="en-GB" sz="900" dirty="0">
                          <a:effectLst/>
                          <a:latin typeface="+mn-lt"/>
                          <a:ea typeface="Times New Roman"/>
                          <a:cs typeface="Times New Roman"/>
                        </a:rPr>
                        <a:t>+359 2 970 27 79 </a:t>
                      </a:r>
                      <a:r>
                        <a:rPr lang="en-US" sz="900" u="none" strike="noStrike" kern="1200" dirty="0" smtClean="0">
                          <a:solidFill>
                            <a:schemeClr val="dk1"/>
                          </a:solidFill>
                          <a:effectLst/>
                          <a:latin typeface="+mn-lt"/>
                          <a:ea typeface="+mn-ea"/>
                          <a:cs typeface="+mn-cs"/>
                          <a:hlinkClick r:id="rId3"/>
                        </a:rPr>
                        <a:t>a.pandelova@bim.government.bg</a:t>
                      </a:r>
                      <a:endParaRPr lang="ru-RU" sz="900" dirty="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dirty="0">
                          <a:solidFill>
                            <a:srgbClr val="000000"/>
                          </a:solidFill>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278448">
                <a:tc>
                  <a:txBody>
                    <a:bodyPr/>
                    <a:lstStyle/>
                    <a:p>
                      <a:pPr>
                        <a:spcAft>
                          <a:spcPts val="0"/>
                        </a:spcAft>
                      </a:pPr>
                      <a:r>
                        <a:rPr lang="en-GB" sz="900" b="1" dirty="0">
                          <a:effectLst/>
                          <a:latin typeface="+mn-lt"/>
                          <a:ea typeface="Times New Roman"/>
                          <a:cs typeface="Times New Roman"/>
                        </a:rPr>
                        <a:t>TC 1.5</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Length and Angle</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spc="-20" dirty="0">
                          <a:solidFill>
                            <a:srgbClr val="000000"/>
                          </a:solidFill>
                          <a:effectLst/>
                          <a:latin typeface="+mn-lt"/>
                          <a:ea typeface="Times New Roman"/>
                        </a:rPr>
                        <a:t>Mr. </a:t>
                      </a:r>
                      <a:r>
                        <a:rPr lang="en-GB" sz="900" b="1" spc="-20" dirty="0" err="1" smtClean="0">
                          <a:solidFill>
                            <a:srgbClr val="000000"/>
                          </a:solidFill>
                          <a:effectLst/>
                          <a:latin typeface="+mn-lt"/>
                          <a:ea typeface="Times New Roman"/>
                        </a:rPr>
                        <a:t>Veselin</a:t>
                      </a:r>
                      <a:r>
                        <a:rPr lang="en-GB" sz="900" b="1" spc="-20" dirty="0" smtClean="0">
                          <a:solidFill>
                            <a:srgbClr val="000000"/>
                          </a:solidFill>
                          <a:effectLst/>
                          <a:latin typeface="+mn-lt"/>
                          <a:ea typeface="Times New Roman"/>
                        </a:rPr>
                        <a:t> </a:t>
                      </a:r>
                      <a:r>
                        <a:rPr lang="en-GB" sz="900" b="1" spc="-20" dirty="0" err="1" smtClean="0">
                          <a:solidFill>
                            <a:srgbClr val="000000"/>
                          </a:solidFill>
                          <a:effectLst/>
                          <a:latin typeface="+mn-lt"/>
                          <a:ea typeface="Times New Roman"/>
                        </a:rPr>
                        <a:t>Gavalyugov</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GB" sz="900">
                          <a:effectLst/>
                          <a:latin typeface="+mn-lt"/>
                          <a:ea typeface="Times New Roman"/>
                          <a:cs typeface="Times New Roman"/>
                        </a:rPr>
                        <a:t>+359 2 970 27 60 </a:t>
                      </a:r>
                      <a:r>
                        <a:rPr lang="en-GB" sz="900" u="sng" spc="-60">
                          <a:solidFill>
                            <a:srgbClr val="0000FF"/>
                          </a:solidFill>
                          <a:effectLst/>
                          <a:latin typeface="+mn-lt"/>
                          <a:ea typeface="Times New Roman"/>
                          <a:cs typeface="Times New Roman"/>
                          <a:hlinkClick r:id="rId4"/>
                        </a:rPr>
                        <a:t>v.gavalyugov@bim.government.bg</a:t>
                      </a:r>
                      <a:endParaRPr lang="ru-RU" sz="90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a:effectLst/>
                          <a:latin typeface="+mn-lt"/>
                          <a:ea typeface="Times New Roman"/>
                          <a:cs typeface="Times New Roman"/>
                        </a:rPr>
                        <a:t>TC 1.6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Mass and Related Quantities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M</a:t>
                      </a:r>
                      <a:endParaRPr lang="ru-RU" sz="900" dirty="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spc="-30" dirty="0">
                          <a:solidFill>
                            <a:srgbClr val="000000"/>
                          </a:solidFill>
                          <a:effectLst/>
                          <a:latin typeface="+mn-lt"/>
                          <a:ea typeface="Times New Roman"/>
                        </a:rPr>
                        <a:t>Mr. Vladimir </a:t>
                      </a:r>
                      <a:r>
                        <a:rPr lang="en-GB" sz="900" b="1" spc="-30" dirty="0" err="1">
                          <a:solidFill>
                            <a:srgbClr val="000000"/>
                          </a:solidFill>
                          <a:effectLst/>
                          <a:latin typeface="+mn-lt"/>
                          <a:ea typeface="Times New Roman"/>
                        </a:rPr>
                        <a:t>Dikov</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GB" sz="900" dirty="0">
                          <a:effectLst/>
                          <a:latin typeface="+mn-lt"/>
                          <a:ea typeface="Times New Roman"/>
                          <a:cs typeface="Times New Roman"/>
                        </a:rPr>
                        <a:t>+359 2 970 27 49 </a:t>
                      </a:r>
                      <a:r>
                        <a:rPr lang="en-US" sz="900" dirty="0">
                          <a:effectLst/>
                          <a:latin typeface="+mn-lt"/>
                          <a:ea typeface="Times New Roman"/>
                          <a:cs typeface="Times New Roman"/>
                        </a:rPr>
                        <a:t>v</a:t>
                      </a:r>
                      <a:r>
                        <a:rPr lang="en-GB" sz="900" dirty="0">
                          <a:effectLst/>
                          <a:latin typeface="+mn-lt"/>
                          <a:ea typeface="Times New Roman"/>
                          <a:cs typeface="Times New Roman"/>
                        </a:rPr>
                        <a:t>.</a:t>
                      </a:r>
                      <a:r>
                        <a:rPr lang="en-US" sz="900" dirty="0" err="1">
                          <a:effectLst/>
                          <a:latin typeface="+mn-lt"/>
                          <a:ea typeface="Times New Roman"/>
                          <a:cs typeface="Times New Roman"/>
                        </a:rPr>
                        <a:t>dikov</a:t>
                      </a:r>
                      <a:r>
                        <a:rPr lang="en-GB" sz="900" dirty="0">
                          <a:effectLst/>
                          <a:latin typeface="+mn-lt"/>
                          <a:ea typeface="Times New Roman"/>
                          <a:cs typeface="Times New Roman"/>
                        </a:rPr>
                        <a:t>@</a:t>
                      </a:r>
                      <a:r>
                        <a:rPr lang="en-GB" sz="900" spc="-30" dirty="0" err="1">
                          <a:effectLst/>
                          <a:latin typeface="+mn-lt"/>
                          <a:ea typeface="Times New Roman"/>
                          <a:cs typeface="Times New Roman"/>
                        </a:rPr>
                        <a:t>bim.government.bg</a:t>
                      </a:r>
                      <a:endParaRPr lang="ru-RU" sz="900" dirty="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6"/>
                  </a:ext>
                </a:extLst>
              </a:tr>
              <a:tr h="318184">
                <a:tc>
                  <a:txBody>
                    <a:bodyPr/>
                    <a:lstStyle/>
                    <a:p>
                      <a:pPr>
                        <a:spcAft>
                          <a:spcPts val="0"/>
                        </a:spcAft>
                      </a:pPr>
                      <a:r>
                        <a:rPr lang="en-GB" sz="900" b="1" dirty="0">
                          <a:effectLst/>
                          <a:latin typeface="+mn-lt"/>
                          <a:ea typeface="Times New Roman"/>
                          <a:cs typeface="Times New Roman"/>
                        </a:rPr>
                        <a:t>TC 1.7</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Photometry and Radiometry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spc="-40" dirty="0">
                          <a:solidFill>
                            <a:srgbClr val="000000"/>
                          </a:solidFill>
                          <a:effectLst/>
                          <a:latin typeface="+mn-lt"/>
                          <a:ea typeface="Times New Roman"/>
                        </a:rPr>
                        <a:t>Mr. Nikolay </a:t>
                      </a:r>
                      <a:r>
                        <a:rPr lang="en-GB" sz="900" b="1" spc="-40" dirty="0" err="1">
                          <a:solidFill>
                            <a:srgbClr val="000000"/>
                          </a:solidFill>
                          <a:effectLst/>
                          <a:latin typeface="+mn-lt"/>
                          <a:ea typeface="Times New Roman"/>
                        </a:rPr>
                        <a:t>Aleksandrov</a:t>
                      </a:r>
                      <a:endParaRPr lang="ru-RU" sz="900" b="1" dirty="0">
                        <a:solidFill>
                          <a:srgbClr val="000000"/>
                        </a:solidFill>
                        <a:effectLst/>
                        <a:latin typeface="+mn-lt"/>
                        <a:ea typeface="Times New Roman"/>
                      </a:endParaRPr>
                    </a:p>
                  </a:txBody>
                  <a:tcPr marL="68580" marR="68580" marT="0" marB="0" anchor="ctr"/>
                </a:tc>
                <a:tc>
                  <a:txBody>
                    <a:bodyPr/>
                    <a:lstStyle/>
                    <a:p>
                      <a:pPr>
                        <a:spcAft>
                          <a:spcPts val="0"/>
                        </a:spcAft>
                      </a:pPr>
                      <a:r>
                        <a:rPr lang="en-US" sz="900" kern="1200" dirty="0" smtClean="0">
                          <a:solidFill>
                            <a:schemeClr val="dk1"/>
                          </a:solidFill>
                          <a:effectLst/>
                          <a:latin typeface="+mn-lt"/>
                          <a:ea typeface="+mn-ea"/>
                          <a:cs typeface="+mn-cs"/>
                        </a:rPr>
                        <a:t>+359 2 974 08 96 </a:t>
                      </a:r>
                      <a:r>
                        <a:rPr lang="en-GB" sz="900" spc="-60" dirty="0" smtClean="0">
                          <a:effectLst/>
                          <a:latin typeface="+mn-lt"/>
                          <a:ea typeface="Times New Roman"/>
                          <a:cs typeface="Times New Roman"/>
                        </a:rPr>
                        <a:t>n.aleksandrov@bim.government.bg</a:t>
                      </a:r>
                      <a:endParaRPr lang="ru-RU" sz="900" dirty="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7"/>
                  </a:ext>
                </a:extLst>
              </a:tr>
              <a:tr h="307384">
                <a:tc>
                  <a:txBody>
                    <a:bodyPr/>
                    <a:lstStyle/>
                    <a:p>
                      <a:pPr>
                        <a:spcAft>
                          <a:spcPts val="0"/>
                        </a:spcAft>
                      </a:pPr>
                      <a:r>
                        <a:rPr lang="en-GB" sz="900" b="1" dirty="0">
                          <a:effectLst/>
                          <a:latin typeface="+mn-lt"/>
                          <a:ea typeface="Times New Roman"/>
                          <a:cs typeface="Times New Roman"/>
                        </a:rPr>
                        <a:t>TC 1.8</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Physical Chemistry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dirty="0">
                          <a:solidFill>
                            <a:srgbClr val="000000"/>
                          </a:solidFill>
                          <a:effectLst/>
                          <a:latin typeface="+mn-lt"/>
                          <a:ea typeface="Times New Roman"/>
                        </a:rPr>
                        <a:t>Mrs. </a:t>
                      </a:r>
                      <a:r>
                        <a:rPr lang="en-GB" sz="900" b="1" dirty="0" err="1" smtClean="0">
                          <a:solidFill>
                            <a:srgbClr val="000000"/>
                          </a:solidFill>
                          <a:effectLst/>
                          <a:latin typeface="+mn-lt"/>
                          <a:ea typeface="Times New Roman"/>
                        </a:rPr>
                        <a:t>Rossitsa</a:t>
                      </a:r>
                      <a:r>
                        <a:rPr lang="en-GB" sz="900" b="1" dirty="0" smtClean="0">
                          <a:solidFill>
                            <a:srgbClr val="000000"/>
                          </a:solidFill>
                          <a:effectLst/>
                          <a:latin typeface="+mn-lt"/>
                          <a:ea typeface="Times New Roman"/>
                        </a:rPr>
                        <a:t> </a:t>
                      </a:r>
                      <a:r>
                        <a:rPr lang="en-GB" sz="900" b="1" dirty="0" err="1">
                          <a:solidFill>
                            <a:srgbClr val="000000"/>
                          </a:solidFill>
                          <a:effectLst/>
                          <a:latin typeface="+mn-lt"/>
                          <a:ea typeface="Times New Roman"/>
                        </a:rPr>
                        <a:t>Chipanova</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US" sz="900" kern="1200" dirty="0" smtClean="0">
                          <a:solidFill>
                            <a:schemeClr val="dk1"/>
                          </a:solidFill>
                          <a:effectLst/>
                          <a:latin typeface="+mn-lt"/>
                          <a:ea typeface="+mn-ea"/>
                          <a:cs typeface="+mn-cs"/>
                        </a:rPr>
                        <a:t>+359 2 970 27 20 </a:t>
                      </a:r>
                      <a:r>
                        <a:rPr lang="en-US" sz="900" spc="-40" dirty="0" smtClean="0">
                          <a:effectLst/>
                          <a:latin typeface="+mn-lt"/>
                          <a:ea typeface="Times New Roman"/>
                          <a:cs typeface="Times New Roman"/>
                        </a:rPr>
                        <a:t>r</a:t>
                      </a:r>
                      <a:r>
                        <a:rPr lang="bg-BG" sz="900" spc="-40" dirty="0">
                          <a:effectLst/>
                          <a:latin typeface="+mn-lt"/>
                          <a:ea typeface="Times New Roman"/>
                          <a:cs typeface="Times New Roman"/>
                        </a:rPr>
                        <a:t>.</a:t>
                      </a:r>
                      <a:r>
                        <a:rPr lang="en-US" sz="900" spc="-40" dirty="0" err="1">
                          <a:effectLst/>
                          <a:latin typeface="+mn-lt"/>
                          <a:ea typeface="Times New Roman"/>
                          <a:cs typeface="Times New Roman"/>
                        </a:rPr>
                        <a:t>chipanova</a:t>
                      </a:r>
                      <a:r>
                        <a:rPr lang="bg-BG" sz="900" spc="-40" dirty="0">
                          <a:effectLst/>
                          <a:latin typeface="+mn-lt"/>
                          <a:ea typeface="Times New Roman"/>
                          <a:cs typeface="Times New Roman"/>
                        </a:rPr>
                        <a:t>@</a:t>
                      </a:r>
                      <a:r>
                        <a:rPr lang="en-GB" sz="900" spc="-40" dirty="0" err="1">
                          <a:effectLst/>
                          <a:latin typeface="+mn-lt"/>
                          <a:ea typeface="Times New Roman"/>
                          <a:cs typeface="Times New Roman"/>
                        </a:rPr>
                        <a:t>bim</a:t>
                      </a:r>
                      <a:r>
                        <a:rPr lang="bg-BG" sz="900" spc="-40" dirty="0">
                          <a:effectLst/>
                          <a:latin typeface="+mn-lt"/>
                          <a:ea typeface="Times New Roman"/>
                          <a:cs typeface="Times New Roman"/>
                        </a:rPr>
                        <a:t>.</a:t>
                      </a:r>
                      <a:r>
                        <a:rPr lang="en-GB" sz="900" spc="-40" dirty="0">
                          <a:effectLst/>
                          <a:latin typeface="+mn-lt"/>
                          <a:ea typeface="Times New Roman"/>
                          <a:cs typeface="Times New Roman"/>
                        </a:rPr>
                        <a:t>government</a:t>
                      </a:r>
                      <a:r>
                        <a:rPr lang="bg-BG" sz="900" spc="-40" dirty="0">
                          <a:effectLst/>
                          <a:latin typeface="+mn-lt"/>
                          <a:ea typeface="Times New Roman"/>
                          <a:cs typeface="Times New Roman"/>
                        </a:rPr>
                        <a:t>.</a:t>
                      </a:r>
                      <a:r>
                        <a:rPr lang="en-GB" sz="900" spc="-40" dirty="0" err="1">
                          <a:effectLst/>
                          <a:latin typeface="+mn-lt"/>
                          <a:ea typeface="Times New Roman"/>
                          <a:cs typeface="Times New Roman"/>
                        </a:rPr>
                        <a:t>bg</a:t>
                      </a:r>
                      <a:endParaRPr lang="ru-RU" sz="900" dirty="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dirty="0">
                          <a:effectLst/>
                          <a:latin typeface="+mn-lt"/>
                          <a:ea typeface="Times New Roman"/>
                          <a:cs typeface="Times New Roman"/>
                        </a:rPr>
                        <a:t>TC 1.9</a:t>
                      </a:r>
                      <a:endParaRPr lang="ru-RU" sz="900" dirty="0">
                        <a:effectLst/>
                        <a:latin typeface="+mn-lt"/>
                        <a:ea typeface="Times New Roman"/>
                        <a:cs typeface="Times New Roman"/>
                      </a:endParaRPr>
                    </a:p>
                    <a:p>
                      <a:pPr>
                        <a:spcAft>
                          <a:spcPts val="0"/>
                        </a:spcAft>
                      </a:pPr>
                      <a:r>
                        <a:rPr lang="en-GB" sz="900" spc="-10" dirty="0">
                          <a:effectLst/>
                          <a:latin typeface="+mn-lt"/>
                          <a:ea typeface="Times New Roman"/>
                          <a:cs typeface="Times New Roman"/>
                        </a:rPr>
                        <a:t>Ionising Radiation and Radioactivity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dirty="0">
                          <a:solidFill>
                            <a:srgbClr val="000000"/>
                          </a:solidFill>
                          <a:effectLst/>
                          <a:latin typeface="+mn-lt"/>
                          <a:ea typeface="Times New Roman"/>
                        </a:rPr>
                        <a:t>Mr. Rosen </a:t>
                      </a:r>
                      <a:r>
                        <a:rPr lang="en-GB" sz="900" b="1" dirty="0" err="1">
                          <a:solidFill>
                            <a:srgbClr val="000000"/>
                          </a:solidFill>
                          <a:effectLst/>
                          <a:latin typeface="+mn-lt"/>
                          <a:ea typeface="Times New Roman"/>
                        </a:rPr>
                        <a:t>Ivanov</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US" sz="900" kern="1200" dirty="0" smtClean="0">
                          <a:solidFill>
                            <a:schemeClr val="dk1"/>
                          </a:solidFill>
                          <a:effectLst/>
                          <a:latin typeface="+mn-lt"/>
                          <a:ea typeface="+mn-ea"/>
                          <a:cs typeface="+mn-cs"/>
                        </a:rPr>
                        <a:t>+359</a:t>
                      </a:r>
                      <a:r>
                        <a:rPr lang="bg-BG" sz="900" kern="1200" dirty="0" smtClean="0">
                          <a:solidFill>
                            <a:schemeClr val="dk1"/>
                          </a:solidFill>
                          <a:effectLst/>
                          <a:latin typeface="+mn-lt"/>
                          <a:ea typeface="+mn-ea"/>
                          <a:cs typeface="+mn-cs"/>
                        </a:rPr>
                        <a:t> 889 064 530</a:t>
                      </a:r>
                      <a:r>
                        <a:rPr lang="en-US" sz="1800" kern="1200" dirty="0" smtClean="0">
                          <a:solidFill>
                            <a:schemeClr val="dk1"/>
                          </a:solidFill>
                          <a:effectLst/>
                          <a:latin typeface="+mn-lt"/>
                          <a:ea typeface="+mn-ea"/>
                          <a:cs typeface="+mn-cs"/>
                        </a:rPr>
                        <a:t> </a:t>
                      </a:r>
                      <a:r>
                        <a:rPr lang="en-GB" sz="900" dirty="0" smtClean="0">
                          <a:effectLst/>
                          <a:latin typeface="+mn-lt"/>
                          <a:ea typeface="Times New Roman"/>
                          <a:cs typeface="Times New Roman"/>
                        </a:rPr>
                        <a:t>r</a:t>
                      </a:r>
                      <a:r>
                        <a:rPr lang="bg-BG" sz="900" dirty="0">
                          <a:effectLst/>
                          <a:latin typeface="+mn-lt"/>
                          <a:ea typeface="Times New Roman"/>
                          <a:cs typeface="Times New Roman"/>
                        </a:rPr>
                        <a:t>.</a:t>
                      </a:r>
                      <a:r>
                        <a:rPr lang="en-GB" sz="900" dirty="0" err="1">
                          <a:effectLst/>
                          <a:latin typeface="+mn-lt"/>
                          <a:ea typeface="Times New Roman"/>
                          <a:cs typeface="Times New Roman"/>
                        </a:rPr>
                        <a:t>ivanov</a:t>
                      </a:r>
                      <a:r>
                        <a:rPr lang="bg-BG" sz="900" dirty="0">
                          <a:effectLst/>
                          <a:latin typeface="+mn-lt"/>
                          <a:ea typeface="Times New Roman"/>
                          <a:cs typeface="Times New Roman"/>
                        </a:rPr>
                        <a:t>@</a:t>
                      </a:r>
                      <a:r>
                        <a:rPr lang="en-GB" sz="900" dirty="0" err="1">
                          <a:effectLst/>
                          <a:latin typeface="+mn-lt"/>
                          <a:ea typeface="Times New Roman"/>
                          <a:cs typeface="Times New Roman"/>
                        </a:rPr>
                        <a:t>bim</a:t>
                      </a:r>
                      <a:r>
                        <a:rPr lang="bg-BG" sz="900" dirty="0">
                          <a:effectLst/>
                          <a:latin typeface="+mn-lt"/>
                          <a:ea typeface="Times New Roman"/>
                          <a:cs typeface="Times New Roman"/>
                        </a:rPr>
                        <a:t>.</a:t>
                      </a:r>
                      <a:r>
                        <a:rPr lang="en-GB" sz="900" dirty="0">
                          <a:effectLst/>
                          <a:latin typeface="+mn-lt"/>
                          <a:ea typeface="Times New Roman"/>
                          <a:cs typeface="Times New Roman"/>
                        </a:rPr>
                        <a:t>government</a:t>
                      </a:r>
                      <a:r>
                        <a:rPr lang="bg-BG" sz="900" dirty="0">
                          <a:effectLst/>
                          <a:latin typeface="+mn-lt"/>
                          <a:ea typeface="Times New Roman"/>
                          <a:cs typeface="Times New Roman"/>
                        </a:rPr>
                        <a:t>.</a:t>
                      </a:r>
                      <a:r>
                        <a:rPr lang="en-GB" sz="900" dirty="0" err="1">
                          <a:effectLst/>
                          <a:latin typeface="+mn-lt"/>
                          <a:ea typeface="Times New Roman"/>
                          <a:cs typeface="Times New Roman"/>
                        </a:rPr>
                        <a:t>bg</a:t>
                      </a:r>
                      <a:endParaRPr lang="ru-RU" sz="900" dirty="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dirty="0">
                          <a:effectLst/>
                          <a:latin typeface="+mn-lt"/>
                          <a:ea typeface="Times New Roman"/>
                          <a:cs typeface="Times New Roman"/>
                        </a:rPr>
                        <a:t>TC 1.10</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Thermometry and Thermal Physics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dirty="0" smtClean="0">
                          <a:solidFill>
                            <a:srgbClr val="000000"/>
                          </a:solidFill>
                          <a:effectLst/>
                          <a:latin typeface="+mn-lt"/>
                          <a:ea typeface="Times New Roman"/>
                        </a:rPr>
                        <a:t>Mrs. </a:t>
                      </a:r>
                      <a:r>
                        <a:rPr lang="en-GB" sz="900" b="1" dirty="0" err="1" smtClean="0">
                          <a:solidFill>
                            <a:srgbClr val="000000"/>
                          </a:solidFill>
                          <a:effectLst/>
                          <a:latin typeface="+mn-lt"/>
                          <a:ea typeface="Times New Roman"/>
                        </a:rPr>
                        <a:t>Snezhana</a:t>
                      </a:r>
                      <a:r>
                        <a:rPr lang="en-GB" sz="900" b="1" dirty="0" smtClean="0">
                          <a:solidFill>
                            <a:srgbClr val="000000"/>
                          </a:solidFill>
                          <a:effectLst/>
                          <a:latin typeface="+mn-lt"/>
                          <a:ea typeface="Times New Roman"/>
                        </a:rPr>
                        <a:t> </a:t>
                      </a:r>
                      <a:r>
                        <a:rPr lang="en-GB" sz="900" b="1" dirty="0" err="1" smtClean="0">
                          <a:solidFill>
                            <a:srgbClr val="000000"/>
                          </a:solidFill>
                          <a:effectLst/>
                          <a:latin typeface="+mn-lt"/>
                          <a:ea typeface="Times New Roman"/>
                        </a:rPr>
                        <a:t>Spasova</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US" sz="900" kern="1200" dirty="0" smtClean="0">
                          <a:solidFill>
                            <a:schemeClr val="dk1"/>
                          </a:solidFill>
                          <a:effectLst/>
                          <a:latin typeface="+mn-lt"/>
                          <a:ea typeface="+mn-ea"/>
                          <a:cs typeface="+mn-cs"/>
                        </a:rPr>
                        <a:t>+359 878 289 238 </a:t>
                      </a:r>
                      <a:r>
                        <a:rPr lang="en-GB" sz="900" spc="-40" dirty="0" smtClean="0">
                          <a:effectLst/>
                          <a:latin typeface="+mn-lt"/>
                          <a:ea typeface="Times New Roman"/>
                          <a:cs typeface="Times New Roman"/>
                        </a:rPr>
                        <a:t>s.</a:t>
                      </a:r>
                      <a:r>
                        <a:rPr lang="en-GB" sz="900" spc="-40" dirty="0" smtClean="0">
                          <a:effectLst/>
                          <a:latin typeface="+mn-lt"/>
                          <a:ea typeface="Times New Roman"/>
                          <a:cs typeface="Times New Roman"/>
                          <a:hlinkClick r:id="rId5"/>
                        </a:rPr>
                        <a:t>spasova@bim.government.bg</a:t>
                      </a:r>
                      <a:endParaRPr lang="ru-RU" sz="900" dirty="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0"/>
                  </a:ext>
                </a:extLst>
              </a:tr>
              <a:tr h="234344">
                <a:tc>
                  <a:txBody>
                    <a:bodyPr/>
                    <a:lstStyle/>
                    <a:p>
                      <a:pPr>
                        <a:spcAft>
                          <a:spcPts val="0"/>
                        </a:spcAft>
                      </a:pPr>
                      <a:r>
                        <a:rPr lang="en-GB" sz="900" b="1">
                          <a:effectLst/>
                          <a:latin typeface="+mn-lt"/>
                          <a:ea typeface="Times New Roman"/>
                          <a:cs typeface="Times New Roman"/>
                        </a:rPr>
                        <a:t>TC 1.11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Time and Frequency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dirty="0">
                          <a:solidFill>
                            <a:srgbClr val="000000"/>
                          </a:solidFill>
                          <a:effectLst/>
                          <a:latin typeface="+mn-lt"/>
                          <a:ea typeface="Times New Roman"/>
                        </a:rPr>
                        <a:t>Mrs. </a:t>
                      </a:r>
                      <a:r>
                        <a:rPr lang="en-US" sz="900" b="1" kern="1200" dirty="0" smtClean="0">
                          <a:solidFill>
                            <a:schemeClr val="dk1"/>
                          </a:solidFill>
                          <a:effectLst/>
                          <a:latin typeface="+mn-lt"/>
                          <a:ea typeface="+mn-ea"/>
                          <a:cs typeface="+mn-cs"/>
                        </a:rPr>
                        <a:t>Natasha </a:t>
                      </a:r>
                      <a:r>
                        <a:rPr lang="en-US" sz="900" b="1" kern="1200" dirty="0" err="1" smtClean="0">
                          <a:solidFill>
                            <a:schemeClr val="dk1"/>
                          </a:solidFill>
                          <a:effectLst/>
                          <a:latin typeface="+mn-lt"/>
                          <a:ea typeface="+mn-ea"/>
                          <a:cs typeface="+mn-cs"/>
                        </a:rPr>
                        <a:t>Tosheva</a:t>
                      </a:r>
                      <a:endParaRPr lang="ru-RU" sz="900" b="1" dirty="0">
                        <a:solidFill>
                          <a:srgbClr val="000000"/>
                        </a:solidFill>
                        <a:effectLst/>
                        <a:latin typeface="+mn-lt"/>
                        <a:ea typeface="Times New Roman"/>
                      </a:endParaRPr>
                    </a:p>
                  </a:txBody>
                  <a:tcPr marL="68580" marR="68580" marT="0" marB="0" anchor="ctr"/>
                </a:tc>
                <a:tc>
                  <a:txBody>
                    <a:bodyPr/>
                    <a:lstStyle/>
                    <a:p>
                      <a:pPr>
                        <a:spcAft>
                          <a:spcPts val="0"/>
                        </a:spcAft>
                      </a:pPr>
                      <a:r>
                        <a:rPr lang="bg-BG" sz="900" dirty="0">
                          <a:effectLst/>
                          <a:latin typeface="+mn-lt"/>
                          <a:ea typeface="Times New Roman"/>
                          <a:cs typeface="Times New Roman"/>
                        </a:rPr>
                        <a:t>+359 2</a:t>
                      </a:r>
                      <a:r>
                        <a:rPr lang="en-GB" sz="900" dirty="0">
                          <a:effectLst/>
                          <a:latin typeface="+mn-lt"/>
                          <a:ea typeface="Times New Roman"/>
                          <a:cs typeface="Times New Roman"/>
                        </a:rPr>
                        <a:t> </a:t>
                      </a:r>
                      <a:r>
                        <a:rPr lang="bg-BG" sz="900" dirty="0">
                          <a:effectLst/>
                          <a:latin typeface="+mn-lt"/>
                          <a:ea typeface="Times New Roman"/>
                          <a:cs typeface="Times New Roman"/>
                        </a:rPr>
                        <a:t>970 27 95 </a:t>
                      </a:r>
                      <a:r>
                        <a:rPr lang="bg-BG" sz="900" u="none" strike="noStrike" kern="1200" dirty="0" smtClean="0">
                          <a:solidFill>
                            <a:schemeClr val="dk1"/>
                          </a:solidFill>
                          <a:effectLst/>
                          <a:latin typeface="+mn-lt"/>
                          <a:ea typeface="+mn-ea"/>
                          <a:cs typeface="+mn-cs"/>
                          <a:hlinkClick r:id="rId6"/>
                        </a:rPr>
                        <a:t>n.tosheva@bim.government.bg</a:t>
                      </a:r>
                      <a:endParaRPr lang="ru-RU" sz="900" dirty="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1"/>
                  </a:ext>
                </a:extLst>
              </a:tr>
              <a:tr h="193576">
                <a:tc>
                  <a:txBody>
                    <a:bodyPr/>
                    <a:lstStyle/>
                    <a:p>
                      <a:pPr>
                        <a:spcAft>
                          <a:spcPts val="0"/>
                        </a:spcAft>
                      </a:pPr>
                      <a:r>
                        <a:rPr lang="en-GB" sz="900" b="1">
                          <a:effectLst/>
                          <a:latin typeface="+mn-lt"/>
                          <a:ea typeface="Times New Roman"/>
                          <a:cs typeface="Times New Roman"/>
                        </a:rPr>
                        <a:t>TC 1.12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Reference Materials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dirty="0">
                          <a:solidFill>
                            <a:srgbClr val="000000"/>
                          </a:solidFill>
                          <a:effectLst/>
                          <a:latin typeface="+mn-lt"/>
                          <a:ea typeface="Times New Roman"/>
                        </a:rPr>
                        <a:t>Mrs. </a:t>
                      </a:r>
                      <a:r>
                        <a:rPr lang="en-GB" sz="900" b="1" dirty="0" smtClean="0">
                          <a:solidFill>
                            <a:srgbClr val="000000"/>
                          </a:solidFill>
                          <a:effectLst/>
                          <a:latin typeface="+mn-lt"/>
                          <a:ea typeface="Times New Roman"/>
                        </a:rPr>
                        <a:t>Lyudmila </a:t>
                      </a:r>
                      <a:r>
                        <a:rPr lang="en-GB" sz="900" b="1" dirty="0" err="1">
                          <a:solidFill>
                            <a:srgbClr val="000000"/>
                          </a:solidFill>
                          <a:effectLst/>
                          <a:latin typeface="+mn-lt"/>
                          <a:ea typeface="Times New Roman"/>
                        </a:rPr>
                        <a:t>Dimitrova</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US" sz="900" kern="1200" dirty="0" smtClean="0">
                          <a:solidFill>
                            <a:schemeClr val="dk1"/>
                          </a:solidFill>
                          <a:effectLst/>
                          <a:latin typeface="+mn-lt"/>
                          <a:ea typeface="+mn-ea"/>
                          <a:cs typeface="+mn-cs"/>
                        </a:rPr>
                        <a:t>+359 2 970 27 20 </a:t>
                      </a:r>
                      <a:r>
                        <a:rPr lang="en-GB" sz="900" spc="-40" dirty="0" smtClean="0">
                          <a:effectLst/>
                          <a:latin typeface="+mn-lt"/>
                          <a:ea typeface="Times New Roman"/>
                          <a:cs typeface="Times New Roman"/>
                        </a:rPr>
                        <a:t>l.dimitrova@bim.government.bg</a:t>
                      </a:r>
                      <a:endParaRPr lang="ru-RU" sz="900" dirty="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2"/>
                  </a:ext>
                </a:extLst>
              </a:tr>
              <a:tr h="359290">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dirty="0" err="1">
                          <a:solidFill>
                            <a:srgbClr val="000000"/>
                          </a:solidFill>
                          <a:effectLst/>
                          <a:latin typeface="+mn-lt"/>
                          <a:ea typeface="Times New Roman"/>
                        </a:rPr>
                        <a:t>Mrs.</a:t>
                      </a:r>
                      <a:r>
                        <a:rPr lang="en-GB" sz="900" b="1" dirty="0">
                          <a:solidFill>
                            <a:srgbClr val="000000"/>
                          </a:solidFill>
                          <a:effectLst/>
                          <a:latin typeface="+mn-lt"/>
                          <a:ea typeface="Times New Roman"/>
                        </a:rPr>
                        <a:t> </a:t>
                      </a:r>
                      <a:r>
                        <a:rPr lang="en-GB" sz="900" b="1" dirty="0" err="1">
                          <a:solidFill>
                            <a:srgbClr val="000000"/>
                          </a:solidFill>
                          <a:effectLst/>
                          <a:latin typeface="+mn-lt"/>
                          <a:ea typeface="Times New Roman"/>
                        </a:rPr>
                        <a:t>Hristina</a:t>
                      </a:r>
                      <a:r>
                        <a:rPr lang="en-GB" sz="900" b="1" dirty="0">
                          <a:solidFill>
                            <a:srgbClr val="000000"/>
                          </a:solidFill>
                          <a:effectLst/>
                          <a:latin typeface="+mn-lt"/>
                          <a:ea typeface="Times New Roman"/>
                        </a:rPr>
                        <a:t> </a:t>
                      </a:r>
                      <a:r>
                        <a:rPr lang="en-GB" sz="900" b="1" dirty="0" err="1" smtClean="0">
                          <a:solidFill>
                            <a:srgbClr val="000000"/>
                          </a:solidFill>
                          <a:effectLst/>
                          <a:latin typeface="+mn-lt"/>
                          <a:ea typeface="Times New Roman"/>
                        </a:rPr>
                        <a:t>Sokolova</a:t>
                      </a:r>
                      <a:endParaRPr lang="ru-RU" sz="900" dirty="0">
                        <a:solidFill>
                          <a:srgbClr val="000000"/>
                        </a:solidFill>
                        <a:effectLst/>
                        <a:latin typeface="+mn-lt"/>
                        <a:ea typeface="Times New Roman"/>
                      </a:endParaRPr>
                    </a:p>
                  </a:txBody>
                  <a:tcPr marL="68580" marR="68580" marT="0" marB="0"/>
                </a:tc>
                <a:tc>
                  <a:txBody>
                    <a:bodyPr/>
                    <a:lstStyle/>
                    <a:p>
                      <a:pPr>
                        <a:spcAft>
                          <a:spcPts val="0"/>
                        </a:spcAft>
                      </a:pPr>
                      <a:r>
                        <a:rPr lang="bg-BG" sz="900" dirty="0">
                          <a:effectLst/>
                          <a:latin typeface="+mn-lt"/>
                          <a:ea typeface="Times New Roman"/>
                          <a:cs typeface="Times New Roman"/>
                        </a:rPr>
                        <a:t>+359 2 970 27 99</a:t>
                      </a:r>
                      <a:endParaRPr lang="ru-RU" sz="900" dirty="0">
                        <a:effectLst/>
                        <a:latin typeface="+mn-lt"/>
                        <a:ea typeface="Times New Roman"/>
                        <a:cs typeface="Times New Roman"/>
                      </a:endParaRPr>
                    </a:p>
                    <a:p>
                      <a:pPr>
                        <a:spcAft>
                          <a:spcPts val="0"/>
                        </a:spcAft>
                      </a:pPr>
                      <a:r>
                        <a:rPr lang="en-US" sz="900" u="sng" spc="-60" dirty="0">
                          <a:solidFill>
                            <a:srgbClr val="0000FF"/>
                          </a:solidFill>
                          <a:effectLst/>
                          <a:latin typeface="+mn-lt"/>
                          <a:ea typeface="Times New Roman"/>
                          <a:cs typeface="Times New Roman"/>
                          <a:hlinkClick r:id="rId7"/>
                        </a:rPr>
                        <a:t>h</a:t>
                      </a:r>
                      <a:r>
                        <a:rPr lang="bg-BG" sz="900" u="sng" spc="-60" dirty="0">
                          <a:solidFill>
                            <a:srgbClr val="0000FF"/>
                          </a:solidFill>
                          <a:effectLst/>
                          <a:latin typeface="+mn-lt"/>
                          <a:ea typeface="Times New Roman"/>
                          <a:cs typeface="Times New Roman"/>
                          <a:hlinkClick r:id="rId7"/>
                        </a:rPr>
                        <a:t>.</a:t>
                      </a:r>
                      <a:r>
                        <a:rPr lang="en-US" sz="900" u="sng" spc="-60" dirty="0" err="1">
                          <a:solidFill>
                            <a:srgbClr val="0000FF"/>
                          </a:solidFill>
                          <a:effectLst/>
                          <a:latin typeface="+mn-lt"/>
                          <a:ea typeface="Times New Roman"/>
                          <a:cs typeface="Times New Roman"/>
                          <a:hlinkClick r:id="rId7"/>
                        </a:rPr>
                        <a:t>sokolova</a:t>
                      </a:r>
                      <a:r>
                        <a:rPr lang="bg-BG" sz="900" u="sng" spc="-60" dirty="0">
                          <a:solidFill>
                            <a:srgbClr val="0000FF"/>
                          </a:solidFill>
                          <a:effectLst/>
                          <a:latin typeface="+mn-lt"/>
                          <a:ea typeface="Times New Roman"/>
                          <a:cs typeface="Times New Roman"/>
                          <a:hlinkClick r:id="rId7"/>
                        </a:rPr>
                        <a:t>@</a:t>
                      </a:r>
                      <a:r>
                        <a:rPr lang="en-GB" sz="900" u="sng" spc="-60" dirty="0" err="1">
                          <a:solidFill>
                            <a:srgbClr val="0000FF"/>
                          </a:solidFill>
                          <a:effectLst/>
                          <a:latin typeface="+mn-lt"/>
                          <a:ea typeface="Times New Roman"/>
                          <a:cs typeface="Times New Roman"/>
                          <a:hlinkClick r:id="rId7"/>
                        </a:rPr>
                        <a:t>bim</a:t>
                      </a:r>
                      <a:r>
                        <a:rPr lang="bg-BG" sz="900" u="sng" spc="-60" dirty="0">
                          <a:solidFill>
                            <a:srgbClr val="0000FF"/>
                          </a:solidFill>
                          <a:effectLst/>
                          <a:latin typeface="+mn-lt"/>
                          <a:ea typeface="Times New Roman"/>
                          <a:cs typeface="Times New Roman"/>
                          <a:hlinkClick r:id="rId7"/>
                        </a:rPr>
                        <a:t>.</a:t>
                      </a:r>
                      <a:r>
                        <a:rPr lang="en-GB" sz="900" u="sng" spc="-60" dirty="0">
                          <a:solidFill>
                            <a:srgbClr val="0000FF"/>
                          </a:solidFill>
                          <a:effectLst/>
                          <a:latin typeface="+mn-lt"/>
                          <a:ea typeface="Times New Roman"/>
                          <a:cs typeface="Times New Roman"/>
                          <a:hlinkClick r:id="rId7"/>
                        </a:rPr>
                        <a:t>government</a:t>
                      </a:r>
                      <a:r>
                        <a:rPr lang="bg-BG" sz="900" u="sng" spc="-60" dirty="0">
                          <a:solidFill>
                            <a:srgbClr val="0000FF"/>
                          </a:solidFill>
                          <a:effectLst/>
                          <a:latin typeface="+mn-lt"/>
                          <a:ea typeface="Times New Roman"/>
                          <a:cs typeface="Times New Roman"/>
                          <a:hlinkClick r:id="rId7"/>
                        </a:rPr>
                        <a:t>.</a:t>
                      </a:r>
                      <a:r>
                        <a:rPr lang="en-GB" sz="900" u="sng" spc="-60" dirty="0" err="1" smtClean="0">
                          <a:solidFill>
                            <a:srgbClr val="0000FF"/>
                          </a:solidFill>
                          <a:effectLst/>
                          <a:latin typeface="+mn-lt"/>
                          <a:ea typeface="Times New Roman"/>
                          <a:cs typeface="Times New Roman"/>
                          <a:hlinkClick r:id="rId7"/>
                        </a:rPr>
                        <a:t>bg</a:t>
                      </a:r>
                      <a:endParaRPr lang="ru-RU" sz="900" dirty="0">
                        <a:effectLst/>
                        <a:latin typeface="+mn-lt"/>
                        <a:ea typeface="Times New Roman"/>
                        <a:cs typeface="Times New Roman"/>
                      </a:endParaRPr>
                    </a:p>
                  </a:txBody>
                  <a:tcPr marL="68580" marR="68580" marT="0" marB="0"/>
                </a:tc>
                <a:tc>
                  <a:txBody>
                    <a:bodyPr/>
                    <a:lstStyle/>
                    <a:p>
                      <a:pPr algn="ctr">
                        <a:lnSpc>
                          <a:spcPct val="97000"/>
                        </a:lnSpc>
                        <a:spcBef>
                          <a:spcPts val="100"/>
                        </a:spcBef>
                        <a:spcAft>
                          <a:spcPts val="100"/>
                        </a:spcAft>
                      </a:pPr>
                      <a:endParaRPr lang="en-GB" sz="900" dirty="0" smtClean="0">
                        <a:effectLst/>
                        <a:latin typeface="+mn-lt"/>
                        <a:ea typeface="Times New Roman"/>
                        <a:cs typeface="Times New Roman"/>
                      </a:endParaRPr>
                    </a:p>
                    <a:p>
                      <a:pPr algn="ctr">
                        <a:lnSpc>
                          <a:spcPct val="97000"/>
                        </a:lnSpc>
                        <a:spcBef>
                          <a:spcPts val="100"/>
                        </a:spcBef>
                        <a:spcAft>
                          <a:spcPts val="100"/>
                        </a:spcAft>
                      </a:pPr>
                      <a:r>
                        <a:rPr lang="en-GB" sz="900" dirty="0" smtClean="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tc>
                <a:extLst>
                  <a:ext uri="{0D108BD9-81ED-4DB2-BD59-A6C34878D82A}">
                    <a16:rowId xmlns:a16="http://schemas.microsoft.com/office/drawing/2014/main" val="10013"/>
                  </a:ext>
                </a:extLst>
              </a:tr>
              <a:tr h="404144">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dirty="0">
                          <a:solidFill>
                            <a:srgbClr val="000000"/>
                          </a:solidFill>
                          <a:effectLst/>
                          <a:latin typeface="+mn-lt"/>
                          <a:ea typeface="Times New Roman"/>
                        </a:rPr>
                        <a:t>Mrs. Svetlana </a:t>
                      </a:r>
                      <a:r>
                        <a:rPr lang="en-GB" sz="900" b="1" dirty="0" err="1">
                          <a:solidFill>
                            <a:srgbClr val="000000"/>
                          </a:solidFill>
                          <a:effectLst/>
                          <a:latin typeface="+mn-lt"/>
                          <a:ea typeface="Times New Roman"/>
                        </a:rPr>
                        <a:t>Dimitrova</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bg-BG" sz="900">
                          <a:effectLst/>
                          <a:latin typeface="+mn-lt"/>
                          <a:ea typeface="Times New Roman"/>
                          <a:cs typeface="Times New Roman"/>
                        </a:rPr>
                        <a:t>+359 2</a:t>
                      </a:r>
                      <a:r>
                        <a:rPr lang="en-GB" sz="900">
                          <a:effectLst/>
                          <a:latin typeface="+mn-lt"/>
                          <a:ea typeface="Times New Roman"/>
                          <a:cs typeface="Times New Roman"/>
                        </a:rPr>
                        <a:t> </a:t>
                      </a:r>
                      <a:r>
                        <a:rPr lang="bg-BG" sz="900">
                          <a:effectLst/>
                          <a:latin typeface="+mn-lt"/>
                          <a:ea typeface="Times New Roman"/>
                          <a:cs typeface="Times New Roman"/>
                        </a:rPr>
                        <a:t>970 27 70 </a:t>
                      </a:r>
                      <a:r>
                        <a:rPr lang="en-US" sz="900" spc="-60">
                          <a:effectLst/>
                          <a:latin typeface="+mn-lt"/>
                          <a:ea typeface="Times New Roman"/>
                          <a:cs typeface="Times New Roman"/>
                        </a:rPr>
                        <a:t>sv</a:t>
                      </a:r>
                      <a:r>
                        <a:rPr lang="bg-BG" sz="900" spc="-60">
                          <a:effectLst/>
                          <a:latin typeface="+mn-lt"/>
                          <a:ea typeface="Times New Roman"/>
                          <a:cs typeface="Times New Roman"/>
                        </a:rPr>
                        <a:t>.</a:t>
                      </a:r>
                      <a:r>
                        <a:rPr lang="en-US" sz="900" spc="-60">
                          <a:effectLst/>
                          <a:latin typeface="+mn-lt"/>
                          <a:ea typeface="Times New Roman"/>
                          <a:cs typeface="Times New Roman"/>
                        </a:rPr>
                        <a:t>dimitrova</a:t>
                      </a:r>
                      <a:r>
                        <a:rPr lang="bg-BG" sz="900" spc="-60">
                          <a:effectLst/>
                          <a:latin typeface="+mn-lt"/>
                          <a:ea typeface="Times New Roman"/>
                          <a:cs typeface="Times New Roman"/>
                        </a:rPr>
                        <a:t>@</a:t>
                      </a:r>
                      <a:r>
                        <a:rPr lang="en-GB" sz="900" spc="-60">
                          <a:effectLst/>
                          <a:latin typeface="+mn-lt"/>
                          <a:ea typeface="Times New Roman"/>
                          <a:cs typeface="Times New Roman"/>
                        </a:rPr>
                        <a:t>bim</a:t>
                      </a:r>
                      <a:r>
                        <a:rPr lang="bg-BG" sz="900" spc="-60">
                          <a:effectLst/>
                          <a:latin typeface="+mn-lt"/>
                          <a:ea typeface="Times New Roman"/>
                          <a:cs typeface="Times New Roman"/>
                        </a:rPr>
                        <a:t>.</a:t>
                      </a:r>
                      <a:r>
                        <a:rPr lang="en-GB" sz="900" spc="-60">
                          <a:effectLst/>
                          <a:latin typeface="+mn-lt"/>
                          <a:ea typeface="Times New Roman"/>
                          <a:cs typeface="Times New Roman"/>
                        </a:rPr>
                        <a:t>government</a:t>
                      </a:r>
                      <a:r>
                        <a:rPr lang="bg-BG" sz="900" spc="-60">
                          <a:effectLst/>
                          <a:latin typeface="+mn-lt"/>
                          <a:ea typeface="Times New Roman"/>
                          <a:cs typeface="Times New Roman"/>
                        </a:rPr>
                        <a:t>.</a:t>
                      </a:r>
                      <a:r>
                        <a:rPr lang="en-GB" sz="900" spc="-60">
                          <a:effectLst/>
                          <a:latin typeface="+mn-lt"/>
                          <a:ea typeface="Times New Roman"/>
                          <a:cs typeface="Times New Roman"/>
                        </a:rPr>
                        <a:t>bg</a:t>
                      </a:r>
                      <a:endParaRPr lang="ru-RU" sz="90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GB" sz="900" b="1">
                          <a:solidFill>
                            <a:srgbClr val="000000"/>
                          </a:solidFill>
                          <a:effectLst/>
                          <a:latin typeface="+mn-lt"/>
                          <a:ea typeface="Times New Roman"/>
                        </a:rPr>
                        <a:t>Mrs. Svetla Mirkova-Grozdanova</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bg-BG" sz="900">
                          <a:effectLst/>
                          <a:latin typeface="+mn-lt"/>
                          <a:ea typeface="Times New Roman"/>
                          <a:cs typeface="Times New Roman"/>
                        </a:rPr>
                        <a:t>+359 2</a:t>
                      </a:r>
                      <a:r>
                        <a:rPr lang="en-GB" sz="900">
                          <a:effectLst/>
                          <a:latin typeface="+mn-lt"/>
                          <a:ea typeface="Times New Roman"/>
                          <a:cs typeface="Times New Roman"/>
                        </a:rPr>
                        <a:t> </a:t>
                      </a:r>
                      <a:r>
                        <a:rPr lang="bg-BG" sz="900">
                          <a:effectLst/>
                          <a:latin typeface="+mn-lt"/>
                          <a:ea typeface="Times New Roman"/>
                          <a:cs typeface="Times New Roman"/>
                        </a:rPr>
                        <a:t>970 27 37 </a:t>
                      </a:r>
                      <a:r>
                        <a:rPr lang="en-US" sz="900" spc="-40">
                          <a:effectLst/>
                          <a:latin typeface="+mn-lt"/>
                          <a:ea typeface="Times New Roman"/>
                          <a:cs typeface="Times New Roman"/>
                        </a:rPr>
                        <a:t>s</a:t>
                      </a:r>
                      <a:r>
                        <a:rPr lang="bg-BG" sz="900" spc="-40">
                          <a:effectLst/>
                          <a:latin typeface="+mn-lt"/>
                          <a:ea typeface="Times New Roman"/>
                          <a:cs typeface="Times New Roman"/>
                        </a:rPr>
                        <a:t>.</a:t>
                      </a:r>
                      <a:r>
                        <a:rPr lang="en-US" sz="900" spc="-40">
                          <a:effectLst/>
                          <a:latin typeface="+mn-lt"/>
                          <a:ea typeface="Times New Roman"/>
                          <a:cs typeface="Times New Roman"/>
                        </a:rPr>
                        <a:t>mirkova</a:t>
                      </a:r>
                      <a:r>
                        <a:rPr lang="bg-BG" sz="900" spc="-40">
                          <a:effectLst/>
                          <a:latin typeface="+mn-lt"/>
                          <a:ea typeface="Times New Roman"/>
                          <a:cs typeface="Times New Roman"/>
                        </a:rPr>
                        <a:t>@</a:t>
                      </a:r>
                      <a:r>
                        <a:rPr lang="en-GB" sz="900" spc="-40">
                          <a:effectLst/>
                          <a:latin typeface="+mn-lt"/>
                          <a:ea typeface="Times New Roman"/>
                          <a:cs typeface="Times New Roman"/>
                        </a:rPr>
                        <a:t>bim</a:t>
                      </a:r>
                      <a:r>
                        <a:rPr lang="bg-BG" sz="900" spc="-40">
                          <a:effectLst/>
                          <a:latin typeface="+mn-lt"/>
                          <a:ea typeface="Times New Roman"/>
                          <a:cs typeface="Times New Roman"/>
                        </a:rPr>
                        <a:t>.</a:t>
                      </a:r>
                      <a:r>
                        <a:rPr lang="en-GB" sz="900" spc="-40">
                          <a:effectLst/>
                          <a:latin typeface="+mn-lt"/>
                          <a:ea typeface="Times New Roman"/>
                          <a:cs typeface="Times New Roman"/>
                        </a:rPr>
                        <a:t>government</a:t>
                      </a:r>
                      <a:r>
                        <a:rPr lang="bg-BG" sz="900" spc="-40">
                          <a:effectLst/>
                          <a:latin typeface="+mn-lt"/>
                          <a:ea typeface="Times New Roman"/>
                          <a:cs typeface="Times New Roman"/>
                        </a:rPr>
                        <a:t>.</a:t>
                      </a:r>
                      <a:r>
                        <a:rPr lang="en-GB" sz="900" spc="-40">
                          <a:effectLst/>
                          <a:latin typeface="+mn-lt"/>
                          <a:ea typeface="Times New Roman"/>
                          <a:cs typeface="Times New Roman"/>
                        </a:rPr>
                        <a:t>bg</a:t>
                      </a:r>
                      <a:endParaRPr lang="ru-RU" sz="90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lnSpc>
                          <a:spcPct val="97000"/>
                        </a:lnSpc>
                        <a:spcBef>
                          <a:spcPts val="100"/>
                        </a:spcBef>
                        <a:spcAft>
                          <a:spcPts val="100"/>
                        </a:spcAft>
                      </a:pPr>
                      <a:r>
                        <a:rPr lang="en-US" sz="900" b="1" dirty="0" smtClean="0">
                          <a:solidFill>
                            <a:srgbClr val="000000"/>
                          </a:solidFill>
                          <a:effectLst/>
                          <a:latin typeface="+mn-lt"/>
                          <a:ea typeface="Times New Roman"/>
                        </a:rPr>
                        <a:t>Mr. </a:t>
                      </a:r>
                      <a:r>
                        <a:rPr lang="en-US" sz="900" b="1" dirty="0" err="1" smtClean="0">
                          <a:solidFill>
                            <a:srgbClr val="000000"/>
                          </a:solidFill>
                          <a:effectLst/>
                          <a:latin typeface="+mn-lt"/>
                          <a:ea typeface="Times New Roman"/>
                        </a:rPr>
                        <a:t>Nikolay</a:t>
                      </a:r>
                      <a:r>
                        <a:rPr lang="en-US" sz="900" b="1" baseline="0" dirty="0" smtClean="0">
                          <a:solidFill>
                            <a:srgbClr val="000000"/>
                          </a:solidFill>
                          <a:effectLst/>
                          <a:latin typeface="+mn-lt"/>
                          <a:ea typeface="Times New Roman"/>
                        </a:rPr>
                        <a:t> </a:t>
                      </a:r>
                      <a:r>
                        <a:rPr lang="en-US" sz="900" b="1" baseline="0" dirty="0" err="1" smtClean="0">
                          <a:solidFill>
                            <a:srgbClr val="000000"/>
                          </a:solidFill>
                          <a:effectLst/>
                          <a:latin typeface="+mn-lt"/>
                          <a:ea typeface="Times New Roman"/>
                        </a:rPr>
                        <a:t>Aleksandrov</a:t>
                      </a:r>
                      <a:endParaRPr lang="ru-RU" sz="900" b="1" dirty="0">
                        <a:solidFill>
                          <a:srgbClr val="000000"/>
                        </a:solidFill>
                        <a:effectLst/>
                        <a:latin typeface="+mn-lt"/>
                        <a:ea typeface="Times New Roman"/>
                      </a:endParaRPr>
                    </a:p>
                  </a:txBody>
                  <a:tcPr marL="68580" marR="68580" marT="0" marB="0" anchor="ctr"/>
                </a:tc>
                <a:tc>
                  <a:txBody>
                    <a:bodyPr/>
                    <a:lstStyle/>
                    <a:p>
                      <a:pPr>
                        <a:spcAft>
                          <a:spcPts val="0"/>
                        </a:spcAft>
                      </a:pPr>
                      <a:r>
                        <a:rPr lang="en-US" sz="900" kern="1200" dirty="0" smtClean="0">
                          <a:solidFill>
                            <a:schemeClr val="dk1"/>
                          </a:solidFill>
                          <a:effectLst/>
                          <a:latin typeface="+mn-lt"/>
                          <a:ea typeface="+mn-ea"/>
                          <a:cs typeface="+mn-cs"/>
                        </a:rPr>
                        <a:t>+359 2 974 08 96 </a:t>
                      </a:r>
                      <a:r>
                        <a:rPr lang="en-US" sz="800" dirty="0" smtClean="0">
                          <a:effectLst/>
                          <a:latin typeface="+mn-lt"/>
                          <a:ea typeface="Times New Roman"/>
                          <a:cs typeface="Times New Roman"/>
                        </a:rPr>
                        <a:t>n.aleksandrov@bim.government.bg</a:t>
                      </a:r>
                      <a:endParaRPr lang="ru-RU" sz="800" dirty="0">
                        <a:effectLst/>
                        <a:latin typeface="+mn-lt"/>
                        <a:ea typeface="Times New Roman"/>
                        <a:cs typeface="Times New Roman"/>
                      </a:endParaRPr>
                    </a:p>
                  </a:txBody>
                  <a:tcPr marL="68580" marR="68580" marT="0" marB="0" anchor="ctr"/>
                </a:tc>
                <a:tc>
                  <a:txBody>
                    <a:bodyPr/>
                    <a:lstStyle/>
                    <a:p>
                      <a:pPr algn="ctr">
                        <a:lnSpc>
                          <a:spcPct val="97000"/>
                        </a:lnSpc>
                        <a:spcBef>
                          <a:spcPts val="100"/>
                        </a:spcBef>
                        <a:spcAft>
                          <a:spcPts val="100"/>
                        </a:spcAft>
                      </a:pPr>
                      <a:r>
                        <a:rPr lang="en-US" sz="900" dirty="0" smtClean="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6"/>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3" name="Объект 2"/>
          <p:cNvSpPr>
            <a:spLocks noGrp="1"/>
          </p:cNvSpPr>
          <p:nvPr>
            <p:ph idx="1"/>
          </p:nvPr>
        </p:nvSpPr>
        <p:spPr>
          <a:xfrm>
            <a:off x="241300" y="1208584"/>
            <a:ext cx="6172200" cy="3816920"/>
          </a:xfrm>
        </p:spPr>
        <p:txBody>
          <a:bodyPr rtlCol="0">
            <a:normAutofit/>
          </a:bodyPr>
          <a:lstStyle/>
          <a:p>
            <a:pPr fontAlgn="auto">
              <a:spcAft>
                <a:spcPts val="0"/>
              </a:spcAft>
              <a:defRPr/>
            </a:pPr>
            <a:r>
              <a:rPr lang="en-GB" sz="1200" b="1" cap="all" dirty="0">
                <a:solidFill>
                  <a:srgbClr val="FF0000"/>
                </a:solidFill>
              </a:rPr>
              <a:t>Addresses of organisations</a:t>
            </a:r>
            <a:endParaRPr lang="ru-RU" sz="1200" dirty="0">
              <a:solidFill>
                <a:srgbClr val="FF0000"/>
              </a:solidFill>
            </a:endParaRPr>
          </a:p>
          <a:p>
            <a:pPr fontAlgn="auto">
              <a:spcAft>
                <a:spcPts val="0"/>
              </a:spcAft>
              <a:defRPr/>
            </a:pPr>
            <a:r>
              <a:rPr lang="ru-RU" sz="1050" b="1" dirty="0" smtClean="0"/>
              <a:t>1</a:t>
            </a:r>
            <a:r>
              <a:rPr lang="ru-RU" sz="1050" b="1" dirty="0"/>
              <a:t>.</a:t>
            </a:r>
            <a:r>
              <a:rPr lang="en-US" sz="1050" b="1" dirty="0"/>
              <a:t>	</a:t>
            </a:r>
            <a:r>
              <a:rPr lang="en-GB" sz="1050" b="1" dirty="0"/>
              <a:t>Bulgarian Institute of Metrology (BIM)</a:t>
            </a:r>
            <a:endParaRPr lang="ru-RU" sz="1050" dirty="0"/>
          </a:p>
          <a:p>
            <a:pPr fontAlgn="auto">
              <a:spcAft>
                <a:spcPts val="0"/>
              </a:spcAft>
              <a:defRPr/>
            </a:pPr>
            <a:r>
              <a:rPr lang="en-GB" sz="1050" b="1" dirty="0"/>
              <a:t>	</a:t>
            </a:r>
            <a:r>
              <a:rPr lang="en-GB" sz="1050" b="1" dirty="0" smtClean="0"/>
              <a:t>Directorate General </a:t>
            </a:r>
            <a:r>
              <a:rPr lang="en-GB" sz="1050" b="1" dirty="0"/>
              <a:t>“National Centre of Metrology” (DG NCM)</a:t>
            </a:r>
            <a:endParaRPr lang="ru-RU" sz="1050" dirty="0"/>
          </a:p>
          <a:p>
            <a:pPr fontAlgn="auto">
              <a:spcAft>
                <a:spcPts val="0"/>
              </a:spcAft>
              <a:defRPr/>
            </a:pPr>
            <a:r>
              <a:rPr lang="en-GB" sz="1050" b="1" dirty="0"/>
              <a:t>	</a:t>
            </a:r>
            <a:r>
              <a:rPr lang="en-GB" sz="1050" b="1" dirty="0" smtClean="0"/>
              <a:t>Directorate </a:t>
            </a:r>
            <a:r>
              <a:rPr lang="en-GB" sz="1050" b="1" dirty="0"/>
              <a:t>General “Measures and Measuring Instruments” (DG MMI</a:t>
            </a:r>
            <a:r>
              <a:rPr lang="en-GB" sz="1050" b="1" dirty="0" smtClean="0"/>
              <a:t>)</a:t>
            </a:r>
          </a:p>
          <a:p>
            <a:pPr fontAlgn="auto">
              <a:spcAft>
                <a:spcPts val="0"/>
              </a:spcAft>
              <a:defRPr/>
            </a:pPr>
            <a:r>
              <a:rPr lang="en-GB" sz="1050" b="1" dirty="0"/>
              <a:t> </a:t>
            </a:r>
            <a:r>
              <a:rPr lang="en-GB" sz="1050" b="1" dirty="0" smtClean="0"/>
              <a:t>                             Directorate “Testing of Measuring Instruments, Devices and Equipment” (D TMIDE) </a:t>
            </a:r>
            <a:endParaRPr lang="ru-RU" sz="1050" dirty="0"/>
          </a:p>
          <a:p>
            <a:pPr fontAlgn="auto">
              <a:spcAft>
                <a:spcPts val="0"/>
              </a:spcAft>
              <a:defRPr/>
            </a:pPr>
            <a:r>
              <a:rPr lang="en-GB" sz="1050" dirty="0"/>
              <a:t>	52-b, G. M. </a:t>
            </a:r>
            <a:r>
              <a:rPr lang="en-GB" sz="1050" dirty="0" err="1"/>
              <a:t>Dimitrov</a:t>
            </a:r>
            <a:r>
              <a:rPr lang="en-GB" sz="1050" dirty="0"/>
              <a:t> Blvd.</a:t>
            </a:r>
            <a:endParaRPr lang="ru-RU" sz="1050" dirty="0"/>
          </a:p>
          <a:p>
            <a:pPr fontAlgn="auto">
              <a:spcAft>
                <a:spcPts val="0"/>
              </a:spcAft>
              <a:defRPr/>
            </a:pPr>
            <a:r>
              <a:rPr lang="en-GB" sz="1050" dirty="0"/>
              <a:t>	1040 Sofia</a:t>
            </a:r>
            <a:endParaRPr lang="ru-RU" sz="1050" dirty="0"/>
          </a:p>
          <a:p>
            <a:pPr fontAlgn="auto">
              <a:spcAft>
                <a:spcPts val="0"/>
              </a:spcAft>
              <a:defRPr/>
            </a:pPr>
            <a:r>
              <a:rPr lang="en-GB" sz="1050" dirty="0"/>
              <a:t>	Bulgaria</a:t>
            </a:r>
            <a:endParaRPr lang="ru-RU" sz="1050" dirty="0"/>
          </a:p>
          <a:p>
            <a:pPr fontAlgn="auto">
              <a:spcAft>
                <a:spcPts val="0"/>
              </a:spcAft>
              <a:defRPr/>
            </a:pPr>
            <a:r>
              <a:rPr lang="en-GB" sz="1050" dirty="0"/>
              <a:t>	Telephone:	+359 2 873 52 88</a:t>
            </a:r>
            <a:endParaRPr lang="ru-RU" sz="1050" dirty="0"/>
          </a:p>
          <a:p>
            <a:pPr fontAlgn="auto">
              <a:spcAft>
                <a:spcPts val="0"/>
              </a:spcAft>
              <a:defRPr/>
            </a:pPr>
            <a:r>
              <a:rPr lang="en-GB" sz="1050" dirty="0"/>
              <a:t>		</a:t>
            </a:r>
            <a:r>
              <a:rPr lang="en-GB" sz="1050" dirty="0" smtClean="0"/>
              <a:t>+</a:t>
            </a:r>
            <a:r>
              <a:rPr lang="en-GB" sz="1050" dirty="0"/>
              <a:t>359 2 873 52 </a:t>
            </a:r>
            <a:r>
              <a:rPr lang="en-GB" sz="1050" dirty="0" smtClean="0"/>
              <a:t>98</a:t>
            </a:r>
          </a:p>
          <a:p>
            <a:pPr fontAlgn="auto">
              <a:spcAft>
                <a:spcPts val="0"/>
              </a:spcAft>
              <a:defRPr/>
            </a:pPr>
            <a:r>
              <a:rPr lang="en-GB" sz="1050" dirty="0"/>
              <a:t> </a:t>
            </a:r>
            <a:r>
              <a:rPr lang="en-GB" sz="1050" dirty="0" smtClean="0"/>
              <a:t>                                                            +359 2 970 27 99</a:t>
            </a:r>
            <a:endParaRPr lang="ru-RU" sz="1050" dirty="0"/>
          </a:p>
          <a:p>
            <a:pPr fontAlgn="auto">
              <a:spcAft>
                <a:spcPts val="0"/>
              </a:spcAft>
              <a:defRPr/>
            </a:pPr>
            <a:r>
              <a:rPr lang="en-GB" sz="1050" dirty="0"/>
              <a:t>	Fax:	</a:t>
            </a:r>
            <a:r>
              <a:rPr lang="en-GB" sz="1050" dirty="0" smtClean="0"/>
              <a:t>+</a:t>
            </a:r>
            <a:r>
              <a:rPr lang="en-GB" sz="1050" dirty="0"/>
              <a:t>359 2 970 27 35</a:t>
            </a:r>
            <a:endParaRPr lang="ru-RU" sz="1050" dirty="0"/>
          </a:p>
          <a:p>
            <a:pPr fontAlgn="auto">
              <a:spcAft>
                <a:spcPts val="0"/>
              </a:spcAft>
              <a:defRPr/>
            </a:pPr>
            <a:r>
              <a:rPr lang="en-GB" sz="1050" dirty="0"/>
              <a:t>		</a:t>
            </a:r>
            <a:r>
              <a:rPr lang="en-GB" sz="1050" dirty="0" smtClean="0"/>
              <a:t>+</a:t>
            </a:r>
            <a:r>
              <a:rPr lang="en-GB" sz="1050" dirty="0"/>
              <a:t>359 2 873 52 </a:t>
            </a:r>
            <a:r>
              <a:rPr lang="en-GB" sz="1050" dirty="0" smtClean="0"/>
              <a:t>98</a:t>
            </a:r>
          </a:p>
          <a:p>
            <a:pPr fontAlgn="auto">
              <a:spcAft>
                <a:spcPts val="0"/>
              </a:spcAft>
              <a:defRPr/>
            </a:pPr>
            <a:r>
              <a:rPr lang="en-GB" sz="1050" dirty="0" smtClean="0"/>
              <a:t>                                                             +</a:t>
            </a:r>
            <a:r>
              <a:rPr lang="en-GB" sz="1050" dirty="0"/>
              <a:t>359 2 873 52 72</a:t>
            </a:r>
            <a:endParaRPr lang="ru-RU" sz="1050" dirty="0"/>
          </a:p>
          <a:p>
            <a:pPr fontAlgn="auto">
              <a:spcAft>
                <a:spcPts val="0"/>
              </a:spcAft>
              <a:defRPr/>
            </a:pPr>
            <a:r>
              <a:rPr lang="en-GB" sz="1050" dirty="0"/>
              <a:t>	E-mail:	</a:t>
            </a:r>
            <a:r>
              <a:rPr lang="en-GB" sz="1050" dirty="0" smtClean="0"/>
              <a:t>GD_NCM@bim.government.bg</a:t>
            </a:r>
            <a:endParaRPr lang="ru-RU" sz="1050" dirty="0"/>
          </a:p>
          <a:p>
            <a:pPr fontAlgn="auto">
              <a:spcAft>
                <a:spcPts val="0"/>
              </a:spcAft>
              <a:defRPr/>
            </a:pPr>
            <a:r>
              <a:rPr lang="en-GB" sz="1050" dirty="0"/>
              <a:t>		</a:t>
            </a:r>
            <a:r>
              <a:rPr lang="en-GB" sz="1050" dirty="0" smtClean="0">
                <a:hlinkClick r:id="rId2"/>
              </a:rPr>
              <a:t>GD_MIU@bim.government.bg</a:t>
            </a:r>
            <a:endParaRPr lang="en-GB" sz="1050" dirty="0" smtClean="0"/>
          </a:p>
          <a:p>
            <a:pPr indent="1790700" fontAlgn="auto">
              <a:spcAft>
                <a:spcPts val="0"/>
              </a:spcAft>
              <a:defRPr/>
            </a:pPr>
            <a:r>
              <a:rPr lang="en-US" sz="1050" dirty="0" smtClean="0">
                <a:hlinkClick r:id="rId3"/>
              </a:rPr>
              <a:t> </a:t>
            </a:r>
            <a:r>
              <a:rPr lang="en-US" sz="1050" u="sng" dirty="0" smtClean="0">
                <a:hlinkClick r:id="rId3"/>
              </a:rPr>
              <a:t>disius@bim.government.bg</a:t>
            </a:r>
            <a:endParaRPr lang="ru-RU" sz="1050" dirty="0"/>
          </a:p>
          <a:p>
            <a:pPr fontAlgn="auto">
              <a:spcAft>
                <a:spcPts val="0"/>
              </a:spcAft>
              <a:defRPr/>
            </a:pPr>
            <a:endParaRPr lang="ru-RU" sz="1050" dirty="0"/>
          </a:p>
          <a:p>
            <a:pPr fontAlgn="auto">
              <a:spcAft>
                <a:spcPts val="0"/>
              </a:spcAft>
              <a:defRPr/>
            </a:pPr>
            <a:r>
              <a:rPr lang="en-GB" sz="1050" dirty="0"/>
              <a:t>	Website:	</a:t>
            </a:r>
            <a:r>
              <a:rPr lang="en-GB" sz="1050" dirty="0" smtClean="0">
                <a:hlinkClick r:id="rId4"/>
              </a:rPr>
              <a:t>www.bim.government.bg</a:t>
            </a:r>
            <a:endParaRPr lang="en-GB" sz="1050" dirty="0" smtClean="0"/>
          </a:p>
          <a:p>
            <a:pPr fontAlgn="auto">
              <a:spcAft>
                <a:spcPts val="0"/>
              </a:spcAft>
              <a:defRPr/>
            </a:pPr>
            <a:endParaRPr lang="ru-RU" sz="1050" dirty="0"/>
          </a:p>
        </p:txBody>
      </p:sp>
      <p:pic>
        <p:nvPicPr>
          <p:cNvPr id="6" name="Рисунок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smtClean="0">
                <a:solidFill>
                  <a:srgbClr val="FF0000"/>
                </a:solidFill>
              </a:rPr>
              <a:t>CHINA</a:t>
            </a:r>
            <a:endParaRPr lang="ru-RU" dirty="0">
              <a:solidFill>
                <a:srgbClr val="FF000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948197281"/>
              </p:ext>
            </p:extLst>
          </p:nvPr>
        </p:nvGraphicFramePr>
        <p:xfrm>
          <a:off x="404813" y="1595438"/>
          <a:ext cx="6120681" cy="563418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800051">
                  <a:extLst>
                    <a:ext uri="{9D8B030D-6E8A-4147-A177-3AD203B41FA5}">
                      <a16:colId xmlns:a16="http://schemas.microsoft.com/office/drawing/2014/main" val="20002"/>
                    </a:ext>
                  </a:extLst>
                </a:gridCol>
                <a:gridCol w="1368301">
                  <a:extLst>
                    <a:ext uri="{9D8B030D-6E8A-4147-A177-3AD203B41FA5}">
                      <a16:colId xmlns:a16="http://schemas.microsoft.com/office/drawing/2014/main" val="20003"/>
                    </a:ext>
                  </a:extLst>
                </a:gridCol>
                <a:gridCol w="504057">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a:effectLst/>
                          <a:latin typeface="+mn-lt"/>
                          <a:ea typeface="Times New Roman"/>
                          <a:cs typeface="Times New Roman"/>
                        </a:rPr>
                        <a:t>TC 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General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1"/>
                  </a:ext>
                </a:extLst>
              </a:tr>
              <a:tr h="310848">
                <a:tc>
                  <a:txBody>
                    <a:bodyPr/>
                    <a:lstStyle/>
                    <a:p>
                      <a:pPr>
                        <a:spcAft>
                          <a:spcPts val="0"/>
                        </a:spcAft>
                      </a:pPr>
                      <a:r>
                        <a:rPr lang="en-GB" sz="900" b="1">
                          <a:effectLst/>
                          <a:latin typeface="+mn-lt"/>
                          <a:ea typeface="Times New Roman"/>
                          <a:cs typeface="Times New Roman"/>
                        </a:rPr>
                        <a:t>TC 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Acoustics, Ultrasound, Vibration</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900" b="1" kern="1200" dirty="0" smtClean="0">
                          <a:solidFill>
                            <a:schemeClr val="tx1"/>
                          </a:solidFill>
                          <a:effectLst/>
                          <a:latin typeface="Calibri" pitchFamily="34" charset="0"/>
                          <a:ea typeface="+mn-ea"/>
                          <a:cs typeface="+mn-cs"/>
                        </a:rPr>
                        <a:t>Dr. </a:t>
                      </a:r>
                      <a:r>
                        <a:rPr lang="en-US" sz="900" b="1" kern="1200" dirty="0" err="1" smtClean="0">
                          <a:solidFill>
                            <a:schemeClr val="tx1"/>
                          </a:solidFill>
                          <a:effectLst/>
                          <a:latin typeface="Calibri" pitchFamily="34" charset="0"/>
                          <a:ea typeface="+mn-ea"/>
                          <a:cs typeface="+mn-cs"/>
                        </a:rPr>
                        <a:t>Longbiao</a:t>
                      </a:r>
                      <a:r>
                        <a:rPr lang="en-US" sz="900" b="1" kern="1200" dirty="0" smtClean="0">
                          <a:solidFill>
                            <a:schemeClr val="tx1"/>
                          </a:solidFill>
                          <a:effectLst/>
                          <a:latin typeface="Calibri" pitchFamily="34" charset="0"/>
                          <a:ea typeface="+mn-ea"/>
                          <a:cs typeface="+mn-cs"/>
                        </a:rPr>
                        <a:t> HE</a:t>
                      </a:r>
                      <a:endParaRPr kumimoji="0" lang="ru-RU" altLang="ru-RU" sz="9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900" u="sng" kern="1200" dirty="0" smtClean="0">
                          <a:solidFill>
                            <a:schemeClr val="tx1"/>
                          </a:solidFill>
                          <a:effectLst/>
                          <a:latin typeface="Calibri" pitchFamily="34" charset="0"/>
                          <a:ea typeface="+mn-ea"/>
                          <a:cs typeface="+mn-cs"/>
                          <a:hlinkClick r:id="rId3"/>
                        </a:rPr>
                        <a:t>helb@nim.ac.cn</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02"/>
                  </a:ext>
                </a:extLst>
              </a:tr>
              <a:tr h="228040">
                <a:tc>
                  <a:txBody>
                    <a:bodyPr/>
                    <a:lstStyle/>
                    <a:p>
                      <a:pPr>
                        <a:spcAft>
                          <a:spcPts val="0"/>
                        </a:spcAft>
                      </a:pPr>
                      <a:r>
                        <a:rPr lang="en-GB" sz="900" b="1">
                          <a:effectLst/>
                          <a:latin typeface="+mn-lt"/>
                          <a:ea typeface="Times New Roman"/>
                          <a:cs typeface="Times New Roman"/>
                        </a:rPr>
                        <a:t>TC 1.3</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Electricity and Magnetism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3"/>
                  </a:ext>
                </a:extLst>
              </a:tr>
              <a:tr h="289248">
                <a:tc>
                  <a:txBody>
                    <a:bodyPr/>
                    <a:lstStyle/>
                    <a:p>
                      <a:pPr>
                        <a:spcAft>
                          <a:spcPts val="0"/>
                        </a:spcAft>
                      </a:pPr>
                      <a:r>
                        <a:rPr lang="en-GB" sz="900" b="1">
                          <a:effectLst/>
                          <a:latin typeface="+mn-lt"/>
                          <a:ea typeface="Times New Roman"/>
                          <a:cs typeface="Times New Roman"/>
                        </a:rPr>
                        <a:t>TC 1.4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Flow Measurement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4"/>
                  </a:ext>
                </a:extLst>
              </a:tr>
              <a:tr h="278448">
                <a:tc>
                  <a:txBody>
                    <a:bodyPr/>
                    <a:lstStyle/>
                    <a:p>
                      <a:pPr>
                        <a:spcAft>
                          <a:spcPts val="0"/>
                        </a:spcAft>
                      </a:pPr>
                      <a:r>
                        <a:rPr lang="en-GB" sz="900" b="1">
                          <a:effectLst/>
                          <a:latin typeface="+mn-lt"/>
                          <a:ea typeface="Times New Roman"/>
                          <a:cs typeface="Times New Roman"/>
                        </a:rPr>
                        <a:t>TC 1.5</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Length and Angle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5"/>
                  </a:ext>
                </a:extLst>
              </a:tr>
              <a:tr h="370840">
                <a:tc>
                  <a:txBody>
                    <a:bodyPr/>
                    <a:lstStyle/>
                    <a:p>
                      <a:pPr>
                        <a:spcAft>
                          <a:spcPts val="0"/>
                        </a:spcAft>
                      </a:pPr>
                      <a:r>
                        <a:rPr lang="en-GB" sz="900" b="1">
                          <a:effectLst/>
                          <a:latin typeface="+mn-lt"/>
                          <a:ea typeface="Times New Roman"/>
                          <a:cs typeface="Times New Roman"/>
                        </a:rPr>
                        <a:t>TC 1.6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Mass and Related Quantities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6"/>
                  </a:ext>
                </a:extLst>
              </a:tr>
              <a:tr h="318184">
                <a:tc>
                  <a:txBody>
                    <a:bodyPr/>
                    <a:lstStyle/>
                    <a:p>
                      <a:pPr>
                        <a:spcAft>
                          <a:spcPts val="0"/>
                        </a:spcAft>
                      </a:pPr>
                      <a:r>
                        <a:rPr lang="en-GB" sz="900" b="1">
                          <a:effectLst/>
                          <a:latin typeface="+mn-lt"/>
                          <a:ea typeface="Times New Roman"/>
                          <a:cs typeface="Times New Roman"/>
                        </a:rPr>
                        <a:t>TC 1.7</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Photometry and Radiometry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900" b="1" kern="1200" dirty="0" smtClean="0">
                          <a:solidFill>
                            <a:schemeClr val="tx1"/>
                          </a:solidFill>
                          <a:effectLst/>
                          <a:latin typeface="Calibri" pitchFamily="34" charset="0"/>
                          <a:ea typeface="+mn-ea"/>
                          <a:cs typeface="+mn-cs"/>
                        </a:rPr>
                        <a:t>Dr. </a:t>
                      </a:r>
                      <a:r>
                        <a:rPr lang="en-US" sz="900" b="1" kern="1200" dirty="0" err="1" smtClean="0">
                          <a:solidFill>
                            <a:schemeClr val="tx1"/>
                          </a:solidFill>
                          <a:effectLst/>
                          <a:latin typeface="Calibri" pitchFamily="34" charset="0"/>
                          <a:ea typeface="+mn-ea"/>
                          <a:cs typeface="+mn-cs"/>
                        </a:rPr>
                        <a:t>Ruoduan</a:t>
                      </a:r>
                      <a:r>
                        <a:rPr lang="en-US" sz="900" b="1" kern="1200" dirty="0" smtClean="0">
                          <a:solidFill>
                            <a:schemeClr val="tx1"/>
                          </a:solidFill>
                          <a:effectLst/>
                          <a:latin typeface="Calibri" pitchFamily="34" charset="0"/>
                          <a:ea typeface="+mn-ea"/>
                          <a:cs typeface="+mn-cs"/>
                        </a:rPr>
                        <a:t> SUN</a:t>
                      </a:r>
                      <a:endParaRPr kumimoji="0" lang="ru-RU" altLang="ru-RU" sz="9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900" u="sng" kern="1200" dirty="0" smtClean="0">
                          <a:solidFill>
                            <a:schemeClr val="tx1"/>
                          </a:solidFill>
                          <a:effectLst/>
                          <a:latin typeface="Calibri" pitchFamily="34" charset="0"/>
                          <a:ea typeface="+mn-ea"/>
                          <a:cs typeface="+mn-cs"/>
                          <a:hlinkClick r:id="rId4"/>
                        </a:rPr>
                        <a:t>sunrd@nim.ac.cn</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07"/>
                  </a:ext>
                </a:extLst>
              </a:tr>
              <a:tr h="307384">
                <a:tc>
                  <a:txBody>
                    <a:bodyPr/>
                    <a:lstStyle/>
                    <a:p>
                      <a:pPr>
                        <a:spcAft>
                          <a:spcPts val="0"/>
                        </a:spcAft>
                      </a:pPr>
                      <a:r>
                        <a:rPr lang="en-GB" sz="900" b="1">
                          <a:effectLst/>
                          <a:latin typeface="+mn-lt"/>
                          <a:ea typeface="Times New Roman"/>
                          <a:cs typeface="Times New Roman"/>
                        </a:rPr>
                        <a:t>TC 1.8</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Physical Chemistry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9"/>
                  </a:ext>
                </a:extLst>
              </a:tr>
              <a:tr h="317152">
                <a:tc>
                  <a:txBody>
                    <a:bodyPr/>
                    <a:lstStyle/>
                    <a:p>
                      <a:pPr>
                        <a:spcAft>
                          <a:spcPts val="0"/>
                        </a:spcAft>
                      </a:pPr>
                      <a:r>
                        <a:rPr lang="en-GB" sz="900" b="1">
                          <a:effectLst/>
                          <a:latin typeface="+mn-lt"/>
                          <a:ea typeface="Times New Roman"/>
                          <a:cs typeface="Times New Roman"/>
                        </a:rPr>
                        <a:t>TC 1.10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Thermometry and Thermal Physics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10"/>
                  </a:ext>
                </a:extLst>
              </a:tr>
              <a:tr h="234344">
                <a:tc>
                  <a:txBody>
                    <a:bodyPr/>
                    <a:lstStyle/>
                    <a:p>
                      <a:pPr>
                        <a:spcAft>
                          <a:spcPts val="0"/>
                        </a:spcAft>
                      </a:pPr>
                      <a:r>
                        <a:rPr lang="en-GB" sz="900" b="1">
                          <a:effectLst/>
                          <a:latin typeface="+mn-lt"/>
                          <a:ea typeface="Times New Roman"/>
                          <a:cs typeface="Times New Roman"/>
                        </a:rPr>
                        <a:t>TC 1.11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Time and Frequency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11"/>
                  </a:ext>
                </a:extLst>
              </a:tr>
              <a:tr h="193576">
                <a:tc>
                  <a:txBody>
                    <a:bodyPr/>
                    <a:lstStyle/>
                    <a:p>
                      <a:pPr>
                        <a:spcAft>
                          <a:spcPts val="0"/>
                        </a:spcAft>
                      </a:pPr>
                      <a:r>
                        <a:rPr lang="en-GB" sz="900" b="1">
                          <a:effectLst/>
                          <a:latin typeface="+mn-lt"/>
                          <a:ea typeface="Times New Roman"/>
                          <a:cs typeface="Times New Roman"/>
                        </a:rPr>
                        <a:t>TC 1.12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Reference Materials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12"/>
                  </a:ext>
                </a:extLst>
              </a:tr>
              <a:tr h="459472">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13"/>
                  </a:ext>
                </a:extLst>
              </a:tr>
              <a:tr h="404144">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algn="ct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16"/>
                  </a:ext>
                </a:extLst>
              </a:tr>
            </a:tbl>
          </a:graphicData>
        </a:graphic>
      </p:graphicFrame>
      <p:sp>
        <p:nvSpPr>
          <p:cNvPr id="7" name="TextBox 6"/>
          <p:cNvSpPr txBox="1"/>
          <p:nvPr/>
        </p:nvSpPr>
        <p:spPr>
          <a:xfrm>
            <a:off x="404813" y="7401272"/>
            <a:ext cx="6048375" cy="1246495"/>
          </a:xfrm>
          <a:prstGeom prst="rect">
            <a:avLst/>
          </a:prstGeom>
          <a:noFill/>
        </p:spPr>
        <p:txBody>
          <a:bodyPr>
            <a:spAutoFit/>
          </a:bodyPr>
          <a:lstStyle/>
          <a:p>
            <a:pPr fontAlgn="auto">
              <a:spcBef>
                <a:spcPts val="0"/>
              </a:spcBef>
              <a:spcAft>
                <a:spcPts val="0"/>
              </a:spcAft>
              <a:defRPr/>
            </a:pPr>
            <a:r>
              <a:rPr lang="en-GB" sz="1200" b="1" cap="all" dirty="0">
                <a:solidFill>
                  <a:srgbClr val="FF0000"/>
                </a:solidFill>
                <a:latin typeface="+mn-lt"/>
                <a:cs typeface="+mn-cs"/>
              </a:rPr>
              <a:t>Address of organisation</a:t>
            </a:r>
            <a:endParaRPr lang="ru-RU" sz="1200" dirty="0">
              <a:solidFill>
                <a:srgbClr val="FF0000"/>
              </a:solidFill>
              <a:latin typeface="+mn-lt"/>
              <a:cs typeface="+mn-cs"/>
            </a:endParaRPr>
          </a:p>
          <a:p>
            <a:pPr fontAlgn="auto">
              <a:spcBef>
                <a:spcPts val="0"/>
              </a:spcBef>
              <a:spcAft>
                <a:spcPts val="0"/>
              </a:spcAft>
              <a:defRPr/>
            </a:pPr>
            <a:r>
              <a:rPr lang="ru-RU" sz="1050" b="1" dirty="0">
                <a:latin typeface="+mn-lt"/>
                <a:cs typeface="+mn-cs"/>
              </a:rPr>
              <a:t>1.</a:t>
            </a:r>
            <a:r>
              <a:rPr lang="en-US" sz="1050" b="1" dirty="0">
                <a:latin typeface="+mn-lt"/>
                <a:cs typeface="+mn-cs"/>
              </a:rPr>
              <a:t>	</a:t>
            </a:r>
            <a:r>
              <a:rPr lang="en-GB" sz="1050" b="1" dirty="0" smtClean="0">
                <a:latin typeface="+mn-lt"/>
                <a:cs typeface="+mn-cs"/>
              </a:rPr>
              <a:t>National Institute of Metrology (NIM</a:t>
            </a:r>
            <a:r>
              <a:rPr lang="en-GB" sz="1050" b="1" dirty="0">
                <a:latin typeface="+mn-lt"/>
                <a:cs typeface="+mn-cs"/>
              </a:rPr>
              <a:t>)</a:t>
            </a:r>
            <a:endParaRPr lang="ru-RU" sz="1050" dirty="0">
              <a:latin typeface="+mn-lt"/>
              <a:cs typeface="+mn-cs"/>
            </a:endParaRPr>
          </a:p>
          <a:p>
            <a:pPr>
              <a:defRPr/>
            </a:pPr>
            <a:r>
              <a:rPr lang="en-GB" sz="1050" dirty="0">
                <a:latin typeface="+mn-lt"/>
                <a:cs typeface="+mn-cs"/>
              </a:rPr>
              <a:t>	</a:t>
            </a:r>
            <a:r>
              <a:rPr lang="ru-RU" sz="1050" dirty="0" err="1">
                <a:latin typeface="+mj-lt"/>
              </a:rPr>
              <a:t>No</a:t>
            </a:r>
            <a:r>
              <a:rPr lang="ru-RU" sz="1050" dirty="0">
                <a:latin typeface="+mj-lt"/>
              </a:rPr>
              <a:t>. 18 </a:t>
            </a:r>
            <a:r>
              <a:rPr lang="ru-RU" sz="1050" dirty="0" err="1">
                <a:latin typeface="+mj-lt"/>
              </a:rPr>
              <a:t>Bei</a:t>
            </a:r>
            <a:r>
              <a:rPr lang="ru-RU" sz="1050" dirty="0">
                <a:latin typeface="+mj-lt"/>
              </a:rPr>
              <a:t> </a:t>
            </a:r>
            <a:r>
              <a:rPr lang="ru-RU" sz="1050" dirty="0" err="1">
                <a:latin typeface="+mj-lt"/>
              </a:rPr>
              <a:t>San</a:t>
            </a:r>
            <a:r>
              <a:rPr lang="ru-RU" sz="1050" dirty="0">
                <a:latin typeface="+mj-lt"/>
              </a:rPr>
              <a:t> </a:t>
            </a:r>
            <a:r>
              <a:rPr lang="ru-RU" sz="1050" dirty="0" err="1">
                <a:latin typeface="+mj-lt"/>
              </a:rPr>
              <a:t>Huan</a:t>
            </a:r>
            <a:r>
              <a:rPr lang="ru-RU" sz="1050" dirty="0">
                <a:latin typeface="+mj-lt"/>
              </a:rPr>
              <a:t> </a:t>
            </a:r>
            <a:r>
              <a:rPr lang="ru-RU" sz="1050" dirty="0" err="1">
                <a:latin typeface="+mj-lt"/>
              </a:rPr>
              <a:t>Dong</a:t>
            </a:r>
            <a:r>
              <a:rPr lang="ru-RU" sz="1050" dirty="0">
                <a:latin typeface="+mj-lt"/>
              </a:rPr>
              <a:t> </a:t>
            </a:r>
            <a:r>
              <a:rPr lang="ru-RU" sz="1050" dirty="0" err="1">
                <a:latin typeface="+mj-lt"/>
              </a:rPr>
              <a:t>Lu</a:t>
            </a:r>
            <a:r>
              <a:rPr lang="ru-RU" sz="1050" dirty="0">
                <a:latin typeface="+mj-lt"/>
              </a:rPr>
              <a:t>, </a:t>
            </a:r>
            <a:r>
              <a:rPr lang="ru-RU" sz="1050" dirty="0" err="1">
                <a:latin typeface="+mj-lt"/>
              </a:rPr>
              <a:t>Chaoyang</a:t>
            </a:r>
            <a:r>
              <a:rPr lang="ru-RU" sz="1050" dirty="0">
                <a:latin typeface="+mj-lt"/>
              </a:rPr>
              <a:t> </a:t>
            </a:r>
            <a:r>
              <a:rPr lang="ru-RU" sz="1050" dirty="0" err="1">
                <a:latin typeface="+mj-lt"/>
              </a:rPr>
              <a:t>Dist</a:t>
            </a:r>
            <a:r>
              <a:rPr lang="ru-RU" sz="1050" dirty="0">
                <a:latin typeface="+mj-lt"/>
              </a:rPr>
              <a:t>. </a:t>
            </a:r>
            <a:r>
              <a:rPr lang="ru-RU" sz="1050" dirty="0" err="1">
                <a:latin typeface="+mj-lt"/>
              </a:rPr>
              <a:t>Beijing</a:t>
            </a:r>
            <a:r>
              <a:rPr lang="ru-RU" sz="1050" dirty="0">
                <a:latin typeface="+mj-lt"/>
              </a:rPr>
              <a:t>, P. R. </a:t>
            </a:r>
            <a:r>
              <a:rPr lang="ru-RU" sz="1050" dirty="0" err="1">
                <a:latin typeface="+mj-lt"/>
              </a:rPr>
              <a:t>China</a:t>
            </a:r>
            <a:r>
              <a:rPr lang="ru-RU" sz="1050" dirty="0">
                <a:latin typeface="+mj-lt"/>
              </a:rPr>
              <a:t>, 100029</a:t>
            </a:r>
          </a:p>
          <a:p>
            <a:pPr>
              <a:defRPr/>
            </a:pPr>
            <a:r>
              <a:rPr lang="ru-RU" sz="1050" dirty="0">
                <a:latin typeface="+mj-lt"/>
              </a:rPr>
              <a:t>                         </a:t>
            </a:r>
            <a:r>
              <a:rPr lang="en-US" sz="1050" dirty="0" smtClean="0">
                <a:latin typeface="+mj-lt"/>
              </a:rPr>
              <a:t>     </a:t>
            </a:r>
            <a:r>
              <a:rPr lang="ru-RU" sz="1050" dirty="0" err="1" smtClean="0">
                <a:latin typeface="+mj-lt"/>
              </a:rPr>
              <a:t>Te</a:t>
            </a:r>
            <a:r>
              <a:rPr lang="en-US" sz="1050" dirty="0" smtClean="0">
                <a:latin typeface="+mj-lt"/>
              </a:rPr>
              <a:t>l</a:t>
            </a:r>
            <a:r>
              <a:rPr lang="ru-RU" sz="1050" dirty="0" smtClean="0">
                <a:latin typeface="+mj-lt"/>
              </a:rPr>
              <a:t>: </a:t>
            </a:r>
            <a:r>
              <a:rPr lang="ru-RU" sz="1050" dirty="0">
                <a:latin typeface="+mj-lt"/>
              </a:rPr>
              <a:t>+86-10-64524241/64524260</a:t>
            </a:r>
          </a:p>
          <a:p>
            <a:pPr>
              <a:defRPr/>
            </a:pPr>
            <a:r>
              <a:rPr lang="ru-RU" sz="1050" dirty="0">
                <a:latin typeface="+mj-lt"/>
              </a:rPr>
              <a:t>                         </a:t>
            </a:r>
            <a:r>
              <a:rPr lang="en-US" sz="1050" dirty="0" smtClean="0">
                <a:latin typeface="+mj-lt"/>
              </a:rPr>
              <a:t>     Fax</a:t>
            </a:r>
            <a:r>
              <a:rPr lang="ru-RU" sz="1050" dirty="0" smtClean="0">
                <a:latin typeface="+mj-lt"/>
              </a:rPr>
              <a:t>: </a:t>
            </a:r>
            <a:r>
              <a:rPr lang="ru-RU" sz="1050" dirty="0">
                <a:latin typeface="+mj-lt"/>
              </a:rPr>
              <a:t>+86-10-64218703</a:t>
            </a:r>
          </a:p>
          <a:p>
            <a:pPr>
              <a:defRPr/>
            </a:pPr>
            <a:r>
              <a:rPr lang="ru-RU" sz="1050" dirty="0">
                <a:latin typeface="+mj-lt"/>
              </a:rPr>
              <a:t>                      </a:t>
            </a:r>
            <a:r>
              <a:rPr lang="en-US" sz="1050" dirty="0" smtClean="0">
                <a:latin typeface="+mj-lt"/>
              </a:rPr>
              <a:t>     </a:t>
            </a:r>
            <a:r>
              <a:rPr lang="ru-RU" sz="1050" dirty="0" smtClean="0">
                <a:latin typeface="+mj-lt"/>
              </a:rPr>
              <a:t>   </a:t>
            </a:r>
            <a:r>
              <a:rPr lang="ru-RU" sz="1050" dirty="0">
                <a:latin typeface="+mj-lt"/>
              </a:rPr>
              <a:t>E-</a:t>
            </a:r>
            <a:r>
              <a:rPr lang="ru-RU" sz="1050" dirty="0" err="1">
                <a:latin typeface="+mj-lt"/>
              </a:rPr>
              <a:t>mail</a:t>
            </a:r>
            <a:r>
              <a:rPr lang="ru-RU" sz="1050" dirty="0">
                <a:latin typeface="+mj-lt"/>
              </a:rPr>
              <a:t>: </a:t>
            </a:r>
            <a:r>
              <a:rPr lang="ru-RU" sz="1050" dirty="0">
                <a:latin typeface="+mj-lt"/>
                <a:hlinkClick r:id="rId5"/>
              </a:rPr>
              <a:t>gaowei@nim.ac.cn</a:t>
            </a:r>
            <a:r>
              <a:rPr lang="ru-RU" sz="1050" dirty="0">
                <a:latin typeface="+mj-lt"/>
              </a:rPr>
              <a:t>; limw@nim.ac.cn</a:t>
            </a:r>
          </a:p>
          <a:p>
            <a:pPr fontAlgn="auto">
              <a:spcBef>
                <a:spcPts val="0"/>
              </a:spcBef>
              <a:spcAft>
                <a:spcPts val="0"/>
              </a:spcAft>
              <a:defRPr/>
            </a:pPr>
            <a:endParaRPr lang="ru-RU" sz="1050" dirty="0">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628775" y="273050"/>
            <a:ext cx="4886325" cy="358775"/>
          </a:xfrm>
        </p:spPr>
        <p:txBody>
          <a:bodyPr/>
          <a:lstStyle/>
          <a:p>
            <a:r>
              <a:rPr lang="en-GB" smtClean="0"/>
              <a:t>INTRODUCTION</a:t>
            </a:r>
            <a:endParaRPr lang="ru-RU" smtClean="0"/>
          </a:p>
        </p:txBody>
      </p:sp>
      <p:sp>
        <p:nvSpPr>
          <p:cNvPr id="3" name="Объект 2"/>
          <p:cNvSpPr>
            <a:spLocks noGrp="1"/>
          </p:cNvSpPr>
          <p:nvPr>
            <p:ph idx="1"/>
          </p:nvPr>
        </p:nvSpPr>
        <p:spPr>
          <a:xfrm>
            <a:off x="332656" y="1208584"/>
            <a:ext cx="6172200" cy="7488832"/>
          </a:xfrm>
        </p:spPr>
        <p:txBody>
          <a:bodyPr numCol="2" spcCol="288000" rtlCol="0">
            <a:noAutofit/>
          </a:bodyPr>
          <a:lstStyle/>
          <a:p>
            <a:pPr fontAlgn="auto">
              <a:spcAft>
                <a:spcPts val="0"/>
              </a:spcAft>
              <a:defRPr/>
            </a:pPr>
            <a:r>
              <a:rPr lang="en-GB" sz="1050" b="1" i="1" dirty="0" smtClean="0"/>
              <a:t>COOMET</a:t>
            </a:r>
            <a:r>
              <a:rPr lang="en-GB" sz="1050" dirty="0" smtClean="0"/>
              <a:t> is a regional organisation originally establishing cooperation of national metrology institutions of the countries of Central and Eastern Europe. It was founded in June, 1991 and renamed in </a:t>
            </a:r>
            <a:r>
              <a:rPr lang="en-GB" sz="1050" b="1" i="1" dirty="0" smtClean="0">
                <a:solidFill>
                  <a:srgbClr val="FF0000"/>
                </a:solidFill>
              </a:rPr>
              <a:t>Euro-Asian Cooperation of National Metrological Institutions</a:t>
            </a:r>
            <a:r>
              <a:rPr lang="en-GB" sz="1050" dirty="0" smtClean="0">
                <a:solidFill>
                  <a:srgbClr val="FF0000"/>
                </a:solidFill>
              </a:rPr>
              <a:t> </a:t>
            </a:r>
            <a:r>
              <a:rPr lang="en-GB" sz="1050" dirty="0" smtClean="0"/>
              <a:t>in May, 2000. COOMET is open for any metrology institutions from other regions to join as associate members.</a:t>
            </a:r>
            <a:endParaRPr lang="ru-RU" sz="1050" dirty="0" smtClean="0"/>
          </a:p>
          <a:p>
            <a:pPr fontAlgn="auto">
              <a:spcAft>
                <a:spcPts val="0"/>
              </a:spcAft>
              <a:defRPr/>
            </a:pPr>
            <a:r>
              <a:rPr lang="en-GB" sz="1050" dirty="0" smtClean="0"/>
              <a:t>Now the members of COOMET are metrology institutions from </a:t>
            </a:r>
            <a:r>
              <a:rPr lang="en-GB" sz="1050" b="1" i="1" dirty="0" smtClean="0"/>
              <a:t>Armenia, Azerbaijan,</a:t>
            </a:r>
            <a:r>
              <a:rPr lang="en-GB" sz="1050" dirty="0" smtClean="0"/>
              <a:t> </a:t>
            </a:r>
            <a:r>
              <a:rPr lang="en-GB" sz="1050" b="1" i="1" dirty="0" smtClean="0"/>
              <a:t>Belarus,</a:t>
            </a:r>
            <a:r>
              <a:rPr lang="ru-RU" sz="1050" b="1" i="1" dirty="0" smtClean="0"/>
              <a:t> </a:t>
            </a:r>
            <a:r>
              <a:rPr lang="en-US" sz="1050" b="1" i="1" dirty="0" smtClean="0"/>
              <a:t>China </a:t>
            </a:r>
            <a:r>
              <a:rPr lang="en-GB" sz="1050" dirty="0"/>
              <a:t>(Associate Member),</a:t>
            </a:r>
            <a:r>
              <a:rPr lang="en-GB" sz="1050" b="1" i="1" dirty="0" smtClean="0"/>
              <a:t> Bosnia and Herzegovina </a:t>
            </a:r>
            <a:r>
              <a:rPr lang="en-GB" sz="1050" dirty="0"/>
              <a:t>(Associate Member),</a:t>
            </a:r>
            <a:r>
              <a:rPr lang="en-GB" sz="1050" b="1" i="1" dirty="0" smtClean="0"/>
              <a:t> Bulgaria, Georgia, Germany</a:t>
            </a:r>
            <a:r>
              <a:rPr lang="en-GB" sz="1050" dirty="0" smtClean="0"/>
              <a:t> (Associate Member), </a:t>
            </a:r>
            <a:r>
              <a:rPr lang="en-GB" sz="1050" b="1" i="1" dirty="0" smtClean="0"/>
              <a:t>Kazakhstan, Kyrgyzstan, DPR of Korea</a:t>
            </a:r>
            <a:r>
              <a:rPr lang="en-GB" sz="1050" dirty="0" smtClean="0"/>
              <a:t> (Associate Member), </a:t>
            </a:r>
            <a:r>
              <a:rPr lang="en-GB" sz="1050" b="1" i="1" dirty="0" smtClean="0"/>
              <a:t>Cuba</a:t>
            </a:r>
            <a:r>
              <a:rPr lang="en-GB" sz="1050" dirty="0" smtClean="0"/>
              <a:t> (Associate Member), </a:t>
            </a:r>
            <a:r>
              <a:rPr lang="en-GB" sz="1050" b="1" i="1" dirty="0" smtClean="0"/>
              <a:t>Lithuania, Moldova, Russia, Romania, Slovakia, Tajikistan, Turkey </a:t>
            </a:r>
            <a:r>
              <a:rPr lang="en-GB" sz="1050" dirty="0"/>
              <a:t>(Associate Member), </a:t>
            </a:r>
            <a:r>
              <a:rPr lang="en-GB" sz="1050" b="1" i="1" dirty="0" smtClean="0"/>
              <a:t>Uzbekistan </a:t>
            </a:r>
            <a:r>
              <a:rPr lang="en-GB" sz="1050" dirty="0" smtClean="0"/>
              <a:t>and </a:t>
            </a:r>
            <a:r>
              <a:rPr lang="en-GB" sz="1050" b="1" i="1" dirty="0" smtClean="0"/>
              <a:t>Ukraine</a:t>
            </a:r>
            <a:r>
              <a:rPr lang="en-GB" sz="1050" dirty="0" smtClean="0"/>
              <a:t>. </a:t>
            </a:r>
            <a:endParaRPr lang="ru-RU" sz="1050" dirty="0" smtClean="0"/>
          </a:p>
          <a:p>
            <a:pPr fontAlgn="auto">
              <a:spcAft>
                <a:spcPts val="0"/>
              </a:spcAft>
              <a:defRPr/>
            </a:pPr>
            <a:r>
              <a:rPr lang="en-GB" sz="1050" dirty="0" smtClean="0"/>
              <a:t>The basic activity of COOMET is cooperation in the following areas: measurement standards of physical quantities, legal metrology, quality management systems, information and training.</a:t>
            </a:r>
            <a:endParaRPr lang="ru-RU" sz="1050" dirty="0" smtClean="0"/>
          </a:p>
          <a:p>
            <a:pPr fontAlgn="auto">
              <a:spcAft>
                <a:spcPts val="0"/>
              </a:spcAft>
              <a:defRPr/>
            </a:pPr>
            <a:r>
              <a:rPr lang="en-GB" sz="1050" b="1" i="1" dirty="0" smtClean="0">
                <a:solidFill>
                  <a:srgbClr val="FF0000"/>
                </a:solidFill>
              </a:rPr>
              <a:t>The</a:t>
            </a:r>
            <a:r>
              <a:rPr lang="en-GB" sz="1050" dirty="0" smtClean="0">
                <a:solidFill>
                  <a:srgbClr val="FF0000"/>
                </a:solidFill>
              </a:rPr>
              <a:t> </a:t>
            </a:r>
            <a:r>
              <a:rPr lang="en-GB" sz="1050" b="1" i="1" dirty="0" smtClean="0">
                <a:solidFill>
                  <a:srgbClr val="FF0000"/>
                </a:solidFill>
              </a:rPr>
              <a:t>objectives of COOMET</a:t>
            </a:r>
            <a:r>
              <a:rPr lang="en-GB" sz="1050" dirty="0" smtClean="0">
                <a:solidFill>
                  <a:srgbClr val="FF0000"/>
                </a:solidFill>
              </a:rPr>
              <a:t> </a:t>
            </a:r>
            <a:r>
              <a:rPr lang="en-GB" sz="1050" dirty="0" smtClean="0"/>
              <a:t>are as follows:</a:t>
            </a:r>
            <a:endParaRPr lang="ru-RU" sz="1050" dirty="0" smtClean="0"/>
          </a:p>
          <a:p>
            <a:pPr marL="172800" indent="-172800" fontAlgn="auto">
              <a:spcAft>
                <a:spcPts val="0"/>
              </a:spcAft>
              <a:buFont typeface="Arial" pitchFamily="34" charset="0"/>
              <a:buChar char="•"/>
              <a:defRPr/>
            </a:pPr>
            <a:r>
              <a:rPr lang="en-GB" sz="1050" dirty="0" smtClean="0"/>
              <a:t>assistance in effective addressing the problems relating to uniformity of measures, uniformity </a:t>
            </a:r>
            <a:r>
              <a:rPr lang="ru-RU" sz="1050" dirty="0" smtClean="0"/>
              <a:t/>
            </a:r>
            <a:br>
              <a:rPr lang="ru-RU" sz="1050" dirty="0" smtClean="0"/>
            </a:br>
            <a:r>
              <a:rPr lang="en-GB" sz="1050" dirty="0" smtClean="0"/>
              <a:t>of measurements and the required accuracy of their results;</a:t>
            </a:r>
            <a:endParaRPr lang="ru-RU" sz="1050" dirty="0" smtClean="0"/>
          </a:p>
          <a:p>
            <a:pPr marL="172800" indent="-172800" fontAlgn="auto">
              <a:spcAft>
                <a:spcPts val="0"/>
              </a:spcAft>
              <a:buFont typeface="Arial" pitchFamily="34" charset="0"/>
              <a:buChar char="•"/>
              <a:defRPr/>
            </a:pPr>
            <a:r>
              <a:rPr lang="en-GB" sz="1050" dirty="0" smtClean="0"/>
              <a:t>assistance in promoting cooperation of national economies and eliminating technical barriers in international trade;</a:t>
            </a:r>
            <a:endParaRPr lang="ru-RU" sz="1050" dirty="0" smtClean="0"/>
          </a:p>
          <a:p>
            <a:pPr marL="172800" indent="-172800" fontAlgn="auto">
              <a:spcAft>
                <a:spcPts val="0"/>
              </a:spcAft>
              <a:buFont typeface="Arial" pitchFamily="34" charset="0"/>
              <a:buChar char="•"/>
              <a:defRPr/>
            </a:pPr>
            <a:r>
              <a:rPr lang="en-GB" sz="1050" dirty="0" smtClean="0"/>
              <a:t>harmonisation of activities of metrology services of Euro-Asian countries with similar activities in other regions.</a:t>
            </a:r>
            <a:endParaRPr lang="ru-RU" sz="1050" dirty="0" smtClean="0"/>
          </a:p>
          <a:p>
            <a:pPr fontAlgn="auto">
              <a:spcAft>
                <a:spcPts val="0"/>
              </a:spcAft>
              <a:defRPr/>
            </a:pPr>
            <a:r>
              <a:rPr lang="en-GB" sz="1050" dirty="0" smtClean="0"/>
              <a:t>CООМЕТ strictly adheres </a:t>
            </a:r>
            <a:r>
              <a:rPr lang="en-GB" sz="1050" dirty="0" smtClean="0">
                <a:solidFill>
                  <a:srgbClr val="FF0000"/>
                </a:solidFill>
              </a:rPr>
              <a:t>to </a:t>
            </a:r>
            <a:r>
              <a:rPr lang="en-GB" sz="1050" b="1" i="1" dirty="0" smtClean="0">
                <a:solidFill>
                  <a:srgbClr val="FF0000"/>
                </a:solidFill>
              </a:rPr>
              <a:t>the</a:t>
            </a:r>
            <a:r>
              <a:rPr lang="en-GB" sz="1050" dirty="0" smtClean="0">
                <a:solidFill>
                  <a:srgbClr val="FF0000"/>
                </a:solidFill>
              </a:rPr>
              <a:t> </a:t>
            </a:r>
            <a:r>
              <a:rPr lang="en-GB" sz="1050" b="1" i="1" dirty="0" smtClean="0">
                <a:solidFill>
                  <a:srgbClr val="FF0000"/>
                </a:solidFill>
              </a:rPr>
              <a:t>Memorandum of Understanding</a:t>
            </a:r>
            <a:r>
              <a:rPr lang="en-GB" sz="1050" dirty="0" smtClean="0">
                <a:solidFill>
                  <a:srgbClr val="FF0000"/>
                </a:solidFill>
              </a:rPr>
              <a:t> </a:t>
            </a:r>
            <a:r>
              <a:rPr lang="en-GB" sz="1050" b="1" i="1" dirty="0" smtClean="0">
                <a:solidFill>
                  <a:srgbClr val="FF0000"/>
                </a:solidFill>
              </a:rPr>
              <a:t>(</a:t>
            </a:r>
            <a:r>
              <a:rPr lang="en-GB" sz="1050" b="1" i="1" dirty="0" err="1" smtClean="0">
                <a:solidFill>
                  <a:srgbClr val="FF0000"/>
                </a:solidFill>
              </a:rPr>
              <a:t>MoU</a:t>
            </a:r>
            <a:r>
              <a:rPr lang="en-GB" sz="1050" b="1" i="1" dirty="0" smtClean="0">
                <a:solidFill>
                  <a:srgbClr val="FF0000"/>
                </a:solidFill>
              </a:rPr>
              <a:t>)</a:t>
            </a:r>
            <a:r>
              <a:rPr lang="en-GB" sz="1050" dirty="0" smtClean="0">
                <a:solidFill>
                  <a:srgbClr val="FF0000"/>
                </a:solidFill>
              </a:rPr>
              <a:t> and </a:t>
            </a:r>
            <a:r>
              <a:rPr lang="en-GB" sz="1050" b="1" i="1" dirty="0" smtClean="0">
                <a:solidFill>
                  <a:srgbClr val="FF0000"/>
                </a:solidFill>
              </a:rPr>
              <a:t>Rules of Procedure</a:t>
            </a:r>
            <a:r>
              <a:rPr lang="en-GB" sz="1050" dirty="0" smtClean="0">
                <a:solidFill>
                  <a:srgbClr val="FF0000"/>
                </a:solidFill>
              </a:rPr>
              <a:t> </a:t>
            </a:r>
            <a:r>
              <a:rPr lang="en-GB" sz="1050" dirty="0" smtClean="0"/>
              <a:t>in any of its activities.</a:t>
            </a:r>
            <a:endParaRPr lang="ru-RU" sz="1050" dirty="0" smtClean="0"/>
          </a:p>
          <a:p>
            <a:pPr fontAlgn="auto">
              <a:spcAft>
                <a:spcPts val="0"/>
              </a:spcAft>
              <a:defRPr/>
            </a:pPr>
            <a:r>
              <a:rPr lang="en-GB" sz="1050" b="1" i="1" dirty="0" smtClean="0">
                <a:solidFill>
                  <a:srgbClr val="FF0000"/>
                </a:solidFill>
              </a:rPr>
              <a:t>COOMET countries cooperate in the following subject fields:</a:t>
            </a:r>
            <a:r>
              <a:rPr lang="en-GB" sz="1050" dirty="0" smtClean="0">
                <a:solidFill>
                  <a:srgbClr val="FF0000"/>
                </a:solidFill>
              </a:rPr>
              <a:t> </a:t>
            </a:r>
            <a:r>
              <a:rPr lang="en-GB" sz="1050" dirty="0" smtClean="0"/>
              <a:t>acoustics, ultrasound, vibration; electricity and magnetism; flow measurement; ionising radiation and radioactivity; length and angle; mass and related quantities; photometry and radiometry; physical chemistry; thermometry and thermal physics; time and frequency; reference materials; general questions concerning measurements (general metrology); legal metrology; quality management systems; information and information technology; training and raising proficiency level of experts.</a:t>
            </a:r>
            <a:endParaRPr lang="ru-RU" sz="1050" dirty="0" smtClean="0"/>
          </a:p>
          <a:p>
            <a:pPr fontAlgn="auto">
              <a:spcAft>
                <a:spcPts val="0"/>
              </a:spcAft>
              <a:defRPr/>
            </a:pPr>
            <a:r>
              <a:rPr lang="en-GB" sz="1050" dirty="0" smtClean="0"/>
              <a:t>The supreme body of COOMET is </a:t>
            </a:r>
            <a:r>
              <a:rPr lang="en-GB" sz="1050" b="1" i="1" dirty="0" smtClean="0">
                <a:solidFill>
                  <a:srgbClr val="FF0000"/>
                </a:solidFill>
              </a:rPr>
              <a:t>the</a:t>
            </a:r>
            <a:r>
              <a:rPr lang="en-GB" sz="1050" dirty="0" smtClean="0">
                <a:solidFill>
                  <a:srgbClr val="FF0000"/>
                </a:solidFill>
              </a:rPr>
              <a:t> </a:t>
            </a:r>
            <a:r>
              <a:rPr lang="en-GB" sz="1050" b="1" i="1" dirty="0" smtClean="0">
                <a:solidFill>
                  <a:srgbClr val="FF0000"/>
                </a:solidFill>
              </a:rPr>
              <a:t>COOMET Committee</a:t>
            </a:r>
            <a:r>
              <a:rPr lang="en-GB" sz="1050" dirty="0" smtClean="0">
                <a:solidFill>
                  <a:srgbClr val="FF0000"/>
                </a:solidFill>
              </a:rPr>
              <a:t> </a:t>
            </a:r>
            <a:r>
              <a:rPr lang="en-GB" sz="1050" dirty="0" smtClean="0"/>
              <a:t>consisting of heads of national metrology institutions from COOMET Member Countries. The Committee organises and promotes cooperation. The Committee meets at least once a year.</a:t>
            </a:r>
            <a:endParaRPr lang="ru-RU" sz="1050" dirty="0" smtClean="0"/>
          </a:p>
          <a:p>
            <a:pPr fontAlgn="auto">
              <a:spcAft>
                <a:spcPts val="0"/>
              </a:spcAft>
              <a:defRPr/>
            </a:pPr>
            <a:r>
              <a:rPr lang="en-GB" sz="1050" b="1" i="1" dirty="0" smtClean="0">
                <a:solidFill>
                  <a:srgbClr val="FF0000"/>
                </a:solidFill>
              </a:rPr>
              <a:t>The</a:t>
            </a:r>
            <a:r>
              <a:rPr lang="en-GB" sz="1050" dirty="0" smtClean="0">
                <a:solidFill>
                  <a:srgbClr val="FF0000"/>
                </a:solidFill>
              </a:rPr>
              <a:t> </a:t>
            </a:r>
            <a:r>
              <a:rPr lang="en-GB" sz="1050" b="1" i="1" dirty="0" smtClean="0">
                <a:solidFill>
                  <a:srgbClr val="FF0000"/>
                </a:solidFill>
              </a:rPr>
              <a:t>COOMET President</a:t>
            </a:r>
            <a:r>
              <a:rPr lang="en-GB" sz="1050" dirty="0" smtClean="0">
                <a:solidFill>
                  <a:srgbClr val="FF0000"/>
                </a:solidFill>
              </a:rPr>
              <a:t> </a:t>
            </a:r>
            <a:r>
              <a:rPr lang="en-GB" sz="1050" dirty="0" smtClean="0"/>
              <a:t>is elected by the Committee from among its Members for a three year period with an option of one more term of office. The President provides </a:t>
            </a:r>
            <a:r>
              <a:rPr lang="en-GB" sz="1050" b="1" i="1" dirty="0" smtClean="0">
                <a:solidFill>
                  <a:srgbClr val="FF0000"/>
                </a:solidFill>
              </a:rPr>
              <a:t>the</a:t>
            </a:r>
            <a:r>
              <a:rPr lang="en-GB" sz="1050" dirty="0" smtClean="0">
                <a:solidFill>
                  <a:srgbClr val="FF0000"/>
                </a:solidFill>
              </a:rPr>
              <a:t> </a:t>
            </a:r>
            <a:r>
              <a:rPr lang="en-GB" sz="1050" b="1" i="1" dirty="0" smtClean="0">
                <a:solidFill>
                  <a:srgbClr val="FF0000"/>
                </a:solidFill>
              </a:rPr>
              <a:t>COOMET Secretariat</a:t>
            </a:r>
            <a:r>
              <a:rPr lang="en-GB" sz="1050" dirty="0" smtClean="0">
                <a:solidFill>
                  <a:srgbClr val="FF0000"/>
                </a:solidFill>
              </a:rPr>
              <a:t> </a:t>
            </a:r>
            <a:r>
              <a:rPr lang="en-GB" sz="1050" dirty="0" smtClean="0"/>
              <a:t>by using resources of his/her own institution.</a:t>
            </a:r>
            <a:endParaRPr lang="ru-RU" sz="1050" dirty="0" smtClean="0"/>
          </a:p>
          <a:p>
            <a:pPr fontAlgn="auto">
              <a:spcAft>
                <a:spcPts val="0"/>
              </a:spcAft>
              <a:defRPr/>
            </a:pPr>
            <a:r>
              <a:rPr lang="en-GB" sz="1050" dirty="0" smtClean="0"/>
              <a:t>The President proposes candidates of </a:t>
            </a:r>
            <a:r>
              <a:rPr lang="en-GB" sz="1050" b="1" i="1" dirty="0" smtClean="0">
                <a:solidFill>
                  <a:srgbClr val="FF0000"/>
                </a:solidFill>
              </a:rPr>
              <a:t>COOMET Vice-Presidents</a:t>
            </a:r>
            <a:r>
              <a:rPr lang="en-GB" sz="1050" dirty="0" smtClean="0"/>
              <a:t> from among the Members of the Committee for further approval by the Committee. The President, Vice-Presidents and Head of the COOMET Secretariat constitute </a:t>
            </a:r>
            <a:r>
              <a:rPr lang="en-GB" sz="1050" b="1" i="1" dirty="0" smtClean="0">
                <a:solidFill>
                  <a:srgbClr val="FF0000"/>
                </a:solidFill>
              </a:rPr>
              <a:t>the</a:t>
            </a:r>
            <a:r>
              <a:rPr lang="en-GB" sz="1050" dirty="0" smtClean="0">
                <a:solidFill>
                  <a:srgbClr val="FF0000"/>
                </a:solidFill>
              </a:rPr>
              <a:t> </a:t>
            </a:r>
            <a:r>
              <a:rPr lang="en-GB" sz="1050" b="1" i="1" dirty="0" smtClean="0">
                <a:solidFill>
                  <a:srgbClr val="FF0000"/>
                </a:solidFill>
              </a:rPr>
              <a:t>COOMET President’s Council</a:t>
            </a:r>
            <a:r>
              <a:rPr lang="en-GB" sz="1050" dirty="0" smtClean="0"/>
              <a:t>, which decides upon the COOMET policy, interacts with international and regional metrology organisations, coordinates cooperation in the period between the Committee meetings and distinguishes problems to be discussed at these meetings.</a:t>
            </a:r>
            <a:endParaRPr lang="ru-RU" sz="1050" dirty="0" smtClean="0"/>
          </a:p>
          <a:p>
            <a:pPr fontAlgn="auto">
              <a:spcAft>
                <a:spcPts val="0"/>
              </a:spcAft>
              <a:defRPr/>
            </a:pPr>
            <a:r>
              <a:rPr lang="en-GB" sz="1050" dirty="0" smtClean="0"/>
              <a:t>Organisation of work in the basic fields and directions of cooperation is the major task of </a:t>
            </a:r>
            <a:r>
              <a:rPr lang="en-GB" sz="1050" b="1" i="1" dirty="0" smtClean="0">
                <a:solidFill>
                  <a:srgbClr val="FF0000"/>
                </a:solidFill>
              </a:rPr>
              <a:t>the Structural Bodies of COOMET (the Joint Committee, Technical Committees, and Quality Forum)</a:t>
            </a:r>
            <a:r>
              <a:rPr lang="en-GB" sz="1050" b="1" i="1" dirty="0" smtClean="0"/>
              <a:t>.</a:t>
            </a:r>
            <a:endParaRPr lang="ru-RU" sz="1050" dirty="0" smtClean="0"/>
          </a:p>
          <a:p>
            <a:pPr fontAlgn="auto">
              <a:spcAft>
                <a:spcPts val="0"/>
              </a:spcAft>
              <a:defRPr/>
            </a:pPr>
            <a:r>
              <a:rPr lang="en-GB" sz="1050" dirty="0" smtClean="0"/>
              <a:t>The Committee Members appoint their representatives to the Structural Bodies of COOMET </a:t>
            </a:r>
            <a:r>
              <a:rPr lang="en-GB" sz="1050" b="1" i="1" dirty="0" smtClean="0"/>
              <a:t>(</a:t>
            </a:r>
            <a:r>
              <a:rPr lang="en-GB" sz="1050" b="1" i="1" dirty="0" smtClean="0">
                <a:solidFill>
                  <a:srgbClr val="FF0000"/>
                </a:solidFill>
              </a:rPr>
              <a:t>Correspondents)</a:t>
            </a:r>
            <a:r>
              <a:rPr lang="en-GB" sz="1050" dirty="0" smtClean="0">
                <a:solidFill>
                  <a:srgbClr val="FF0000"/>
                </a:solidFill>
              </a:rPr>
              <a:t> </a:t>
            </a:r>
            <a:r>
              <a:rPr lang="en-GB" sz="1050" dirty="0" smtClean="0"/>
              <a:t>from among candidates in their countries. The Correspondents propose a candidate for the position of </a:t>
            </a:r>
            <a:r>
              <a:rPr lang="en-GB" sz="1050" b="1" i="1" dirty="0" smtClean="0">
                <a:solidFill>
                  <a:srgbClr val="FF0000"/>
                </a:solidFill>
              </a:rPr>
              <a:t>the</a:t>
            </a:r>
            <a:r>
              <a:rPr lang="en-GB" sz="1050" dirty="0" smtClean="0">
                <a:solidFill>
                  <a:srgbClr val="FF0000"/>
                </a:solidFill>
              </a:rPr>
              <a:t> </a:t>
            </a:r>
            <a:r>
              <a:rPr lang="en-GB" sz="1050" b="1" i="1" dirty="0" smtClean="0">
                <a:solidFill>
                  <a:srgbClr val="FF0000"/>
                </a:solidFill>
              </a:rPr>
              <a:t>Chairperson of a Structural Body </a:t>
            </a:r>
            <a:r>
              <a:rPr lang="en-GB" sz="1050" dirty="0" smtClean="0"/>
              <a:t>for its further approval by the COOMET Committee.</a:t>
            </a:r>
            <a:endParaRPr lang="ru-RU" sz="1050" dirty="0" smtClean="0"/>
          </a:p>
          <a:p>
            <a:pPr fontAlgn="auto">
              <a:spcAft>
                <a:spcPts val="0"/>
              </a:spcAft>
              <a:defRPr/>
            </a:pPr>
            <a:r>
              <a:rPr lang="en-GB" sz="1050" dirty="0" smtClean="0"/>
              <a:t>The Structural Bodies can establish </a:t>
            </a:r>
            <a:r>
              <a:rPr lang="en-GB" sz="1050" b="1" i="1" dirty="0" smtClean="0">
                <a:solidFill>
                  <a:srgbClr val="FF0000"/>
                </a:solidFill>
              </a:rPr>
              <a:t>Subcommittees (</a:t>
            </a:r>
            <a:r>
              <a:rPr lang="en-GB" sz="1050" b="1" i="1" dirty="0" err="1" smtClean="0">
                <a:solidFill>
                  <a:srgbClr val="FF0000"/>
                </a:solidFill>
              </a:rPr>
              <a:t>SCs</a:t>
            </a:r>
            <a:r>
              <a:rPr lang="en-GB" sz="1050" b="1" i="1" dirty="0" smtClean="0">
                <a:solidFill>
                  <a:srgbClr val="FF0000"/>
                </a:solidFill>
              </a:rPr>
              <a:t>)</a:t>
            </a:r>
            <a:r>
              <a:rPr lang="en-GB" sz="1050" dirty="0" smtClean="0">
                <a:solidFill>
                  <a:srgbClr val="FF0000"/>
                </a:solidFill>
              </a:rPr>
              <a:t> </a:t>
            </a:r>
            <a:r>
              <a:rPr lang="en-GB" sz="1050" dirty="0" smtClean="0"/>
              <a:t>for working on routine tasks of cooperation and </a:t>
            </a:r>
            <a:r>
              <a:rPr lang="en-GB" sz="1050" b="1" i="1" dirty="0" smtClean="0">
                <a:solidFill>
                  <a:srgbClr val="FF0000"/>
                </a:solidFill>
              </a:rPr>
              <a:t>Working Groups (</a:t>
            </a:r>
            <a:r>
              <a:rPr lang="en-GB" sz="1050" b="1" i="1" dirty="0" err="1" smtClean="0">
                <a:solidFill>
                  <a:srgbClr val="FF0000"/>
                </a:solidFill>
              </a:rPr>
              <a:t>WGs</a:t>
            </a:r>
            <a:r>
              <a:rPr lang="en-GB" sz="1050" b="1" i="1" dirty="0" smtClean="0">
                <a:solidFill>
                  <a:srgbClr val="FF0000"/>
                </a:solidFill>
              </a:rPr>
              <a:t>)</a:t>
            </a:r>
            <a:r>
              <a:rPr lang="en-GB" sz="1050" dirty="0" smtClean="0">
                <a:solidFill>
                  <a:srgbClr val="FF0000"/>
                </a:solidFill>
              </a:rPr>
              <a:t> </a:t>
            </a:r>
            <a:r>
              <a:rPr lang="en-GB" sz="1050" dirty="0" smtClean="0"/>
              <a:t>within corresponding </a:t>
            </a:r>
            <a:r>
              <a:rPr lang="en-GB" sz="1050" dirty="0" err="1" smtClean="0"/>
              <a:t>SCs/TCs</a:t>
            </a:r>
            <a:r>
              <a:rPr lang="en-GB" sz="1050" dirty="0" smtClean="0"/>
              <a:t> for carrying out specific work on COOMET projects.</a:t>
            </a:r>
            <a:endParaRPr lang="ru-RU" sz="1050" dirty="0" smtClean="0"/>
          </a:p>
          <a:p>
            <a:pPr fontAlgn="auto">
              <a:spcAft>
                <a:spcPts val="0"/>
              </a:spcAft>
              <a:defRPr/>
            </a:pPr>
            <a:r>
              <a:rPr lang="en-GB" sz="1050" b="1" i="1" dirty="0" smtClean="0">
                <a:solidFill>
                  <a:srgbClr val="FF0000"/>
                </a:solidFill>
              </a:rPr>
              <a:t>The</a:t>
            </a:r>
            <a:r>
              <a:rPr lang="en-GB" sz="1050" dirty="0" smtClean="0">
                <a:solidFill>
                  <a:srgbClr val="FF0000"/>
                </a:solidFill>
              </a:rPr>
              <a:t> </a:t>
            </a:r>
            <a:r>
              <a:rPr lang="en-GB" sz="1050" b="1" i="1" dirty="0" smtClean="0">
                <a:solidFill>
                  <a:srgbClr val="FF0000"/>
                </a:solidFill>
              </a:rPr>
              <a:t>official languages </a:t>
            </a:r>
            <a:r>
              <a:rPr lang="en-GB" sz="1050" dirty="0" smtClean="0"/>
              <a:t>for the COOMET meetings and documents are </a:t>
            </a:r>
            <a:r>
              <a:rPr lang="en-GB" sz="1050" b="1" i="1" dirty="0" smtClean="0"/>
              <a:t>Russian</a:t>
            </a:r>
            <a:r>
              <a:rPr lang="en-GB" sz="1050" dirty="0" smtClean="0"/>
              <a:t> and </a:t>
            </a:r>
            <a:r>
              <a:rPr lang="en-GB" sz="1050" b="1" i="1" dirty="0" smtClean="0"/>
              <a:t>English.</a:t>
            </a:r>
            <a:endParaRPr lang="ru-RU" sz="1050" dirty="0" smtClean="0"/>
          </a:p>
          <a:p>
            <a:pPr fontAlgn="auto">
              <a:spcAft>
                <a:spcPts val="0"/>
              </a:spcAft>
              <a:defRPr/>
            </a:pPr>
            <a:r>
              <a:rPr lang="en-GB" sz="1050" dirty="0" smtClean="0"/>
              <a:t>CООМЕТ has no financial assets of its own.</a:t>
            </a:r>
            <a:endParaRPr lang="ru-RU" sz="1050" dirty="0" smtClean="0"/>
          </a:p>
          <a:p>
            <a:pPr fontAlgn="auto">
              <a:spcAft>
                <a:spcPts val="0"/>
              </a:spcAft>
              <a:defRPr/>
            </a:pPr>
            <a:r>
              <a:rPr lang="en-GB" sz="1050" dirty="0" smtClean="0"/>
              <a:t>By its scope of cooperation COOMET belongs to organisations of a multi-purpose type.</a:t>
            </a:r>
            <a:endParaRPr lang="ru-RU" sz="105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CUBA</a:t>
            </a:r>
            <a:endParaRPr lang="ru-RU" dirty="0">
              <a:solidFill>
                <a:srgbClr val="FF000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521641128"/>
              </p:ext>
            </p:extLst>
          </p:nvPr>
        </p:nvGraphicFramePr>
        <p:xfrm>
          <a:off x="404813" y="1595438"/>
          <a:ext cx="6120681" cy="563418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800051">
                  <a:extLst>
                    <a:ext uri="{9D8B030D-6E8A-4147-A177-3AD203B41FA5}">
                      <a16:colId xmlns:a16="http://schemas.microsoft.com/office/drawing/2014/main" val="20002"/>
                    </a:ext>
                  </a:extLst>
                </a:gridCol>
                <a:gridCol w="1368301">
                  <a:extLst>
                    <a:ext uri="{9D8B030D-6E8A-4147-A177-3AD203B41FA5}">
                      <a16:colId xmlns:a16="http://schemas.microsoft.com/office/drawing/2014/main" val="20003"/>
                    </a:ext>
                  </a:extLst>
                </a:gridCol>
                <a:gridCol w="504057">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a:effectLst/>
                          <a:latin typeface="+mn-lt"/>
                          <a:ea typeface="Times New Roman"/>
                          <a:cs typeface="Times New Roman"/>
                        </a:rPr>
                        <a:t>TC 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General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cs typeface="Times New Roman"/>
                        </a:rPr>
                        <a:t>Mr. Eduardo </a:t>
                      </a:r>
                      <a:r>
                        <a:rPr lang="en-GB" sz="900" b="1" dirty="0" smtClean="0">
                          <a:solidFill>
                            <a:srgbClr val="000000"/>
                          </a:solidFill>
                          <a:effectLst/>
                          <a:latin typeface="+mn-lt"/>
                          <a:ea typeface="Times New Roman"/>
                          <a:cs typeface="Times New Roman"/>
                        </a:rPr>
                        <a:t>Perez Gonzalez</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+537 86</a:t>
                      </a:r>
                      <a:r>
                        <a:rPr lang="uk-UA" sz="900">
                          <a:effectLst/>
                          <a:latin typeface="+mn-lt"/>
                          <a:ea typeface="Times New Roman"/>
                          <a:cs typeface="Times New Roman"/>
                        </a:rPr>
                        <a:t>3 90 62</a:t>
                      </a:r>
                      <a:endParaRPr lang="ru-RU" sz="900">
                        <a:effectLst/>
                        <a:latin typeface="+mn-lt"/>
                        <a:ea typeface="Times New Roman"/>
                        <a:cs typeface="Times New Roman"/>
                      </a:endParaRPr>
                    </a:p>
                    <a:p>
                      <a:pPr>
                        <a:spcAft>
                          <a:spcPts val="0"/>
                        </a:spcAft>
                      </a:pPr>
                      <a:r>
                        <a:rPr lang="ru-RU" sz="900">
                          <a:effectLst/>
                          <a:latin typeface="+mn-lt"/>
                          <a:ea typeface="Times New Roman"/>
                          <a:cs typeface="Times New Roman"/>
                        </a:rPr>
                        <a:t>eduardo@inimet.cu</a:t>
                      </a: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a:effectLst/>
                          <a:latin typeface="+mn-lt"/>
                          <a:ea typeface="Times New Roman"/>
                          <a:cs typeface="Times New Roman"/>
                        </a:rPr>
                        <a:t>TC 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Acoustics, Ultrasound, Vibration</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a:t>
                      </a:r>
                      <a:endParaRPr lang="ru-RU" sz="900">
                        <a:effectLst/>
                        <a:latin typeface="+mn-lt"/>
                        <a:ea typeface="Times New Roman"/>
                        <a:cs typeface="Times New Roman"/>
                      </a:endParaRPr>
                    </a:p>
                  </a:txBody>
                  <a:tcPr marL="68580" marR="68580" marT="0" marB="0" anchor="ctr"/>
                </a:tc>
                <a:tc>
                  <a:txBody>
                    <a:bodyPr/>
                    <a:lstStyle/>
                    <a:p>
                      <a:pPr algn="just">
                        <a:spcAft>
                          <a:spcPts val="0"/>
                        </a:spcAft>
                      </a:pPr>
                      <a:r>
                        <a:rPr lang="ru-RU" sz="900">
                          <a:effectLst/>
                          <a:latin typeface="+mn-lt"/>
                          <a:ea typeface="Times New Roman"/>
                          <a:cs typeface="Times New Roman"/>
                        </a:rPr>
                        <a:t>–</a:t>
                      </a: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a:effectLst/>
                          <a:latin typeface="+mn-lt"/>
                          <a:ea typeface="Times New Roman"/>
                          <a:cs typeface="Times New Roman"/>
                        </a:rPr>
                        <a:t>TC 1.3</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Electricity and Magnetism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cs typeface="Times New Roman"/>
                        </a:rPr>
                        <a:t>Mrs. </a:t>
                      </a:r>
                      <a:r>
                        <a:rPr lang="en-GB" sz="900" b="1" dirty="0" err="1" smtClean="0">
                          <a:solidFill>
                            <a:srgbClr val="000000"/>
                          </a:solidFill>
                          <a:effectLst/>
                          <a:latin typeface="+mn-lt"/>
                          <a:ea typeface="Times New Roman"/>
                          <a:cs typeface="Times New Roman"/>
                        </a:rPr>
                        <a:t>Mirta</a:t>
                      </a:r>
                      <a:r>
                        <a:rPr lang="en-GB" sz="900" b="1" dirty="0" smtClean="0">
                          <a:solidFill>
                            <a:srgbClr val="000000"/>
                          </a:solidFill>
                          <a:effectLst/>
                          <a:latin typeface="+mn-lt"/>
                          <a:ea typeface="Times New Roman"/>
                          <a:cs typeface="Times New Roman"/>
                        </a:rPr>
                        <a:t> Navarro Gonzalez</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+537 862 30 41</a:t>
                      </a:r>
                    </a:p>
                    <a:p>
                      <a:pPr>
                        <a:spcAft>
                          <a:spcPts val="0"/>
                        </a:spcAft>
                      </a:pPr>
                      <a:r>
                        <a:rPr lang="en-US" sz="900">
                          <a:effectLst/>
                          <a:latin typeface="+mn-lt"/>
                          <a:ea typeface="Times New Roman"/>
                          <a:cs typeface="Times New Roman"/>
                        </a:rPr>
                        <a:t>mirta</a:t>
                      </a:r>
                      <a:r>
                        <a:rPr lang="ru-RU" sz="900">
                          <a:effectLst/>
                          <a:latin typeface="+mn-lt"/>
                          <a:ea typeface="Times New Roman"/>
                          <a:cs typeface="Times New Roman"/>
                        </a:rPr>
                        <a:t>@inimet.cu</a:t>
                      </a: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a:effectLst/>
                          <a:latin typeface="+mn-lt"/>
                          <a:ea typeface="Times New Roman"/>
                          <a:cs typeface="Times New Roman"/>
                        </a:rPr>
                        <a:t>TC 1.4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Flow Measurement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effectLst/>
                          <a:latin typeface="+mn-lt"/>
                          <a:ea typeface="Times New Roman"/>
                          <a:cs typeface="Times New Roman"/>
                        </a:rPr>
                        <a:t>Mrs. Maritza Hernandez </a:t>
                      </a:r>
                      <a:r>
                        <a:rPr lang="en-GB" sz="900" b="1" dirty="0" err="1" smtClean="0">
                          <a:effectLst/>
                          <a:latin typeface="+mn-lt"/>
                          <a:ea typeface="Times New Roman"/>
                          <a:cs typeface="Times New Roman"/>
                        </a:rPr>
                        <a:t>Apaceiro</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dirty="0">
                          <a:effectLst/>
                          <a:latin typeface="+mn-lt"/>
                          <a:ea typeface="Times New Roman"/>
                          <a:cs typeface="Times New Roman"/>
                        </a:rPr>
                        <a:t>+537 862 30 41</a:t>
                      </a:r>
                      <a:endParaRPr lang="ru-RU" sz="900" dirty="0">
                        <a:effectLst/>
                        <a:latin typeface="+mn-lt"/>
                        <a:ea typeface="Times New Roman"/>
                        <a:cs typeface="Times New Roman"/>
                      </a:endParaRPr>
                    </a:p>
                    <a:p>
                      <a:pPr>
                        <a:spcAft>
                          <a:spcPts val="0"/>
                        </a:spcAft>
                      </a:pPr>
                      <a:r>
                        <a:rPr lang="en-GB" sz="900" dirty="0" smtClean="0">
                          <a:effectLst/>
                          <a:latin typeface="+mn-lt"/>
                          <a:ea typeface="Times New Roman"/>
                          <a:cs typeface="Times New Roman"/>
                        </a:rPr>
                        <a:t>maritzah@inimet.cu</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278448">
                <a:tc>
                  <a:txBody>
                    <a:bodyPr/>
                    <a:lstStyle/>
                    <a:p>
                      <a:pPr>
                        <a:spcAft>
                          <a:spcPts val="0"/>
                        </a:spcAft>
                      </a:pPr>
                      <a:r>
                        <a:rPr lang="en-GB" sz="900" b="1">
                          <a:effectLst/>
                          <a:latin typeface="+mn-lt"/>
                          <a:ea typeface="Times New Roman"/>
                          <a:cs typeface="Times New Roman"/>
                        </a:rPr>
                        <a:t>TC 1.5</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Length and Angle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effectLst/>
                          <a:latin typeface="+mn-lt"/>
                          <a:ea typeface="Times New Roman"/>
                          <a:cs typeface="Times New Roman"/>
                        </a:rPr>
                        <a:t>Mrs. </a:t>
                      </a:r>
                      <a:r>
                        <a:rPr lang="en-GB" sz="900" b="1" dirty="0">
                          <a:effectLst/>
                          <a:latin typeface="+mn-lt"/>
                          <a:ea typeface="Times New Roman"/>
                          <a:cs typeface="Times New Roman"/>
                        </a:rPr>
                        <a:t>Alejandra </a:t>
                      </a:r>
                      <a:r>
                        <a:rPr lang="en-GB" sz="900" b="1" dirty="0" err="1" smtClean="0">
                          <a:effectLst/>
                          <a:latin typeface="+mn-lt"/>
                          <a:ea typeface="Times New Roman"/>
                          <a:cs typeface="Times New Roman"/>
                        </a:rPr>
                        <a:t>Hernández</a:t>
                      </a:r>
                      <a:r>
                        <a:rPr lang="en-GB" sz="900" b="1" dirty="0" smtClean="0">
                          <a:effectLst/>
                          <a:latin typeface="+mn-lt"/>
                          <a:ea typeface="Times New Roman"/>
                          <a:cs typeface="Times New Roman"/>
                        </a:rPr>
                        <a:t> Leonard</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a:effectLst/>
                          <a:latin typeface="+mn-lt"/>
                          <a:ea typeface="Times New Roman"/>
                          <a:cs typeface="Times New Roman"/>
                        </a:rPr>
                        <a:t>+537 862 30 41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alehl@inimet.cu</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a:effectLst/>
                          <a:latin typeface="+mn-lt"/>
                          <a:ea typeface="Times New Roman"/>
                          <a:cs typeface="Times New Roman"/>
                        </a:rPr>
                        <a:t>TC 1.6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Mass and Related Quantities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p>
                      <a:r>
                        <a:rPr lang="es-ES" sz="900" b="1" i="0" u="none" strike="noStrike" kern="1200" baseline="0" dirty="0" smtClean="0">
                          <a:solidFill>
                            <a:schemeClr val="dk1"/>
                          </a:solidFill>
                          <a:latin typeface="+mn-lt"/>
                          <a:ea typeface="+mn-ea"/>
                          <a:cs typeface="+mn-cs"/>
                        </a:rPr>
                        <a:t>Mrs. María de los Ángeles Alvarez Alvarez </a:t>
                      </a:r>
                      <a:r>
                        <a:rPr lang="es-ES" sz="900" b="0" i="0" u="none" strike="noStrike" kern="1200" baseline="0" dirty="0" smtClean="0">
                          <a:solidFill>
                            <a:schemeClr val="dk1"/>
                          </a:solidFill>
                          <a:latin typeface="+mn-lt"/>
                          <a:ea typeface="+mn-ea"/>
                          <a:cs typeface="+mn-cs"/>
                        </a:rPr>
                        <a:t>	</a:t>
                      </a:r>
                    </a:p>
                  </a:txBody>
                  <a:tcPr marL="68580" marR="68580" marT="0" marB="0" anchor="ctr"/>
                </a:tc>
                <a:tc>
                  <a:txBody>
                    <a:bodyPr/>
                    <a:lstStyle/>
                    <a:p>
                      <a:pPr>
                        <a:spcAft>
                          <a:spcPts val="0"/>
                        </a:spcAft>
                      </a:pPr>
                      <a:r>
                        <a:rPr lang="en-GB" sz="900" dirty="0">
                          <a:effectLst/>
                          <a:latin typeface="+mn-lt"/>
                          <a:ea typeface="Times New Roman"/>
                          <a:cs typeface="Times New Roman"/>
                        </a:rPr>
                        <a:t>+537 862 30 41</a:t>
                      </a:r>
                      <a:endParaRPr lang="ru-RU" sz="900" dirty="0">
                        <a:effectLst/>
                        <a:latin typeface="+mn-lt"/>
                        <a:ea typeface="Times New Roman"/>
                        <a:cs typeface="Times New Roman"/>
                      </a:endParaRPr>
                    </a:p>
                    <a:p>
                      <a:r>
                        <a:rPr lang="en-US" sz="900" b="0" i="0" u="sng" strike="noStrike" kern="1200" baseline="0" dirty="0" smtClean="0">
                          <a:solidFill>
                            <a:schemeClr val="dk1"/>
                          </a:solidFill>
                          <a:latin typeface="+mn-lt"/>
                          <a:ea typeface="+mn-ea"/>
                          <a:cs typeface="+mn-cs"/>
                        </a:rPr>
                        <a:t>maria.angeles@inimet.cu</a:t>
                      </a:r>
                      <a:endParaRPr lang="en-US" sz="1800" b="0" i="0" u="none" strike="noStrike" kern="1200" baseline="0" dirty="0" smtClean="0">
                        <a:solidFill>
                          <a:schemeClr val="dk1"/>
                        </a:solidFill>
                        <a:latin typeface="+mn-lt"/>
                        <a:ea typeface="+mn-ea"/>
                        <a:cs typeface="+mn-cs"/>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6"/>
                  </a:ext>
                </a:extLst>
              </a:tr>
              <a:tr h="318184">
                <a:tc>
                  <a:txBody>
                    <a:bodyPr/>
                    <a:lstStyle/>
                    <a:p>
                      <a:pPr>
                        <a:spcAft>
                          <a:spcPts val="0"/>
                        </a:spcAft>
                      </a:pPr>
                      <a:r>
                        <a:rPr lang="en-GB" sz="900" b="1">
                          <a:effectLst/>
                          <a:latin typeface="+mn-lt"/>
                          <a:ea typeface="Times New Roman"/>
                          <a:cs typeface="Times New Roman"/>
                        </a:rPr>
                        <a:t>TC 1.7</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Photometry and Radiometry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Mrs. Sandra Pedro Valdés</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dirty="0">
                          <a:effectLst/>
                          <a:latin typeface="+mn-lt"/>
                          <a:ea typeface="Times New Roman"/>
                          <a:cs typeface="Times New Roman"/>
                        </a:rPr>
                        <a:t>+537 862 30 </a:t>
                      </a:r>
                      <a:r>
                        <a:rPr lang="en-GB" sz="900" dirty="0" smtClean="0">
                          <a:effectLst/>
                          <a:latin typeface="+mn-lt"/>
                          <a:ea typeface="Times New Roman"/>
                          <a:cs typeface="Times New Roman"/>
                        </a:rPr>
                        <a:t>41</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hlinkClick r:id="rId2"/>
                        </a:rPr>
                        <a:t>sandra@inimet.cu</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7"/>
                  </a:ext>
                </a:extLst>
              </a:tr>
              <a:tr h="307384">
                <a:tc>
                  <a:txBody>
                    <a:bodyPr/>
                    <a:lstStyle/>
                    <a:p>
                      <a:pPr>
                        <a:spcAft>
                          <a:spcPts val="0"/>
                        </a:spcAft>
                      </a:pPr>
                      <a:r>
                        <a:rPr lang="en-GB" sz="900" b="1">
                          <a:effectLst/>
                          <a:latin typeface="+mn-lt"/>
                          <a:ea typeface="Times New Roman"/>
                          <a:cs typeface="Times New Roman"/>
                        </a:rPr>
                        <a:t>TC 1.8</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Physical Chemistry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Mrs. Sandra Pedro </a:t>
                      </a:r>
                      <a:r>
                        <a:rPr lang="en-GB" sz="900" b="1" dirty="0" err="1">
                          <a:effectLst/>
                          <a:latin typeface="+mn-lt"/>
                          <a:ea typeface="Times New Roman"/>
                          <a:cs typeface="Times New Roman"/>
                        </a:rPr>
                        <a:t>Valdés</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dirty="0">
                          <a:effectLst/>
                          <a:latin typeface="+mn-lt"/>
                          <a:ea typeface="Times New Roman"/>
                          <a:cs typeface="Times New Roman"/>
                        </a:rPr>
                        <a:t>+537 862 30 41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sandra@inimet.cu</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err="1">
                          <a:effectLst/>
                          <a:latin typeface="+mn-lt"/>
                          <a:ea typeface="Times New Roman"/>
                          <a:cs typeface="Times New Roman"/>
                        </a:rPr>
                        <a:t>Dr.</a:t>
                      </a:r>
                      <a:r>
                        <a:rPr lang="en-GB" sz="900" b="1" dirty="0">
                          <a:effectLst/>
                          <a:latin typeface="+mn-lt"/>
                          <a:ea typeface="Times New Roman"/>
                          <a:cs typeface="Times New Roman"/>
                        </a:rPr>
                        <a:t> Pilar </a:t>
                      </a:r>
                      <a:r>
                        <a:rPr lang="en-GB" sz="900" b="1" dirty="0" err="1" smtClean="0">
                          <a:effectLst/>
                          <a:latin typeface="+mn-lt"/>
                          <a:ea typeface="Times New Roman"/>
                          <a:cs typeface="Times New Roman"/>
                        </a:rPr>
                        <a:t>Oropesa</a:t>
                      </a:r>
                      <a:r>
                        <a:rPr lang="en-GB" sz="900" b="1" dirty="0" smtClean="0">
                          <a:effectLst/>
                          <a:latin typeface="+mn-lt"/>
                          <a:ea typeface="Times New Roman"/>
                          <a:cs typeface="Times New Roman"/>
                        </a:rPr>
                        <a:t> </a:t>
                      </a:r>
                      <a:r>
                        <a:rPr lang="en-US" sz="900" b="1" i="0" u="none" strike="noStrike" kern="1200" baseline="0" dirty="0" err="1" smtClean="0">
                          <a:solidFill>
                            <a:schemeClr val="dk1"/>
                          </a:solidFill>
                          <a:latin typeface="+mn-lt"/>
                          <a:ea typeface="+mn-ea"/>
                          <a:cs typeface="+mn-cs"/>
                        </a:rPr>
                        <a:t>Verdecia</a:t>
                      </a:r>
                      <a:r>
                        <a:rPr lang="en-US" sz="900" b="1" i="0" u="none" strike="noStrike" kern="1200" baseline="0" dirty="0" smtClean="0">
                          <a:solidFill>
                            <a:schemeClr val="dk1"/>
                          </a:solidFill>
                          <a:latin typeface="+mn-lt"/>
                          <a:ea typeface="+mn-ea"/>
                          <a:cs typeface="+mn-cs"/>
                        </a:rPr>
                        <a:t> </a:t>
                      </a:r>
                      <a:endParaRPr lang="en-US" sz="1800" b="0" i="0" u="none" strike="noStrike" kern="1200" baseline="0" dirty="0" smtClean="0">
                        <a:solidFill>
                          <a:schemeClr val="dk1"/>
                        </a:solidFill>
                        <a:latin typeface="+mn-lt"/>
                        <a:ea typeface="+mn-ea"/>
                        <a:cs typeface="+mn-cs"/>
                      </a:endParaRPr>
                    </a:p>
                  </a:txBody>
                  <a:tcPr marL="68580" marR="68580" marT="0" marB="0" anchor="ctr"/>
                </a:tc>
                <a:tc>
                  <a:txBody>
                    <a:bodyPr/>
                    <a:lstStyle/>
                    <a:p>
                      <a:pPr>
                        <a:spcAft>
                          <a:spcPts val="0"/>
                        </a:spcAft>
                      </a:pPr>
                      <a:r>
                        <a:rPr lang="en-GB" sz="900" dirty="0">
                          <a:effectLst/>
                          <a:latin typeface="+mn-lt"/>
                          <a:ea typeface="Times New Roman"/>
                          <a:cs typeface="Times New Roman"/>
                        </a:rPr>
                        <a:t>+537 682 95 24</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poropesa@centis.edu.cu</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2</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a:effectLst/>
                          <a:latin typeface="+mn-lt"/>
                          <a:ea typeface="Times New Roman"/>
                          <a:cs typeface="Times New Roman"/>
                        </a:rPr>
                        <a:t>TC 1.10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Thermometry and Thermal Physics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r>
                        <a:rPr lang="en-US" sz="900" b="1" i="0" u="none" strike="noStrike" kern="1200" baseline="0" dirty="0" smtClean="0">
                          <a:solidFill>
                            <a:schemeClr val="dk1"/>
                          </a:solidFill>
                          <a:latin typeface="+mn-lt"/>
                          <a:ea typeface="+mn-ea"/>
                          <a:cs typeface="+mn-cs"/>
                        </a:rPr>
                        <a:t>Mrs. </a:t>
                      </a:r>
                      <a:r>
                        <a:rPr lang="en-US" sz="900" b="1" i="0" u="none" strike="noStrike" kern="1200" baseline="0" dirty="0" err="1" smtClean="0">
                          <a:solidFill>
                            <a:schemeClr val="dk1"/>
                          </a:solidFill>
                          <a:latin typeface="+mn-lt"/>
                          <a:ea typeface="+mn-ea"/>
                          <a:cs typeface="+mn-cs"/>
                        </a:rPr>
                        <a:t>Mirtha</a:t>
                      </a:r>
                      <a:r>
                        <a:rPr lang="en-US" sz="900" b="1" i="0" u="none" strike="noStrike" kern="1200" baseline="0" dirty="0" smtClean="0">
                          <a:solidFill>
                            <a:schemeClr val="dk1"/>
                          </a:solidFill>
                          <a:latin typeface="+mn-lt"/>
                          <a:ea typeface="+mn-ea"/>
                          <a:cs typeface="+mn-cs"/>
                        </a:rPr>
                        <a:t> Navarro Gonzalez </a:t>
                      </a:r>
                      <a:endParaRPr lang="en-US" sz="1800" b="0" i="0" u="none" strike="noStrike" kern="1200" baseline="0" dirty="0" smtClean="0">
                        <a:solidFill>
                          <a:schemeClr val="dk1"/>
                        </a:solidFill>
                        <a:latin typeface="+mn-lt"/>
                        <a:ea typeface="+mn-ea"/>
                        <a:cs typeface="+mn-cs"/>
                      </a:endParaRPr>
                    </a:p>
                  </a:txBody>
                  <a:tcPr marL="68580" marR="68580" marT="0" marB="0" anchor="ctr"/>
                </a:tc>
                <a:tc>
                  <a:txBody>
                    <a:bodyPr/>
                    <a:lstStyle/>
                    <a:p>
                      <a:pPr>
                        <a:spcAft>
                          <a:spcPts val="0"/>
                        </a:spcAft>
                      </a:pPr>
                      <a:r>
                        <a:rPr lang="en-GB" sz="900" dirty="0">
                          <a:effectLst/>
                          <a:latin typeface="+mn-lt"/>
                          <a:ea typeface="Times New Roman"/>
                          <a:cs typeface="Times New Roman"/>
                        </a:rPr>
                        <a:t>+537 </a:t>
                      </a:r>
                      <a:r>
                        <a:rPr lang="en-GB" sz="900" dirty="0" smtClean="0">
                          <a:effectLst/>
                          <a:latin typeface="+mn-lt"/>
                          <a:ea typeface="Times New Roman"/>
                          <a:cs typeface="Times New Roman"/>
                        </a:rPr>
                        <a:t>863</a:t>
                      </a:r>
                      <a:r>
                        <a:rPr lang="en-GB" sz="900" baseline="0" dirty="0" smtClean="0">
                          <a:effectLst/>
                          <a:latin typeface="+mn-lt"/>
                          <a:ea typeface="Times New Roman"/>
                          <a:cs typeface="Times New Roman"/>
                        </a:rPr>
                        <a:t> 30 41</a:t>
                      </a:r>
                      <a:endParaRPr lang="ru-RU" sz="900" dirty="0">
                        <a:effectLst/>
                        <a:latin typeface="+mn-lt"/>
                        <a:ea typeface="Times New Roman"/>
                        <a:cs typeface="Times New Roman"/>
                      </a:endParaRPr>
                    </a:p>
                    <a:p>
                      <a:r>
                        <a:rPr lang="en-US" sz="900" b="0" i="0" u="none" strike="noStrike" kern="1200" baseline="0" dirty="0" smtClean="0">
                          <a:solidFill>
                            <a:schemeClr val="dk1"/>
                          </a:solidFill>
                          <a:latin typeface="+mn-lt"/>
                          <a:ea typeface="+mn-ea"/>
                          <a:cs typeface="+mn-cs"/>
                        </a:rPr>
                        <a:t>mirta@inimet.cu </a:t>
                      </a: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0"/>
                  </a:ext>
                </a:extLst>
              </a:tr>
              <a:tr h="234344">
                <a:tc>
                  <a:txBody>
                    <a:bodyPr/>
                    <a:lstStyle/>
                    <a:p>
                      <a:pPr>
                        <a:spcAft>
                          <a:spcPts val="0"/>
                        </a:spcAft>
                      </a:pPr>
                      <a:r>
                        <a:rPr lang="en-GB" sz="900" b="1">
                          <a:effectLst/>
                          <a:latin typeface="+mn-lt"/>
                          <a:ea typeface="Times New Roman"/>
                          <a:cs typeface="Times New Roman"/>
                        </a:rPr>
                        <a:t>TC 1.11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Time and Frequency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ru-RU" sz="900" b="1" dirty="0">
                          <a:effectLst/>
                          <a:latin typeface="+mn-lt"/>
                          <a:ea typeface="Times New Roman"/>
                          <a:cs typeface="Times New Roman"/>
                        </a:rPr>
                        <a:t>–</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1"/>
                  </a:ext>
                </a:extLst>
              </a:tr>
              <a:tr h="193576">
                <a:tc>
                  <a:txBody>
                    <a:bodyPr/>
                    <a:lstStyle/>
                    <a:p>
                      <a:pPr>
                        <a:spcAft>
                          <a:spcPts val="0"/>
                        </a:spcAft>
                      </a:pPr>
                      <a:r>
                        <a:rPr lang="en-GB" sz="900" b="1">
                          <a:effectLst/>
                          <a:latin typeface="+mn-lt"/>
                          <a:ea typeface="Times New Roman"/>
                          <a:cs typeface="Times New Roman"/>
                        </a:rPr>
                        <a:t>TC 1.12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Reference Materials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Mrs. </a:t>
                      </a:r>
                      <a:r>
                        <a:rPr lang="en-GB" sz="900" b="1" dirty="0" smtClean="0">
                          <a:effectLst/>
                          <a:latin typeface="+mn-lt"/>
                          <a:ea typeface="Times New Roman"/>
                          <a:cs typeface="Times New Roman"/>
                        </a:rPr>
                        <a:t>Sandra Pedro </a:t>
                      </a:r>
                      <a:r>
                        <a:rPr lang="en-GB" sz="900" b="1" dirty="0" err="1" smtClean="0">
                          <a:effectLst/>
                          <a:latin typeface="+mn-lt"/>
                          <a:ea typeface="Times New Roman"/>
                          <a:cs typeface="Times New Roman"/>
                        </a:rPr>
                        <a:t>Valdés</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dirty="0">
                          <a:effectLst/>
                          <a:latin typeface="+mn-lt"/>
                          <a:ea typeface="Times New Roman"/>
                          <a:cs typeface="Times New Roman"/>
                        </a:rPr>
                        <a:t>+537 862 30 41</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sandra@inimet.cu</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2"/>
                  </a:ext>
                </a:extLst>
              </a:tr>
              <a:tr h="459472">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Mr. Fernando </a:t>
                      </a:r>
                      <a:r>
                        <a:rPr lang="en-GB" sz="900" b="1" dirty="0" err="1" smtClean="0">
                          <a:effectLst/>
                          <a:latin typeface="+mn-lt"/>
                          <a:ea typeface="Times New Roman"/>
                          <a:cs typeface="Times New Roman"/>
                        </a:rPr>
                        <a:t>Arruza</a:t>
                      </a:r>
                      <a:r>
                        <a:rPr lang="en-GB" sz="900" b="1" dirty="0" smtClean="0">
                          <a:effectLst/>
                          <a:latin typeface="+mn-lt"/>
                          <a:ea typeface="Times New Roman"/>
                          <a:cs typeface="Times New Roman"/>
                        </a:rPr>
                        <a:t> Rodriguez</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a:effectLst/>
                          <a:latin typeface="+mn-lt"/>
                          <a:ea typeface="Times New Roman"/>
                          <a:cs typeface="Times New Roman"/>
                        </a:rPr>
                        <a:t>+537 830 07 96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arruza@ncnorma.cu</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3</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3"/>
                  </a:ext>
                </a:extLst>
              </a:tr>
              <a:tr h="404144">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Mr. </a:t>
                      </a:r>
                      <a:r>
                        <a:rPr lang="en-GB" sz="900" b="1" dirty="0" smtClean="0">
                          <a:effectLst/>
                          <a:latin typeface="+mn-lt"/>
                          <a:ea typeface="Times New Roman"/>
                          <a:cs typeface="Times New Roman"/>
                        </a:rPr>
                        <a:t>Nelson Villalobos </a:t>
                      </a:r>
                      <a:r>
                        <a:rPr lang="en-GB" sz="900" b="1" dirty="0" err="1" smtClean="0">
                          <a:effectLst/>
                          <a:latin typeface="+mn-lt"/>
                          <a:ea typeface="Times New Roman"/>
                          <a:cs typeface="Times New Roman"/>
                        </a:rPr>
                        <a:t>Hevia</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dirty="0">
                          <a:effectLst/>
                          <a:latin typeface="+mn-lt"/>
                          <a:ea typeface="Times New Roman"/>
                          <a:cs typeface="Times New Roman"/>
                        </a:rPr>
                        <a:t>+537 862 </a:t>
                      </a:r>
                      <a:r>
                        <a:rPr lang="en-GB" sz="900" dirty="0" smtClean="0">
                          <a:effectLst/>
                          <a:latin typeface="+mn-lt"/>
                          <a:ea typeface="Times New Roman"/>
                          <a:cs typeface="Times New Roman"/>
                        </a:rPr>
                        <a:t>05 36</a:t>
                      </a:r>
                      <a:endParaRPr lang="ru-RU" sz="900" dirty="0">
                        <a:effectLst/>
                        <a:latin typeface="+mn-lt"/>
                        <a:ea typeface="Times New Roman"/>
                        <a:cs typeface="Times New Roman"/>
                      </a:endParaRPr>
                    </a:p>
                    <a:p>
                      <a:pPr>
                        <a:spcAft>
                          <a:spcPts val="0"/>
                        </a:spcAft>
                      </a:pPr>
                      <a:r>
                        <a:rPr lang="en-GB" sz="900" dirty="0" smtClean="0">
                          <a:effectLst/>
                          <a:latin typeface="+mn-lt"/>
                          <a:ea typeface="Times New Roman"/>
                          <a:cs typeface="Times New Roman"/>
                        </a:rPr>
                        <a:t>villalobos@inimet.cu</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Mr. </a:t>
                      </a:r>
                      <a:r>
                        <a:rPr lang="en-GB" sz="900" b="1" dirty="0" smtClean="0">
                          <a:effectLst/>
                          <a:latin typeface="+mn-lt"/>
                          <a:ea typeface="Times New Roman"/>
                          <a:cs typeface="Times New Roman"/>
                        </a:rPr>
                        <a:t>Gustavo Torres Gonzalez</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dirty="0">
                          <a:effectLst/>
                          <a:latin typeface="+mn-lt"/>
                          <a:ea typeface="Times New Roman"/>
                          <a:cs typeface="Times New Roman"/>
                        </a:rPr>
                        <a:t>+537 862 </a:t>
                      </a:r>
                      <a:r>
                        <a:rPr lang="en-GB" sz="900" dirty="0" smtClean="0">
                          <a:effectLst/>
                          <a:latin typeface="+mn-lt"/>
                          <a:ea typeface="Times New Roman"/>
                          <a:cs typeface="Times New Roman"/>
                        </a:rPr>
                        <a:t>30 41</a:t>
                      </a:r>
                      <a:endParaRPr lang="ru-RU" sz="900" dirty="0">
                        <a:effectLst/>
                        <a:latin typeface="+mn-lt"/>
                        <a:ea typeface="Times New Roman"/>
                        <a:cs typeface="Times New Roman"/>
                      </a:endParaRPr>
                    </a:p>
                    <a:p>
                      <a:pPr>
                        <a:spcAft>
                          <a:spcPts val="0"/>
                        </a:spcAft>
                      </a:pPr>
                      <a:r>
                        <a:rPr lang="en-GB" sz="900" dirty="0" smtClean="0">
                          <a:effectLst/>
                          <a:latin typeface="+mn-lt"/>
                          <a:ea typeface="Times New Roman"/>
                          <a:cs typeface="Times New Roman"/>
                        </a:rPr>
                        <a:t>gustavot@inimet.cu</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effectLst/>
                          <a:latin typeface="+mn-lt"/>
                          <a:ea typeface="Times New Roman"/>
                          <a:cs typeface="Times New Roman"/>
                        </a:rPr>
                        <a:t>Mr.</a:t>
                      </a:r>
                      <a:r>
                        <a:rPr lang="en-GB" sz="900" b="1" baseline="0" dirty="0" smtClean="0">
                          <a:effectLst/>
                          <a:latin typeface="+mn-lt"/>
                          <a:ea typeface="Times New Roman"/>
                          <a:cs typeface="Times New Roman"/>
                        </a:rPr>
                        <a:t> Nelson Villalobos </a:t>
                      </a:r>
                      <a:r>
                        <a:rPr lang="en-GB" sz="900" b="1" baseline="0" dirty="0" err="1" smtClean="0">
                          <a:effectLst/>
                          <a:latin typeface="+mn-lt"/>
                          <a:ea typeface="Times New Roman"/>
                          <a:cs typeface="Times New Roman"/>
                        </a:rPr>
                        <a:t>Hevia</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0" dirty="0" smtClean="0">
                          <a:effectLst/>
                          <a:latin typeface="+mn-lt"/>
                          <a:ea typeface="Times New Roman"/>
                          <a:cs typeface="Times New Roman"/>
                        </a:rPr>
                        <a:t>+537 862 05 36</a:t>
                      </a:r>
                    </a:p>
                    <a:p>
                      <a:pPr>
                        <a:spcAft>
                          <a:spcPts val="0"/>
                        </a:spcAft>
                      </a:pPr>
                      <a:r>
                        <a:rPr lang="en-GB" sz="900" b="0" dirty="0" smtClean="0">
                          <a:effectLst/>
                          <a:latin typeface="+mn-lt"/>
                          <a:ea typeface="Times New Roman"/>
                          <a:cs typeface="Times New Roman"/>
                        </a:rPr>
                        <a:t>villalobos@inimet.cu</a:t>
                      </a:r>
                      <a:endParaRPr lang="ru-RU" sz="900" b="0" dirty="0">
                        <a:effectLst/>
                        <a:latin typeface="+mn-lt"/>
                        <a:ea typeface="Times New Roman"/>
                        <a:cs typeface="Times New Roman"/>
                      </a:endParaRPr>
                    </a:p>
                  </a:txBody>
                  <a:tcPr marL="68580" marR="68580" marT="0" marB="0" anchor="ctr"/>
                </a:tc>
                <a:tc>
                  <a:txBody>
                    <a:bodyPr/>
                    <a:lstStyle/>
                    <a:p>
                      <a:pPr>
                        <a:spcAft>
                          <a:spcPts val="0"/>
                        </a:spcAft>
                      </a:pPr>
                      <a:r>
                        <a:rPr lang="en-GB" sz="900" b="0" dirty="0" smtClean="0">
                          <a:effectLst/>
                          <a:latin typeface="+mn-lt"/>
                          <a:ea typeface="Times New Roman"/>
                          <a:cs typeface="Times New Roman"/>
                        </a:rPr>
                        <a:t>1</a:t>
                      </a:r>
                      <a:endParaRPr lang="ru-RU" sz="900" b="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504750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7" name="Объект 2"/>
          <p:cNvSpPr>
            <a:spLocks noGrp="1"/>
          </p:cNvSpPr>
          <p:nvPr>
            <p:ph idx="1"/>
          </p:nvPr>
        </p:nvSpPr>
        <p:spPr/>
        <p:txBody>
          <a:bodyPr rtlCol="0">
            <a:normAutofit/>
          </a:bodyPr>
          <a:lstStyle/>
          <a:p>
            <a:pPr fontAlgn="auto">
              <a:spcAft>
                <a:spcPts val="0"/>
              </a:spcAft>
              <a:defRPr/>
            </a:pPr>
            <a:r>
              <a:rPr lang="en-GB" sz="1200" b="1" cap="all" dirty="0">
                <a:solidFill>
                  <a:srgbClr val="FF0000"/>
                </a:solidFill>
              </a:rPr>
              <a:t>Addresses of organisations</a:t>
            </a:r>
            <a:endParaRPr lang="ru-RU" sz="1200" dirty="0">
              <a:solidFill>
                <a:srgbClr val="FF0000"/>
              </a:solidFill>
            </a:endParaRPr>
          </a:p>
          <a:p>
            <a:pPr fontAlgn="auto">
              <a:spcAft>
                <a:spcPts val="0"/>
              </a:spcAft>
              <a:defRPr/>
            </a:pPr>
            <a:r>
              <a:rPr lang="ru-RU" sz="1050" b="1" dirty="0" smtClean="0"/>
              <a:t>1</a:t>
            </a:r>
            <a:r>
              <a:rPr lang="ru-RU" sz="1050" b="1" dirty="0"/>
              <a:t>.</a:t>
            </a:r>
            <a:r>
              <a:rPr lang="en-US" sz="1050" b="1" dirty="0"/>
              <a:t>	</a:t>
            </a:r>
            <a:r>
              <a:rPr lang="en-GB" sz="1050" b="1" dirty="0"/>
              <a:t>National Research Institute on Metrology (INIMET)</a:t>
            </a:r>
            <a:endParaRPr lang="ru-RU" sz="1050" dirty="0"/>
          </a:p>
          <a:p>
            <a:pPr fontAlgn="auto">
              <a:spcAft>
                <a:spcPts val="0"/>
              </a:spcAft>
              <a:defRPr/>
            </a:pPr>
            <a:r>
              <a:rPr lang="en-GB" sz="1050" dirty="0"/>
              <a:t>	</a:t>
            </a:r>
            <a:r>
              <a:rPr lang="en-GB" sz="1050" dirty="0" err="1"/>
              <a:t>Consulado</a:t>
            </a:r>
            <a:r>
              <a:rPr lang="en-GB" sz="1050" dirty="0"/>
              <a:t> No.206</a:t>
            </a:r>
            <a:endParaRPr lang="ru-RU" sz="1050" dirty="0"/>
          </a:p>
          <a:p>
            <a:pPr fontAlgn="auto">
              <a:spcAft>
                <a:spcPts val="0"/>
              </a:spcAft>
              <a:defRPr/>
            </a:pPr>
            <a:r>
              <a:rPr lang="en-GB" sz="1050" dirty="0"/>
              <a:t>	e/ Animas y </a:t>
            </a:r>
            <a:r>
              <a:rPr lang="en-GB" sz="1050" dirty="0" err="1"/>
              <a:t>Trocadero</a:t>
            </a:r>
            <a:endParaRPr lang="ru-RU" sz="1050" dirty="0"/>
          </a:p>
          <a:p>
            <a:pPr fontAlgn="auto">
              <a:spcAft>
                <a:spcPts val="0"/>
              </a:spcAft>
              <a:defRPr/>
            </a:pPr>
            <a:r>
              <a:rPr lang="en-GB" sz="1050" dirty="0"/>
              <a:t>	Centro Habana</a:t>
            </a:r>
            <a:endParaRPr lang="ru-RU" sz="1050" dirty="0"/>
          </a:p>
          <a:p>
            <a:pPr fontAlgn="auto">
              <a:spcAft>
                <a:spcPts val="0"/>
              </a:spcAft>
              <a:defRPr/>
            </a:pPr>
            <a:r>
              <a:rPr lang="en-GB" sz="1050" dirty="0"/>
              <a:t>	CP 10200 La Habana</a:t>
            </a:r>
            <a:endParaRPr lang="ru-RU" sz="1050" dirty="0"/>
          </a:p>
          <a:p>
            <a:pPr fontAlgn="auto">
              <a:spcAft>
                <a:spcPts val="0"/>
              </a:spcAft>
              <a:defRPr/>
            </a:pPr>
            <a:r>
              <a:rPr lang="en-GB" sz="1050" dirty="0"/>
              <a:t>	Republic of Cuba</a:t>
            </a:r>
            <a:endParaRPr lang="ru-RU" sz="1050" dirty="0"/>
          </a:p>
          <a:p>
            <a:pPr fontAlgn="auto">
              <a:spcAft>
                <a:spcPts val="0"/>
              </a:spcAft>
              <a:defRPr/>
            </a:pPr>
            <a:r>
              <a:rPr lang="en-GB" sz="1050" dirty="0"/>
              <a:t>	Telephone:	</a:t>
            </a:r>
            <a:r>
              <a:rPr lang="en-GB" sz="1050" b="1" dirty="0"/>
              <a:t>+</a:t>
            </a:r>
            <a:r>
              <a:rPr lang="en-GB" sz="1050" dirty="0"/>
              <a:t>537 862 05 36</a:t>
            </a:r>
            <a:endParaRPr lang="ru-RU" sz="1050" dirty="0"/>
          </a:p>
          <a:p>
            <a:pPr fontAlgn="auto">
              <a:spcAft>
                <a:spcPts val="0"/>
              </a:spcAft>
              <a:defRPr/>
            </a:pPr>
            <a:r>
              <a:rPr lang="en-GB" sz="1050" dirty="0"/>
              <a:t>	Fax:	</a:t>
            </a:r>
            <a:r>
              <a:rPr lang="en-GB" sz="1050" dirty="0" smtClean="0"/>
              <a:t>+</a:t>
            </a:r>
            <a:r>
              <a:rPr lang="en-GB" sz="1050" dirty="0"/>
              <a:t>537 867 69 66</a:t>
            </a:r>
            <a:endParaRPr lang="ru-RU" sz="1050" dirty="0"/>
          </a:p>
          <a:p>
            <a:pPr fontAlgn="auto">
              <a:spcAft>
                <a:spcPts val="0"/>
              </a:spcAft>
              <a:defRPr/>
            </a:pPr>
            <a:r>
              <a:rPr lang="en-GB" sz="1050" dirty="0"/>
              <a:t>	E-mail:	</a:t>
            </a:r>
            <a:r>
              <a:rPr lang="en-GB" sz="1050" dirty="0" smtClean="0"/>
              <a:t>coomet@inimet.cu</a:t>
            </a:r>
            <a:endParaRPr lang="ru-RU" sz="1050" dirty="0"/>
          </a:p>
          <a:p>
            <a:pPr fontAlgn="auto">
              <a:spcAft>
                <a:spcPts val="0"/>
              </a:spcAft>
              <a:defRPr/>
            </a:pPr>
            <a:r>
              <a:rPr lang="en-GB" sz="1050" dirty="0"/>
              <a:t>	Website:	</a:t>
            </a:r>
            <a:r>
              <a:rPr lang="en-GB" sz="1050" u="sng" dirty="0" smtClean="0">
                <a:hlinkClick r:id="rId2"/>
              </a:rPr>
              <a:t>http</a:t>
            </a:r>
            <a:r>
              <a:rPr lang="en-GB" sz="1050" u="sng" dirty="0">
                <a:hlinkClick r:id="rId2"/>
              </a:rPr>
              <a:t>://www.inimet.cubaindustria.cu</a:t>
            </a:r>
            <a:endParaRPr lang="ru-RU" sz="1050" dirty="0"/>
          </a:p>
          <a:p>
            <a:pPr fontAlgn="auto">
              <a:spcAft>
                <a:spcPts val="0"/>
              </a:spcAft>
              <a:defRPr/>
            </a:pPr>
            <a:r>
              <a:rPr lang="en-GB" sz="1050" dirty="0"/>
              <a:t/>
            </a:r>
            <a:br>
              <a:rPr lang="en-GB" sz="1050" dirty="0"/>
            </a:br>
            <a:r>
              <a:rPr lang="en-GB" sz="1050" b="1" dirty="0"/>
              <a:t>2.	</a:t>
            </a:r>
            <a:r>
              <a:rPr lang="en-GB" sz="1050" b="1" dirty="0" err="1"/>
              <a:t>Center</a:t>
            </a:r>
            <a:r>
              <a:rPr lang="en-GB" sz="1050" b="1" dirty="0"/>
              <a:t> of Isotopes (CENTIS)</a:t>
            </a:r>
            <a:endParaRPr lang="ru-RU" sz="1050" dirty="0"/>
          </a:p>
          <a:p>
            <a:pPr fontAlgn="auto">
              <a:spcAft>
                <a:spcPts val="0"/>
              </a:spcAft>
              <a:defRPr/>
            </a:pPr>
            <a:r>
              <a:rPr lang="en-GB" sz="1050" dirty="0"/>
              <a:t>	Ave. Monumental y </a:t>
            </a:r>
            <a:r>
              <a:rPr lang="en-GB" sz="1050" dirty="0" err="1"/>
              <a:t>Carretera</a:t>
            </a:r>
            <a:r>
              <a:rPr lang="en-GB" sz="1050" dirty="0"/>
              <a:t> La Rada, Km </a:t>
            </a:r>
            <a:r>
              <a:rPr lang="en-GB" sz="1050" dirty="0" smtClean="0"/>
              <a:t>3 1/2</a:t>
            </a:r>
            <a:endParaRPr lang="ru-RU" sz="1050" dirty="0"/>
          </a:p>
          <a:p>
            <a:pPr fontAlgn="auto">
              <a:spcAft>
                <a:spcPts val="0"/>
              </a:spcAft>
              <a:defRPr/>
            </a:pPr>
            <a:r>
              <a:rPr lang="en-GB" sz="1050" dirty="0"/>
              <a:t>	CP 3415 San José de las </a:t>
            </a:r>
            <a:r>
              <a:rPr lang="en-GB" sz="1050" dirty="0" err="1" smtClean="0"/>
              <a:t>Lajas</a:t>
            </a:r>
            <a:r>
              <a:rPr lang="en-US" sz="1050" dirty="0" smtClean="0"/>
              <a:t> </a:t>
            </a:r>
            <a:r>
              <a:rPr lang="en-US" sz="1050" dirty="0" err="1"/>
              <a:t>Mayabeque</a:t>
            </a:r>
            <a:r>
              <a:rPr lang="en-US" sz="1050" dirty="0"/>
              <a:t> </a:t>
            </a:r>
            <a:endParaRPr lang="ru-RU" sz="1050" dirty="0"/>
          </a:p>
          <a:p>
            <a:pPr fontAlgn="auto">
              <a:spcAft>
                <a:spcPts val="0"/>
              </a:spcAft>
              <a:defRPr/>
            </a:pPr>
            <a:r>
              <a:rPr lang="en-GB" sz="1050" dirty="0"/>
              <a:t>	Republic of Cuba</a:t>
            </a:r>
            <a:endParaRPr lang="ru-RU" sz="1050" dirty="0"/>
          </a:p>
          <a:p>
            <a:pPr fontAlgn="auto">
              <a:spcAft>
                <a:spcPts val="0"/>
              </a:spcAft>
              <a:defRPr/>
            </a:pPr>
            <a:r>
              <a:rPr lang="en-GB" sz="1050" dirty="0"/>
              <a:t>	Telephone:	+537 682 95 24</a:t>
            </a:r>
            <a:endParaRPr lang="ru-RU" sz="1050" dirty="0"/>
          </a:p>
          <a:p>
            <a:pPr fontAlgn="auto">
              <a:spcAft>
                <a:spcPts val="0"/>
              </a:spcAft>
              <a:defRPr/>
            </a:pPr>
            <a:r>
              <a:rPr lang="en-GB" sz="1050" dirty="0"/>
              <a:t>	Fax:	</a:t>
            </a:r>
            <a:r>
              <a:rPr lang="en-GB" sz="1050" dirty="0" smtClean="0"/>
              <a:t>+</a:t>
            </a:r>
            <a:r>
              <a:rPr lang="en-GB" sz="1050" dirty="0"/>
              <a:t>537 682 78 50</a:t>
            </a:r>
            <a:endParaRPr lang="ru-RU" sz="1050" dirty="0"/>
          </a:p>
          <a:p>
            <a:pPr fontAlgn="auto">
              <a:spcAft>
                <a:spcPts val="0"/>
              </a:spcAft>
              <a:defRPr/>
            </a:pPr>
            <a:r>
              <a:rPr lang="en-GB" sz="1050" dirty="0"/>
              <a:t>	</a:t>
            </a:r>
            <a:r>
              <a:rPr lang="en-GB" sz="1050" dirty="0" smtClean="0"/>
              <a:t>E-mail:	</a:t>
            </a:r>
            <a:r>
              <a:rPr lang="en-GB" sz="1050" u="sng" dirty="0" smtClean="0">
                <a:hlinkClick r:id="rId3"/>
              </a:rPr>
              <a:t>poropesa@centis.edu.cu</a:t>
            </a:r>
            <a:endParaRPr lang="ru-RU" sz="1050" dirty="0"/>
          </a:p>
          <a:p>
            <a:pPr fontAlgn="auto">
              <a:spcAft>
                <a:spcPts val="0"/>
              </a:spcAft>
              <a:defRPr/>
            </a:pPr>
            <a:r>
              <a:rPr lang="en-GB" sz="1050" dirty="0"/>
              <a:t>	</a:t>
            </a:r>
            <a:r>
              <a:rPr lang="en-GB" sz="1050" dirty="0" smtClean="0"/>
              <a:t>Website:</a:t>
            </a:r>
            <a:r>
              <a:rPr lang="en-GB" sz="1050" dirty="0"/>
              <a:t>	</a:t>
            </a:r>
            <a:r>
              <a:rPr lang="en-GB" sz="1050" dirty="0" smtClean="0">
                <a:hlinkClick r:id="rId4"/>
              </a:rPr>
              <a:t>http</a:t>
            </a:r>
            <a:r>
              <a:rPr lang="en-GB" sz="1050" dirty="0">
                <a:hlinkClick r:id="rId4"/>
              </a:rPr>
              <a:t>://</a:t>
            </a:r>
            <a:r>
              <a:rPr lang="en-GB" sz="1050" dirty="0" smtClean="0">
                <a:hlinkClick r:id="rId4"/>
              </a:rPr>
              <a:t>www.centis.cu</a:t>
            </a:r>
            <a:endParaRPr lang="en-GB" sz="1050" dirty="0" smtClean="0"/>
          </a:p>
          <a:p>
            <a:pPr fontAlgn="auto">
              <a:spcAft>
                <a:spcPts val="0"/>
              </a:spcAft>
              <a:defRPr/>
            </a:pPr>
            <a:endParaRPr lang="ru-RU" sz="1050" dirty="0"/>
          </a:p>
          <a:p>
            <a:pPr fontAlgn="auto">
              <a:spcAft>
                <a:spcPts val="0"/>
              </a:spcAft>
              <a:defRPr/>
            </a:pPr>
            <a:r>
              <a:rPr lang="en-GB" sz="1050" b="1" dirty="0"/>
              <a:t>3.	Cuban National Bureau of Standards (NC)</a:t>
            </a:r>
            <a:endParaRPr lang="ru-RU" sz="1050" dirty="0"/>
          </a:p>
          <a:p>
            <a:pPr fontAlgn="auto">
              <a:spcAft>
                <a:spcPts val="0"/>
              </a:spcAft>
              <a:defRPr/>
            </a:pPr>
            <a:r>
              <a:rPr lang="en-GB" sz="1050" dirty="0"/>
              <a:t>	</a:t>
            </a:r>
            <a:r>
              <a:rPr lang="en-GB" sz="1050" dirty="0" err="1"/>
              <a:t>Calle</a:t>
            </a:r>
            <a:r>
              <a:rPr lang="en-GB" sz="1050" dirty="0"/>
              <a:t> E No 261 entre 11 y 13- </a:t>
            </a:r>
            <a:r>
              <a:rPr lang="en-GB" sz="1050" dirty="0" err="1"/>
              <a:t>Vedado</a:t>
            </a:r>
            <a:endParaRPr lang="ru-RU" sz="1050" dirty="0"/>
          </a:p>
          <a:p>
            <a:pPr fontAlgn="auto">
              <a:spcAft>
                <a:spcPts val="0"/>
              </a:spcAft>
              <a:defRPr/>
            </a:pPr>
            <a:r>
              <a:rPr lang="en-GB" sz="1050" dirty="0"/>
              <a:t>	10400 La Habana</a:t>
            </a:r>
            <a:endParaRPr lang="ru-RU" sz="1050" dirty="0"/>
          </a:p>
          <a:p>
            <a:pPr fontAlgn="auto">
              <a:spcAft>
                <a:spcPts val="0"/>
              </a:spcAft>
              <a:defRPr/>
            </a:pPr>
            <a:r>
              <a:rPr lang="en-GB" sz="1050" dirty="0"/>
              <a:t>	Republic of Cuba</a:t>
            </a:r>
            <a:endParaRPr lang="ru-RU" sz="1050" dirty="0"/>
          </a:p>
          <a:p>
            <a:pPr fontAlgn="auto">
              <a:spcAft>
                <a:spcPts val="0"/>
              </a:spcAft>
              <a:defRPr/>
            </a:pPr>
            <a:r>
              <a:rPr lang="en-GB" sz="1050" dirty="0"/>
              <a:t>	Telephone:	</a:t>
            </a:r>
            <a:r>
              <a:rPr lang="en-GB" sz="1050" b="1" dirty="0"/>
              <a:t>+</a:t>
            </a:r>
            <a:r>
              <a:rPr lang="en-GB" sz="1050" dirty="0"/>
              <a:t>537 830 07 96</a:t>
            </a:r>
            <a:endParaRPr lang="ru-RU" sz="1050" dirty="0"/>
          </a:p>
          <a:p>
            <a:pPr fontAlgn="auto">
              <a:spcAft>
                <a:spcPts val="0"/>
              </a:spcAft>
              <a:defRPr/>
            </a:pPr>
            <a:r>
              <a:rPr lang="en-GB" sz="1050" dirty="0"/>
              <a:t>	Fax:	</a:t>
            </a:r>
            <a:r>
              <a:rPr lang="en-GB" sz="1050" dirty="0" smtClean="0"/>
              <a:t>+</a:t>
            </a:r>
            <a:r>
              <a:rPr lang="en-GB" sz="1050" dirty="0"/>
              <a:t>537 836 80 48</a:t>
            </a:r>
            <a:endParaRPr lang="ru-RU" sz="1050" dirty="0"/>
          </a:p>
          <a:p>
            <a:pPr fontAlgn="auto">
              <a:spcAft>
                <a:spcPts val="0"/>
              </a:spcAft>
              <a:defRPr/>
            </a:pPr>
            <a:r>
              <a:rPr lang="en-GB" sz="1050" dirty="0"/>
              <a:t>	E-mail:	</a:t>
            </a:r>
            <a:r>
              <a:rPr lang="en-GB" sz="1050" dirty="0" smtClean="0"/>
              <a:t>nc@ncnorma.cu</a:t>
            </a:r>
            <a:endParaRPr lang="ru-RU" sz="1050" dirty="0"/>
          </a:p>
          <a:p>
            <a:pPr fontAlgn="auto">
              <a:spcAft>
                <a:spcPts val="0"/>
              </a:spcAft>
              <a:defRPr/>
            </a:pPr>
            <a:r>
              <a:rPr lang="en-GB" sz="1050" dirty="0"/>
              <a:t>	Website:	</a:t>
            </a:r>
            <a:r>
              <a:rPr lang="en-GB" sz="1050" dirty="0" smtClean="0"/>
              <a:t>http</a:t>
            </a:r>
            <a:r>
              <a:rPr lang="en-GB" sz="1050" dirty="0"/>
              <a:t>://www.nc.cubaindustria.cu</a:t>
            </a:r>
            <a:endParaRPr lang="ru-RU" sz="1050" dirty="0"/>
          </a:p>
          <a:p>
            <a:pPr fontAlgn="auto">
              <a:spcAft>
                <a:spcPts val="0"/>
              </a:spcAft>
              <a:defRPr/>
            </a:pPr>
            <a:endParaRPr lang="ru-RU" sz="1050" dirty="0"/>
          </a:p>
        </p:txBody>
      </p:sp>
      <p:pic>
        <p:nvPicPr>
          <p:cNvPr id="8" name="Рисунок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DPR of KOREA</a:t>
            </a:r>
            <a:endParaRPr lang="ru-RU" b="1" dirty="0">
              <a:solidFill>
                <a:srgbClr val="FF0000"/>
              </a:solidFill>
            </a:endParaRPr>
          </a:p>
        </p:txBody>
      </p:sp>
      <p:sp>
        <p:nvSpPr>
          <p:cNvPr id="8" name="TextBox 7"/>
          <p:cNvSpPr txBox="1"/>
          <p:nvPr/>
        </p:nvSpPr>
        <p:spPr>
          <a:xfrm>
            <a:off x="404813" y="7616825"/>
            <a:ext cx="6048375" cy="1731963"/>
          </a:xfrm>
          <a:prstGeom prst="rect">
            <a:avLst/>
          </a:prstGeom>
          <a:noFill/>
        </p:spPr>
        <p:txBody>
          <a:bodyPr>
            <a:spAutoFit/>
          </a:bodyPr>
          <a:lstStyle/>
          <a:p>
            <a:pPr fontAlgn="auto">
              <a:spcBef>
                <a:spcPts val="0"/>
              </a:spcBef>
              <a:spcAft>
                <a:spcPts val="0"/>
              </a:spcAft>
              <a:defRPr/>
            </a:pPr>
            <a:r>
              <a:rPr lang="en-GB" sz="1200" b="1" cap="all" dirty="0">
                <a:solidFill>
                  <a:srgbClr val="FF0000"/>
                </a:solidFill>
                <a:latin typeface="+mn-lt"/>
                <a:cs typeface="+mn-cs"/>
              </a:rPr>
              <a:t>Address of organisation</a:t>
            </a:r>
            <a:endParaRPr lang="ru-RU" sz="1200" dirty="0">
              <a:solidFill>
                <a:srgbClr val="FF0000"/>
              </a:solidFill>
              <a:latin typeface="+mn-lt"/>
              <a:cs typeface="+mn-cs"/>
            </a:endParaRPr>
          </a:p>
          <a:p>
            <a:pPr fontAlgn="auto">
              <a:spcBef>
                <a:spcPts val="0"/>
              </a:spcBef>
              <a:spcAft>
                <a:spcPts val="0"/>
              </a:spcAft>
              <a:defRPr/>
            </a:pPr>
            <a:r>
              <a:rPr lang="ru-RU" sz="1050" b="1" dirty="0">
                <a:latin typeface="+mn-lt"/>
                <a:cs typeface="+mn-cs"/>
              </a:rPr>
              <a:t>1.</a:t>
            </a:r>
            <a:r>
              <a:rPr lang="en-US" sz="1050" b="1" dirty="0">
                <a:latin typeface="+mn-lt"/>
                <a:cs typeface="+mn-cs"/>
              </a:rPr>
              <a:t>	</a:t>
            </a:r>
            <a:r>
              <a:rPr lang="en-GB" sz="1050" b="1" dirty="0">
                <a:latin typeface="+mn-lt"/>
                <a:cs typeface="+mn-cs"/>
              </a:rPr>
              <a:t>Central Institute of Metrology (CIM)</a:t>
            </a:r>
            <a:endParaRPr lang="ru-RU" sz="1050" dirty="0">
              <a:latin typeface="+mn-lt"/>
              <a:cs typeface="+mn-cs"/>
            </a:endParaRPr>
          </a:p>
          <a:p>
            <a:pPr fontAlgn="auto">
              <a:spcBef>
                <a:spcPts val="0"/>
              </a:spcBef>
              <a:spcAft>
                <a:spcPts val="0"/>
              </a:spcAft>
              <a:defRPr/>
            </a:pPr>
            <a:r>
              <a:rPr lang="en-GB" sz="1050" dirty="0">
                <a:latin typeface="+mn-lt"/>
                <a:cs typeface="+mn-cs"/>
              </a:rPr>
              <a:t>	</a:t>
            </a:r>
            <a:r>
              <a:rPr lang="en-GB" sz="1050" dirty="0" err="1">
                <a:latin typeface="+mn-lt"/>
                <a:cs typeface="+mn-cs"/>
              </a:rPr>
              <a:t>Sonsin</a:t>
            </a:r>
            <a:r>
              <a:rPr lang="en-GB" sz="1050" dirty="0">
                <a:latin typeface="+mn-lt"/>
                <a:cs typeface="+mn-cs"/>
              </a:rPr>
              <a:t>-Dong No.1, </a:t>
            </a:r>
            <a:r>
              <a:rPr lang="en-GB" sz="1050" dirty="0" err="1">
                <a:latin typeface="+mn-lt"/>
                <a:cs typeface="+mn-cs"/>
              </a:rPr>
              <a:t>Sadong</a:t>
            </a:r>
            <a:r>
              <a:rPr lang="en-GB" sz="1050" dirty="0">
                <a:latin typeface="+mn-lt"/>
                <a:cs typeface="+mn-cs"/>
              </a:rPr>
              <a:t> District</a:t>
            </a:r>
            <a:endParaRPr lang="ru-RU" sz="1050" dirty="0">
              <a:latin typeface="+mn-lt"/>
              <a:cs typeface="+mn-cs"/>
            </a:endParaRPr>
          </a:p>
          <a:p>
            <a:pPr fontAlgn="auto">
              <a:spcBef>
                <a:spcPts val="0"/>
              </a:spcBef>
              <a:spcAft>
                <a:spcPts val="0"/>
              </a:spcAft>
              <a:defRPr/>
            </a:pPr>
            <a:r>
              <a:rPr lang="en-GB" sz="1050" dirty="0">
                <a:latin typeface="+mn-lt"/>
                <a:cs typeface="+mn-cs"/>
              </a:rPr>
              <a:t>	Pyongyang</a:t>
            </a:r>
            <a:endParaRPr lang="ru-RU" sz="1050" dirty="0">
              <a:latin typeface="+mn-lt"/>
              <a:cs typeface="+mn-cs"/>
            </a:endParaRPr>
          </a:p>
          <a:p>
            <a:pPr fontAlgn="auto">
              <a:spcBef>
                <a:spcPts val="0"/>
              </a:spcBef>
              <a:spcAft>
                <a:spcPts val="0"/>
              </a:spcAft>
              <a:defRPr/>
            </a:pPr>
            <a:r>
              <a:rPr lang="en-GB" sz="1050" dirty="0">
                <a:latin typeface="+mn-lt"/>
                <a:cs typeface="+mn-cs"/>
              </a:rPr>
              <a:t>	DPR of Korea</a:t>
            </a:r>
            <a:endParaRPr lang="ru-RU" sz="1050" dirty="0">
              <a:latin typeface="+mn-lt"/>
              <a:cs typeface="+mn-cs"/>
            </a:endParaRPr>
          </a:p>
          <a:p>
            <a:pPr fontAlgn="auto">
              <a:spcBef>
                <a:spcPts val="0"/>
              </a:spcBef>
              <a:spcAft>
                <a:spcPts val="0"/>
              </a:spcAft>
              <a:defRPr/>
            </a:pPr>
            <a:r>
              <a:rPr lang="en-GB" sz="1050" dirty="0">
                <a:latin typeface="+mn-lt"/>
                <a:cs typeface="+mn-cs"/>
              </a:rPr>
              <a:t>	Telephone:	+850 2 381 86 49</a:t>
            </a:r>
            <a:endParaRPr lang="ru-RU" sz="1050" dirty="0">
              <a:latin typeface="+mn-lt"/>
              <a:cs typeface="+mn-cs"/>
            </a:endParaRPr>
          </a:p>
          <a:p>
            <a:pPr fontAlgn="auto">
              <a:spcBef>
                <a:spcPts val="0"/>
              </a:spcBef>
              <a:spcAft>
                <a:spcPts val="0"/>
              </a:spcAft>
              <a:defRPr/>
            </a:pPr>
            <a:r>
              <a:rPr lang="en-GB" sz="1050" dirty="0">
                <a:latin typeface="+mn-lt"/>
                <a:cs typeface="+mn-cs"/>
              </a:rPr>
              <a:t>	Fax:	+850 2 381 44 80</a:t>
            </a:r>
            <a:endParaRPr lang="ru-RU" sz="1050" dirty="0">
              <a:latin typeface="+mn-lt"/>
              <a:cs typeface="+mn-cs"/>
            </a:endParaRPr>
          </a:p>
          <a:p>
            <a:pPr fontAlgn="auto">
              <a:spcBef>
                <a:spcPts val="0"/>
              </a:spcBef>
              <a:spcAft>
                <a:spcPts val="0"/>
              </a:spcAft>
              <a:defRPr/>
            </a:pPr>
            <a:r>
              <a:rPr lang="en-GB" sz="1050" dirty="0">
                <a:latin typeface="+mn-lt"/>
                <a:cs typeface="+mn-cs"/>
              </a:rPr>
              <a:t>	E-mail:	pdk0301@163.com</a:t>
            </a:r>
            <a:endParaRPr lang="ru-RU" sz="1050" dirty="0">
              <a:latin typeface="+mn-lt"/>
              <a:cs typeface="+mn-cs"/>
            </a:endParaRPr>
          </a:p>
          <a:p>
            <a:pPr fontAlgn="auto">
              <a:spcBef>
                <a:spcPts val="0"/>
              </a:spcBef>
              <a:spcAft>
                <a:spcPts val="0"/>
              </a:spcAft>
              <a:defRPr/>
            </a:pPr>
            <a:r>
              <a:rPr lang="en-GB" sz="1050" dirty="0">
                <a:latin typeface="+mn-lt"/>
                <a:cs typeface="+mn-cs"/>
              </a:rPr>
              <a:t>	Website:		</a:t>
            </a:r>
            <a:endParaRPr lang="ru-RU" sz="1050" dirty="0">
              <a:latin typeface="+mn-lt"/>
              <a:cs typeface="+mn-cs"/>
            </a:endParaRPr>
          </a:p>
          <a:p>
            <a:pPr fontAlgn="auto">
              <a:spcBef>
                <a:spcPts val="0"/>
              </a:spcBef>
              <a:spcAft>
                <a:spcPts val="0"/>
              </a:spcAft>
              <a:defRPr/>
            </a:pPr>
            <a:endParaRPr lang="ru-RU" sz="1050" dirty="0">
              <a:latin typeface="+mn-lt"/>
              <a:cs typeface="+mn-cs"/>
            </a:endParaRPr>
          </a:p>
        </p:txBody>
      </p:sp>
      <p:graphicFrame>
        <p:nvGraphicFramePr>
          <p:cNvPr id="9" name="Таблица 8"/>
          <p:cNvGraphicFramePr>
            <a:graphicFrameLocks noGrp="1"/>
          </p:cNvGraphicFramePr>
          <p:nvPr/>
        </p:nvGraphicFramePr>
        <p:xfrm>
          <a:off x="404813" y="1595438"/>
          <a:ext cx="6120681" cy="563418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a:effectLst/>
                          <a:latin typeface="+mn-lt"/>
                          <a:ea typeface="Times New Roman"/>
                          <a:cs typeface="Times New Roman"/>
                        </a:rPr>
                        <a:t>TC 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General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a:t>
                      </a:r>
                      <a:r>
                        <a:rPr lang="en-GB" sz="900" b="1">
                          <a:solidFill>
                            <a:srgbClr val="000000"/>
                          </a:solidFill>
                          <a:effectLst/>
                          <a:latin typeface="+mn-lt"/>
                          <a:ea typeface="청봉"/>
                        </a:rPr>
                        <a:t>Chang Myong Il</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dirty="0">
                          <a:solidFill>
                            <a:srgbClr val="000000"/>
                          </a:solidFill>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a:effectLst/>
                          <a:latin typeface="+mn-lt"/>
                          <a:ea typeface="Times New Roman"/>
                          <a:cs typeface="Times New Roman"/>
                        </a:rPr>
                        <a:t>TC 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Acoustics, Ultrasound, Vibration</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청봉"/>
                        </a:rPr>
                        <a:t>Mr</a:t>
                      </a:r>
                      <a:r>
                        <a:rPr lang="en-GB" sz="900" b="1">
                          <a:solidFill>
                            <a:srgbClr val="000000"/>
                          </a:solidFill>
                          <a:effectLst/>
                          <a:latin typeface="+mn-lt"/>
                          <a:ea typeface="Times New Roman"/>
                        </a:rPr>
                        <a:t>. </a:t>
                      </a:r>
                      <a:r>
                        <a:rPr lang="en-GB" sz="900" b="1">
                          <a:solidFill>
                            <a:srgbClr val="000000"/>
                          </a:solidFill>
                          <a:effectLst/>
                          <a:latin typeface="+mn-lt"/>
                          <a:ea typeface="청봉"/>
                        </a:rPr>
                        <a:t>Chong Tae Ho</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a:effectLst/>
                          <a:latin typeface="+mn-lt"/>
                          <a:ea typeface="Times New Roman"/>
                          <a:cs typeface="Times New Roman"/>
                        </a:rPr>
                        <a:t>TC 1.3</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Electricity and Magnetism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청봉"/>
                        </a:rPr>
                        <a:t>M</a:t>
                      </a:r>
                      <a:r>
                        <a:rPr lang="en-GB" sz="900" b="1">
                          <a:solidFill>
                            <a:srgbClr val="000000"/>
                          </a:solidFill>
                          <a:effectLst/>
                          <a:latin typeface="+mn-lt"/>
                          <a:ea typeface="Times New Roman"/>
                        </a:rPr>
                        <a:t>r. </a:t>
                      </a:r>
                      <a:r>
                        <a:rPr lang="en-GB" sz="900" b="1">
                          <a:solidFill>
                            <a:srgbClr val="000000"/>
                          </a:solidFill>
                          <a:effectLst/>
                          <a:latin typeface="+mn-lt"/>
                          <a:ea typeface="청봉"/>
                        </a:rPr>
                        <a:t>Jo Song Chol</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a:effectLst/>
                          <a:latin typeface="+mn-lt"/>
                          <a:ea typeface="Times New Roman"/>
                          <a:cs typeface="Times New Roman"/>
                        </a:rPr>
                        <a:t>TC 1.4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Flow Measurement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Choe Yong Chol </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278448">
                <a:tc>
                  <a:txBody>
                    <a:bodyPr/>
                    <a:lstStyle/>
                    <a:p>
                      <a:pPr>
                        <a:spcAft>
                          <a:spcPts val="0"/>
                        </a:spcAft>
                      </a:pPr>
                      <a:r>
                        <a:rPr lang="en-GB" sz="900" b="1">
                          <a:effectLst/>
                          <a:latin typeface="+mn-lt"/>
                          <a:ea typeface="Times New Roman"/>
                          <a:cs typeface="Times New Roman"/>
                        </a:rPr>
                        <a:t>TC 1.5</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Length and Angle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Kim Jin Ju</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a:effectLst/>
                          <a:latin typeface="+mn-lt"/>
                          <a:ea typeface="Times New Roman"/>
                          <a:cs typeface="Times New Roman"/>
                        </a:rPr>
                        <a:t>TC 1.6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Mass and Related Quantities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Pak Jin</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6"/>
                  </a:ext>
                </a:extLst>
              </a:tr>
              <a:tr h="318184">
                <a:tc>
                  <a:txBody>
                    <a:bodyPr/>
                    <a:lstStyle/>
                    <a:p>
                      <a:pPr>
                        <a:spcAft>
                          <a:spcPts val="0"/>
                        </a:spcAft>
                      </a:pPr>
                      <a:r>
                        <a:rPr lang="en-GB" sz="900" b="1">
                          <a:effectLst/>
                          <a:latin typeface="+mn-lt"/>
                          <a:ea typeface="Times New Roman"/>
                          <a:cs typeface="Times New Roman"/>
                        </a:rPr>
                        <a:t>TC 1.7</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Photometry and Radiometry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a:t>
                      </a:r>
                      <a:r>
                        <a:rPr lang="en-GB" sz="900" b="1">
                          <a:solidFill>
                            <a:srgbClr val="000000"/>
                          </a:solidFill>
                          <a:effectLst/>
                          <a:latin typeface="+mn-lt"/>
                          <a:ea typeface="청봉"/>
                        </a:rPr>
                        <a:t>Choe Il</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7"/>
                  </a:ext>
                </a:extLst>
              </a:tr>
              <a:tr h="307384">
                <a:tc>
                  <a:txBody>
                    <a:bodyPr/>
                    <a:lstStyle/>
                    <a:p>
                      <a:pPr>
                        <a:spcAft>
                          <a:spcPts val="0"/>
                        </a:spcAft>
                      </a:pPr>
                      <a:r>
                        <a:rPr lang="en-GB" sz="900" b="1">
                          <a:effectLst/>
                          <a:latin typeface="+mn-lt"/>
                          <a:ea typeface="Times New Roman"/>
                          <a:cs typeface="Times New Roman"/>
                        </a:rPr>
                        <a:t>TC 1.8</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Physical Chemistry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청봉"/>
                        </a:rPr>
                        <a:t>Dr. Chong Yun Gyo</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a:t>
                      </a:r>
                      <a:r>
                        <a:rPr lang="en-GB" sz="900" b="1">
                          <a:solidFill>
                            <a:srgbClr val="000000"/>
                          </a:solidFill>
                          <a:effectLst/>
                          <a:latin typeface="+mn-lt"/>
                          <a:ea typeface="청봉"/>
                        </a:rPr>
                        <a:t>Chang Myong Il</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a:effectLst/>
                          <a:latin typeface="+mn-lt"/>
                          <a:ea typeface="Times New Roman"/>
                          <a:cs typeface="Times New Roman"/>
                        </a:rPr>
                        <a:t>TC 1.10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Thermometry and Thermal Physics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청봉"/>
                        </a:rPr>
                        <a:t>Mr. Kim Dong Myong</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0"/>
                  </a:ext>
                </a:extLst>
              </a:tr>
              <a:tr h="234344">
                <a:tc>
                  <a:txBody>
                    <a:bodyPr/>
                    <a:lstStyle/>
                    <a:p>
                      <a:pPr>
                        <a:spcAft>
                          <a:spcPts val="0"/>
                        </a:spcAft>
                      </a:pPr>
                      <a:r>
                        <a:rPr lang="en-GB" sz="900" b="1">
                          <a:effectLst/>
                          <a:latin typeface="+mn-lt"/>
                          <a:ea typeface="Times New Roman"/>
                          <a:cs typeface="Times New Roman"/>
                        </a:rPr>
                        <a:t>TC 1.11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Time and Frequency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Hong Chol Ho</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1"/>
                  </a:ext>
                </a:extLst>
              </a:tr>
              <a:tr h="193576">
                <a:tc>
                  <a:txBody>
                    <a:bodyPr/>
                    <a:lstStyle/>
                    <a:p>
                      <a:pPr>
                        <a:spcAft>
                          <a:spcPts val="0"/>
                        </a:spcAft>
                      </a:pPr>
                      <a:r>
                        <a:rPr lang="en-GB" sz="900" b="1">
                          <a:effectLst/>
                          <a:latin typeface="+mn-lt"/>
                          <a:ea typeface="Times New Roman"/>
                          <a:cs typeface="Times New Roman"/>
                        </a:rPr>
                        <a:t>TC 1.12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Reference Materials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청봉"/>
                        </a:rPr>
                        <a:t>Mr. Chong Ryong Sok</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2"/>
                  </a:ext>
                </a:extLst>
              </a:tr>
              <a:tr h="459472">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Mr. </a:t>
                      </a:r>
                      <a:r>
                        <a:rPr lang="en-GB" sz="900" b="1">
                          <a:solidFill>
                            <a:srgbClr val="000000"/>
                          </a:solidFill>
                          <a:effectLst/>
                          <a:latin typeface="+mn-lt"/>
                          <a:ea typeface="청봉"/>
                        </a:rPr>
                        <a:t>Li Song Han</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3"/>
                  </a:ext>
                </a:extLst>
              </a:tr>
              <a:tr h="404144">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청봉"/>
                        </a:rPr>
                        <a:t>M</a:t>
                      </a:r>
                      <a:r>
                        <a:rPr lang="en-GB" sz="900" b="1">
                          <a:solidFill>
                            <a:srgbClr val="000000"/>
                          </a:solidFill>
                          <a:effectLst/>
                          <a:latin typeface="+mn-lt"/>
                          <a:ea typeface="Times New Roman"/>
                        </a:rPr>
                        <a:t>r. </a:t>
                      </a:r>
                      <a:r>
                        <a:rPr lang="en-GB" sz="900" b="1">
                          <a:solidFill>
                            <a:srgbClr val="000000"/>
                          </a:solidFill>
                          <a:effectLst/>
                          <a:latin typeface="+mn-lt"/>
                          <a:ea typeface="청봉"/>
                        </a:rPr>
                        <a:t>Seung Myong Song</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rPr>
                        <a:t>Mr. Jin </a:t>
                      </a:r>
                      <a:r>
                        <a:rPr lang="en-GB" sz="900" b="1" dirty="0" err="1">
                          <a:solidFill>
                            <a:srgbClr val="000000"/>
                          </a:solidFill>
                          <a:effectLst/>
                          <a:latin typeface="+mn-lt"/>
                          <a:ea typeface="Times New Roman"/>
                        </a:rPr>
                        <a:t>G</a:t>
                      </a:r>
                      <a:r>
                        <a:rPr lang="en-GB" sz="900" b="1" dirty="0" err="1" smtClean="0">
                          <a:solidFill>
                            <a:srgbClr val="000000"/>
                          </a:solidFill>
                          <a:effectLst/>
                          <a:latin typeface="+mn-lt"/>
                          <a:ea typeface="Times New Roman"/>
                        </a:rPr>
                        <a:t>yong</a:t>
                      </a:r>
                      <a:r>
                        <a:rPr lang="en-GB" sz="900" b="1" dirty="0" smtClean="0">
                          <a:solidFill>
                            <a:srgbClr val="000000"/>
                          </a:solidFill>
                          <a:effectLst/>
                          <a:latin typeface="+mn-lt"/>
                          <a:ea typeface="Times New Roman"/>
                        </a:rPr>
                        <a:t> </a:t>
                      </a:r>
                      <a:r>
                        <a:rPr lang="en-GB" sz="900" b="1" dirty="0">
                          <a:solidFill>
                            <a:srgbClr val="000000"/>
                          </a:solidFill>
                          <a:effectLst/>
                          <a:latin typeface="+mn-lt"/>
                          <a:ea typeface="Times New Roman"/>
                        </a:rPr>
                        <a:t>Man</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cs typeface="Times New Roman"/>
                        </a:rPr>
                        <a:t>+ 850 2 381 44 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pdk0301@163.com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solidFill>
                            <a:srgbClr val="000000"/>
                          </a:solidFill>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6"/>
                  </a:ext>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GEORGIA</a:t>
            </a:r>
            <a:endParaRPr lang="ru-RU" b="1" dirty="0">
              <a:solidFill>
                <a:srgbClr val="FF000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182089984"/>
              </p:ext>
            </p:extLst>
          </p:nvPr>
        </p:nvGraphicFramePr>
        <p:xfrm>
          <a:off x="404813" y="1595438"/>
          <a:ext cx="6120681" cy="563418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a:effectLst/>
                          <a:latin typeface="+mn-lt"/>
                          <a:ea typeface="Times New Roman"/>
                          <a:cs typeface="Times New Roman"/>
                        </a:rPr>
                        <a:t>TC 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General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lgn="l">
                        <a:spcBef>
                          <a:spcPts val="300"/>
                        </a:spcBef>
                        <a:spcAft>
                          <a:spcPts val="300"/>
                        </a:spcAft>
                      </a:pPr>
                      <a:r>
                        <a:rPr lang="en-GB" sz="900" b="1" dirty="0" err="1">
                          <a:solidFill>
                            <a:schemeClr val="tx1"/>
                          </a:solidFill>
                          <a:effectLst/>
                          <a:latin typeface="+mn-lt"/>
                        </a:rPr>
                        <a:t>Mr.</a:t>
                      </a:r>
                      <a:r>
                        <a:rPr lang="en-GB" sz="900" b="1" dirty="0">
                          <a:solidFill>
                            <a:schemeClr val="tx1"/>
                          </a:solidFill>
                          <a:effectLst/>
                          <a:latin typeface="+mn-lt"/>
                        </a:rPr>
                        <a:t> </a:t>
                      </a:r>
                      <a:r>
                        <a:rPr lang="en-GB" sz="900" b="1" dirty="0" err="1">
                          <a:solidFill>
                            <a:schemeClr val="tx1"/>
                          </a:solidFill>
                          <a:effectLst/>
                          <a:latin typeface="+mn-lt"/>
                        </a:rPr>
                        <a:t>Revaz</a:t>
                      </a:r>
                      <a:r>
                        <a:rPr lang="en-GB" sz="900" b="1" dirty="0">
                          <a:solidFill>
                            <a:schemeClr val="tx1"/>
                          </a:solidFill>
                          <a:effectLst/>
                          <a:latin typeface="+mn-lt"/>
                        </a:rPr>
                        <a:t> </a:t>
                      </a:r>
                      <a:r>
                        <a:rPr lang="en-GB" sz="900" b="1" dirty="0" err="1">
                          <a:solidFill>
                            <a:schemeClr val="tx1"/>
                          </a:solidFill>
                          <a:effectLst/>
                          <a:latin typeface="+mn-lt"/>
                        </a:rPr>
                        <a:t>Jvania</a:t>
                      </a:r>
                      <a:endParaRPr lang="ru-RU" sz="900" b="1" dirty="0">
                        <a:solidFill>
                          <a:schemeClr val="tx1"/>
                        </a:solidFill>
                        <a:effectLst/>
                        <a:latin typeface="+mn-lt"/>
                      </a:endParaRPr>
                    </a:p>
                  </a:txBody>
                  <a:tcPr marL="68580" marR="68580" marT="0" marB="0" anchor="ctr"/>
                </a:tc>
                <a:tc>
                  <a:txBody>
                    <a:bodyPr/>
                    <a:lstStyle/>
                    <a:p>
                      <a:pPr>
                        <a:spcAft>
                          <a:spcPts val="0"/>
                        </a:spcAft>
                      </a:pPr>
                      <a:r>
                        <a:rPr lang="ru-RU" sz="900">
                          <a:solidFill>
                            <a:schemeClr val="tx1"/>
                          </a:solidFill>
                          <a:effectLst/>
                          <a:latin typeface="+mn-lt"/>
                          <a:ea typeface="Times New Roman"/>
                          <a:cs typeface="Times New Roman"/>
                        </a:rPr>
                        <a:t>+995 32 2</a:t>
                      </a:r>
                      <a:r>
                        <a:rPr lang="en-US" sz="900">
                          <a:solidFill>
                            <a:schemeClr val="tx1"/>
                          </a:solidFill>
                          <a:effectLst/>
                          <a:latin typeface="+mn-lt"/>
                          <a:ea typeface="Times New Roman"/>
                          <a:cs typeface="Times New Roman"/>
                        </a:rPr>
                        <a:t>60 66 29</a:t>
                      </a:r>
                      <a:endParaRPr lang="ru-RU" sz="900">
                        <a:solidFill>
                          <a:schemeClr val="tx1"/>
                        </a:solidFill>
                        <a:effectLst/>
                        <a:latin typeface="+mn-lt"/>
                        <a:ea typeface="Times New Roman"/>
                        <a:cs typeface="Times New Roman"/>
                      </a:endParaRPr>
                    </a:p>
                    <a:p>
                      <a:pPr>
                        <a:spcAft>
                          <a:spcPts val="0"/>
                        </a:spcAft>
                      </a:pPr>
                      <a:r>
                        <a:rPr lang="en-US" sz="900">
                          <a:solidFill>
                            <a:schemeClr val="tx1"/>
                          </a:solidFill>
                          <a:effectLst/>
                          <a:latin typeface="+mn-lt"/>
                          <a:ea typeface="Times New Roman"/>
                          <a:cs typeface="Times New Roman"/>
                        </a:rPr>
                        <a:t>dep_mechanics@yahoo.com</a:t>
                      </a:r>
                      <a:endParaRPr lang="ru-RU" sz="90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dirty="0">
                          <a:solidFill>
                            <a:schemeClr val="tx1"/>
                          </a:solidFill>
                          <a:effectLst/>
                          <a:latin typeface="+mn-lt"/>
                          <a:ea typeface="Times New Roman"/>
                          <a:cs typeface="Times New Roman"/>
                        </a:rPr>
                        <a:t>1</a:t>
                      </a:r>
                      <a:endParaRPr lang="ru-RU" sz="900" dirty="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a:effectLst/>
                          <a:latin typeface="+mn-lt"/>
                          <a:ea typeface="Times New Roman"/>
                          <a:cs typeface="Times New Roman"/>
                        </a:rPr>
                        <a:t>TC 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Acoustics, Ultrasound, Vibration</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lgn="l">
                        <a:spcAft>
                          <a:spcPts val="0"/>
                        </a:spcAft>
                      </a:pPr>
                      <a:r>
                        <a:rPr lang="en-GB" sz="900" b="1" dirty="0" err="1">
                          <a:solidFill>
                            <a:schemeClr val="tx1"/>
                          </a:solidFill>
                          <a:effectLst/>
                          <a:latin typeface="+mn-lt"/>
                          <a:cs typeface="Times New Roman"/>
                        </a:rPr>
                        <a:t>Mr.</a:t>
                      </a:r>
                      <a:r>
                        <a:rPr lang="en-GB" sz="900" b="1" dirty="0">
                          <a:solidFill>
                            <a:schemeClr val="tx1"/>
                          </a:solidFill>
                          <a:effectLst/>
                          <a:latin typeface="+mn-lt"/>
                          <a:cs typeface="Times New Roman"/>
                        </a:rPr>
                        <a:t> </a:t>
                      </a:r>
                      <a:r>
                        <a:rPr lang="en-GB" sz="900" b="1" dirty="0" err="1">
                          <a:solidFill>
                            <a:schemeClr val="tx1"/>
                          </a:solidFill>
                          <a:effectLst/>
                          <a:latin typeface="+mn-lt"/>
                          <a:cs typeface="Times New Roman"/>
                        </a:rPr>
                        <a:t>Guram</a:t>
                      </a:r>
                      <a:r>
                        <a:rPr lang="en-GB" sz="900" b="1" dirty="0">
                          <a:solidFill>
                            <a:schemeClr val="tx1"/>
                          </a:solidFill>
                          <a:effectLst/>
                          <a:latin typeface="+mn-lt"/>
                          <a:cs typeface="Times New Roman"/>
                        </a:rPr>
                        <a:t> </a:t>
                      </a:r>
                      <a:r>
                        <a:rPr lang="en-GB" sz="900" b="1" dirty="0" err="1">
                          <a:solidFill>
                            <a:schemeClr val="tx1"/>
                          </a:solidFill>
                          <a:effectLst/>
                          <a:latin typeface="+mn-lt"/>
                          <a:cs typeface="Times New Roman"/>
                        </a:rPr>
                        <a:t>Tsiklauri</a:t>
                      </a:r>
                      <a:endParaRPr lang="ru-RU" sz="900" b="1" dirty="0">
                        <a:solidFill>
                          <a:schemeClr val="tx1"/>
                        </a:solidFill>
                        <a:effectLst/>
                        <a:latin typeface="+mn-lt"/>
                        <a:cs typeface="Times New Roman"/>
                      </a:endParaRPr>
                    </a:p>
                  </a:txBody>
                  <a:tcPr marL="68580" marR="68580" marT="0" marB="0" anchor="ctr"/>
                </a:tc>
                <a:tc>
                  <a:txBody>
                    <a:bodyPr/>
                    <a:lstStyle/>
                    <a:p>
                      <a:pPr>
                        <a:spcAft>
                          <a:spcPts val="0"/>
                        </a:spcAft>
                      </a:pPr>
                      <a:r>
                        <a:rPr lang="ru-RU" sz="900">
                          <a:solidFill>
                            <a:schemeClr val="tx1"/>
                          </a:solidFill>
                          <a:effectLst/>
                          <a:latin typeface="+mn-lt"/>
                          <a:ea typeface="Times New Roman"/>
                          <a:cs typeface="Times New Roman"/>
                        </a:rPr>
                        <a:t>+995 32 2</a:t>
                      </a:r>
                      <a:r>
                        <a:rPr lang="en-US" sz="900">
                          <a:solidFill>
                            <a:schemeClr val="tx1"/>
                          </a:solidFill>
                          <a:effectLst/>
                          <a:latin typeface="+mn-lt"/>
                          <a:ea typeface="Times New Roman"/>
                          <a:cs typeface="Times New Roman"/>
                        </a:rPr>
                        <a:t>60 66 29</a:t>
                      </a:r>
                      <a:endParaRPr lang="ru-RU" sz="900">
                        <a:solidFill>
                          <a:schemeClr val="tx1"/>
                        </a:solidFill>
                        <a:effectLst/>
                        <a:latin typeface="+mn-lt"/>
                        <a:ea typeface="Times New Roman"/>
                        <a:cs typeface="Times New Roman"/>
                      </a:endParaRPr>
                    </a:p>
                    <a:p>
                      <a:pPr>
                        <a:spcAft>
                          <a:spcPts val="0"/>
                        </a:spcAft>
                      </a:pPr>
                      <a:r>
                        <a:rPr lang="en-US" sz="900">
                          <a:solidFill>
                            <a:schemeClr val="tx1"/>
                          </a:solidFill>
                          <a:effectLst/>
                          <a:latin typeface="+mn-lt"/>
                          <a:ea typeface="Times New Roman"/>
                          <a:cs typeface="Times New Roman"/>
                        </a:rPr>
                        <a:t>dep_mechanics@yahoo.com</a:t>
                      </a:r>
                      <a:endParaRPr lang="ru-RU" sz="90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a:effectLst/>
                          <a:latin typeface="+mn-lt"/>
                          <a:ea typeface="Times New Roman"/>
                          <a:cs typeface="Times New Roman"/>
                        </a:rPr>
                        <a:t>TC 1.3</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Electricity and Magnetism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chemeClr val="tx1"/>
                          </a:solidFill>
                          <a:effectLst/>
                          <a:latin typeface="+mn-lt"/>
                          <a:ea typeface="Times New Roman"/>
                          <a:cs typeface="Times New Roman"/>
                        </a:rPr>
                        <a:t>Mr. </a:t>
                      </a:r>
                      <a:r>
                        <a:rPr lang="en-GB" sz="900" b="1" dirty="0" err="1" smtClean="0">
                          <a:solidFill>
                            <a:schemeClr val="tx1"/>
                          </a:solidFill>
                          <a:effectLst/>
                          <a:latin typeface="+mn-lt"/>
                          <a:ea typeface="Times New Roman"/>
                          <a:cs typeface="Times New Roman"/>
                        </a:rPr>
                        <a:t>Archil</a:t>
                      </a:r>
                      <a:r>
                        <a:rPr lang="en-GB" sz="900" b="1" baseline="0" dirty="0" smtClean="0">
                          <a:solidFill>
                            <a:schemeClr val="tx1"/>
                          </a:solidFill>
                          <a:effectLst/>
                          <a:latin typeface="+mn-lt"/>
                          <a:ea typeface="Times New Roman"/>
                          <a:cs typeface="Times New Roman"/>
                        </a:rPr>
                        <a:t> </a:t>
                      </a:r>
                      <a:r>
                        <a:rPr lang="en-GB" sz="900" b="1" baseline="0" dirty="0" err="1" smtClean="0">
                          <a:solidFill>
                            <a:schemeClr val="tx1"/>
                          </a:solidFill>
                          <a:effectLst/>
                          <a:latin typeface="+mn-lt"/>
                          <a:ea typeface="Times New Roman"/>
                          <a:cs typeface="Times New Roman"/>
                        </a:rPr>
                        <a:t>Zedginidze</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dirty="0">
                          <a:solidFill>
                            <a:schemeClr val="tx1"/>
                          </a:solidFill>
                          <a:effectLst/>
                          <a:latin typeface="+mn-lt"/>
                          <a:ea typeface="Times New Roman"/>
                          <a:cs typeface="Times New Roman"/>
                        </a:rPr>
                        <a:t>+995 32 2</a:t>
                      </a:r>
                      <a:r>
                        <a:rPr lang="en-US" sz="900" dirty="0">
                          <a:solidFill>
                            <a:schemeClr val="tx1"/>
                          </a:solidFill>
                          <a:effectLst/>
                          <a:latin typeface="+mn-lt"/>
                          <a:ea typeface="Times New Roman"/>
                          <a:cs typeface="Times New Roman"/>
                        </a:rPr>
                        <a:t>60 66 53 </a:t>
                      </a:r>
                      <a:r>
                        <a:rPr lang="en-US" sz="900" dirty="0" smtClean="0">
                          <a:solidFill>
                            <a:schemeClr val="tx1"/>
                          </a:solidFill>
                          <a:effectLst/>
                          <a:latin typeface="+mn-lt"/>
                          <a:ea typeface="Times New Roman"/>
                          <a:cs typeface="Times New Roman"/>
                        </a:rPr>
                        <a:t>elmetrology@gmail.com</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a:effectLst/>
                          <a:latin typeface="+mn-lt"/>
                          <a:ea typeface="Times New Roman"/>
                          <a:cs typeface="Times New Roman"/>
                        </a:rPr>
                        <a:t>TC 1.4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Flow Measurement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chemeClr val="tx1"/>
                          </a:solidFill>
                          <a:effectLst/>
                          <a:latin typeface="+mn-lt"/>
                          <a:ea typeface="Times New Roman"/>
                          <a:cs typeface="Times New Roman"/>
                        </a:rPr>
                        <a:t>Mr. Soso Rogava</a:t>
                      </a:r>
                      <a:endParaRPr lang="ru-RU" sz="90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dirty="0">
                          <a:solidFill>
                            <a:schemeClr val="tx1"/>
                          </a:solidFill>
                          <a:effectLst/>
                          <a:latin typeface="+mn-lt"/>
                          <a:ea typeface="Times New Roman"/>
                          <a:cs typeface="Times New Roman"/>
                        </a:rPr>
                        <a:t>+995 32 260 66 29</a:t>
                      </a:r>
                    </a:p>
                    <a:p>
                      <a:pPr>
                        <a:spcAft>
                          <a:spcPts val="0"/>
                        </a:spcAft>
                      </a:pPr>
                      <a:r>
                        <a:rPr lang="en-US" sz="900" dirty="0">
                          <a:solidFill>
                            <a:schemeClr val="tx1"/>
                          </a:solidFill>
                          <a:effectLst/>
                          <a:latin typeface="+mn-lt"/>
                          <a:ea typeface="Times New Roman"/>
                          <a:cs typeface="Times New Roman"/>
                        </a:rPr>
                        <a:t>dep_mechanics@yahoo.com</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278448">
                <a:tc>
                  <a:txBody>
                    <a:bodyPr/>
                    <a:lstStyle/>
                    <a:p>
                      <a:pPr>
                        <a:spcAft>
                          <a:spcPts val="0"/>
                        </a:spcAft>
                      </a:pPr>
                      <a:r>
                        <a:rPr lang="en-GB" sz="900" b="1">
                          <a:effectLst/>
                          <a:latin typeface="+mn-lt"/>
                          <a:ea typeface="Times New Roman"/>
                          <a:cs typeface="Times New Roman"/>
                        </a:rPr>
                        <a:t>TC 1.5</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Length and Angle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chemeClr val="tx1"/>
                          </a:solidFill>
                          <a:effectLst/>
                          <a:latin typeface="+mn-lt"/>
                          <a:ea typeface="Times New Roman"/>
                          <a:cs typeface="Times New Roman"/>
                        </a:rPr>
                        <a:t>Mr. Vazha Sikharulidze</a:t>
                      </a:r>
                      <a:endParaRPr lang="ru-RU" sz="90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a:solidFill>
                            <a:schemeClr val="tx1"/>
                          </a:solidFill>
                          <a:effectLst/>
                          <a:latin typeface="+mn-lt"/>
                          <a:ea typeface="Times New Roman"/>
                          <a:cs typeface="Times New Roman"/>
                        </a:rPr>
                        <a:t>+995 32 261 30 21 </a:t>
                      </a:r>
                    </a:p>
                    <a:p>
                      <a:pPr>
                        <a:spcAft>
                          <a:spcPts val="0"/>
                        </a:spcAft>
                      </a:pPr>
                      <a:r>
                        <a:rPr lang="en-US" sz="900">
                          <a:solidFill>
                            <a:schemeClr val="tx1"/>
                          </a:solidFill>
                          <a:effectLst/>
                          <a:latin typeface="+mn-lt"/>
                          <a:ea typeface="Times New Roman"/>
                          <a:cs typeface="Times New Roman"/>
                        </a:rPr>
                        <a:t>vazhasikharulidze@yahoo.com</a:t>
                      </a:r>
                      <a:endParaRPr lang="ru-RU" sz="90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a:effectLst/>
                          <a:latin typeface="+mn-lt"/>
                          <a:ea typeface="Times New Roman"/>
                          <a:cs typeface="Times New Roman"/>
                        </a:rPr>
                        <a:t>TC 1.6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Mass and Related Quantities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chemeClr val="tx1"/>
                          </a:solidFill>
                          <a:effectLst/>
                          <a:latin typeface="+mn-lt"/>
                          <a:ea typeface="Times New Roman"/>
                          <a:cs typeface="Times New Roman"/>
                        </a:rPr>
                        <a:t>Ms. Irma Rurua</a:t>
                      </a:r>
                      <a:endParaRPr lang="ru-RU" sz="90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a:solidFill>
                            <a:schemeClr val="tx1"/>
                          </a:solidFill>
                          <a:effectLst/>
                          <a:latin typeface="+mn-lt"/>
                          <a:ea typeface="Times New Roman"/>
                          <a:cs typeface="Times New Roman"/>
                        </a:rPr>
                        <a:t>+995 32 2</a:t>
                      </a:r>
                      <a:r>
                        <a:rPr lang="en-US" sz="900">
                          <a:solidFill>
                            <a:schemeClr val="tx1"/>
                          </a:solidFill>
                          <a:effectLst/>
                          <a:latin typeface="+mn-lt"/>
                          <a:ea typeface="Times New Roman"/>
                          <a:cs typeface="Times New Roman"/>
                        </a:rPr>
                        <a:t>60 66 29</a:t>
                      </a:r>
                      <a:endParaRPr lang="ru-RU" sz="900">
                        <a:solidFill>
                          <a:schemeClr val="tx1"/>
                        </a:solidFill>
                        <a:effectLst/>
                        <a:latin typeface="+mn-lt"/>
                        <a:ea typeface="Times New Roman"/>
                        <a:cs typeface="Times New Roman"/>
                      </a:endParaRPr>
                    </a:p>
                    <a:p>
                      <a:pPr>
                        <a:spcAft>
                          <a:spcPts val="0"/>
                        </a:spcAft>
                      </a:pPr>
                      <a:r>
                        <a:rPr lang="en-US" sz="900">
                          <a:solidFill>
                            <a:schemeClr val="tx1"/>
                          </a:solidFill>
                          <a:effectLst/>
                          <a:latin typeface="+mn-lt"/>
                          <a:ea typeface="Times New Roman"/>
                          <a:cs typeface="Times New Roman"/>
                        </a:rPr>
                        <a:t>irmarurua@yahoo.com</a:t>
                      </a:r>
                      <a:endParaRPr lang="ru-RU" sz="90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6"/>
                  </a:ext>
                </a:extLst>
              </a:tr>
              <a:tr h="318184">
                <a:tc>
                  <a:txBody>
                    <a:bodyPr/>
                    <a:lstStyle/>
                    <a:p>
                      <a:pPr>
                        <a:spcAft>
                          <a:spcPts val="0"/>
                        </a:spcAft>
                      </a:pPr>
                      <a:r>
                        <a:rPr lang="en-GB" sz="900" b="1">
                          <a:effectLst/>
                          <a:latin typeface="+mn-lt"/>
                          <a:ea typeface="Times New Roman"/>
                          <a:cs typeface="Times New Roman"/>
                        </a:rPr>
                        <a:t>TC 1.7</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Photometry and Radiometry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chemeClr val="tx1"/>
                          </a:solidFill>
                          <a:effectLst/>
                          <a:latin typeface="+mn-lt"/>
                          <a:ea typeface="Times New Roman"/>
                          <a:cs typeface="Times New Roman"/>
                        </a:rPr>
                        <a:t>Ms. Maia Zardiashvili</a:t>
                      </a:r>
                      <a:endParaRPr lang="ru-RU" sz="90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a:solidFill>
                            <a:schemeClr val="tx1"/>
                          </a:solidFill>
                          <a:effectLst/>
                          <a:latin typeface="+mn-lt"/>
                          <a:ea typeface="Times New Roman"/>
                          <a:cs typeface="Times New Roman"/>
                        </a:rPr>
                        <a:t>+995 32 26</a:t>
                      </a:r>
                      <a:r>
                        <a:rPr lang="en-US" sz="900">
                          <a:solidFill>
                            <a:schemeClr val="tx1"/>
                          </a:solidFill>
                          <a:effectLst/>
                          <a:latin typeface="+mn-lt"/>
                          <a:ea typeface="Times New Roman"/>
                          <a:cs typeface="Times New Roman"/>
                        </a:rPr>
                        <a:t>0 66 53</a:t>
                      </a:r>
                      <a:endParaRPr lang="ru-RU" sz="900">
                        <a:solidFill>
                          <a:schemeClr val="tx1"/>
                        </a:solidFill>
                        <a:effectLst/>
                        <a:latin typeface="+mn-lt"/>
                        <a:ea typeface="Times New Roman"/>
                        <a:cs typeface="Times New Roman"/>
                      </a:endParaRPr>
                    </a:p>
                    <a:p>
                      <a:pPr>
                        <a:spcAft>
                          <a:spcPts val="0"/>
                        </a:spcAft>
                      </a:pPr>
                      <a:r>
                        <a:rPr lang="en-US" sz="900">
                          <a:solidFill>
                            <a:schemeClr val="tx1"/>
                          </a:solidFill>
                          <a:effectLst/>
                          <a:latin typeface="+mn-lt"/>
                          <a:ea typeface="Times New Roman"/>
                          <a:cs typeface="Times New Roman"/>
                        </a:rPr>
                        <a:t>m.zardia@yahoo.com</a:t>
                      </a:r>
                      <a:endParaRPr lang="ru-RU" sz="90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7"/>
                  </a:ext>
                </a:extLst>
              </a:tr>
              <a:tr h="307384">
                <a:tc>
                  <a:txBody>
                    <a:bodyPr/>
                    <a:lstStyle/>
                    <a:p>
                      <a:pPr>
                        <a:spcAft>
                          <a:spcPts val="0"/>
                        </a:spcAft>
                      </a:pPr>
                      <a:r>
                        <a:rPr lang="en-GB" sz="900" b="1">
                          <a:effectLst/>
                          <a:latin typeface="+mn-lt"/>
                          <a:ea typeface="Times New Roman"/>
                          <a:cs typeface="Times New Roman"/>
                        </a:rPr>
                        <a:t>TC 1.8</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Physical Chemistry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chemeClr val="tx1"/>
                          </a:solidFill>
                          <a:effectLst/>
                          <a:latin typeface="+mn-lt"/>
                          <a:ea typeface="Times New Roman"/>
                          <a:cs typeface="Times New Roman"/>
                        </a:rPr>
                        <a:t>Ms. Izolda Garsevanishvili</a:t>
                      </a:r>
                      <a:endParaRPr lang="ru-RU" sz="90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a:solidFill>
                            <a:schemeClr val="tx1"/>
                          </a:solidFill>
                          <a:effectLst/>
                          <a:latin typeface="+mn-lt"/>
                          <a:ea typeface="Times New Roman"/>
                          <a:cs typeface="Times New Roman"/>
                        </a:rPr>
                        <a:t>+995 32 261 </a:t>
                      </a:r>
                      <a:r>
                        <a:rPr lang="en-US" sz="900">
                          <a:solidFill>
                            <a:schemeClr val="tx1"/>
                          </a:solidFill>
                          <a:effectLst/>
                          <a:latin typeface="+mn-lt"/>
                          <a:ea typeface="Times New Roman"/>
                          <a:cs typeface="Times New Roman"/>
                        </a:rPr>
                        <a:t>30 90</a:t>
                      </a:r>
                      <a:endParaRPr lang="ru-RU" sz="900">
                        <a:solidFill>
                          <a:schemeClr val="tx1"/>
                        </a:solidFill>
                        <a:effectLst/>
                        <a:latin typeface="+mn-lt"/>
                        <a:ea typeface="Times New Roman"/>
                        <a:cs typeface="Times New Roman"/>
                      </a:endParaRPr>
                    </a:p>
                    <a:p>
                      <a:pPr>
                        <a:spcAft>
                          <a:spcPts val="0"/>
                        </a:spcAft>
                      </a:pPr>
                      <a:r>
                        <a:rPr lang="en-US" sz="900">
                          <a:solidFill>
                            <a:schemeClr val="tx1"/>
                          </a:solidFill>
                          <a:effectLst/>
                          <a:latin typeface="+mn-lt"/>
                          <a:ea typeface="Times New Roman"/>
                          <a:cs typeface="Times New Roman"/>
                        </a:rPr>
                        <a:t>i.garsevanishvili@gtu.ge</a:t>
                      </a:r>
                      <a:endParaRPr lang="ru-RU" sz="90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chemeClr val="tx1"/>
                          </a:solidFill>
                          <a:effectLst/>
                          <a:latin typeface="+mn-lt"/>
                          <a:ea typeface="Times New Roman"/>
                          <a:cs typeface="Times New Roman"/>
                        </a:rPr>
                        <a:t>Mr. Simon Sukhishvili</a:t>
                      </a:r>
                      <a:endParaRPr lang="ru-RU" sz="90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a:solidFill>
                            <a:schemeClr val="tx1"/>
                          </a:solidFill>
                          <a:effectLst/>
                          <a:latin typeface="+mn-lt"/>
                          <a:ea typeface="Times New Roman"/>
                          <a:cs typeface="Times New Roman"/>
                        </a:rPr>
                        <a:t>+995 32 2</a:t>
                      </a:r>
                      <a:r>
                        <a:rPr lang="en-US" sz="900">
                          <a:solidFill>
                            <a:schemeClr val="tx1"/>
                          </a:solidFill>
                          <a:effectLst/>
                          <a:latin typeface="+mn-lt"/>
                          <a:ea typeface="Times New Roman"/>
                          <a:cs typeface="Times New Roman"/>
                        </a:rPr>
                        <a:t>61 73 22</a:t>
                      </a:r>
                      <a:endParaRPr lang="ru-RU" sz="900">
                        <a:solidFill>
                          <a:schemeClr val="tx1"/>
                        </a:solidFill>
                        <a:effectLst/>
                        <a:latin typeface="+mn-lt"/>
                        <a:ea typeface="Times New Roman"/>
                        <a:cs typeface="Times New Roman"/>
                      </a:endParaRPr>
                    </a:p>
                    <a:p>
                      <a:pPr>
                        <a:spcAft>
                          <a:spcPts val="0"/>
                        </a:spcAft>
                      </a:pPr>
                      <a:r>
                        <a:rPr lang="en-US" sz="900" u="sng">
                          <a:solidFill>
                            <a:schemeClr val="tx1"/>
                          </a:solidFill>
                          <a:effectLst/>
                          <a:latin typeface="+mn-lt"/>
                          <a:ea typeface="Times New Roman"/>
                          <a:cs typeface="Times New Roman"/>
                          <a:hlinkClick r:id="rId2"/>
                        </a:rPr>
                        <a:t>s.sukhishvili@gmail.com</a:t>
                      </a:r>
                      <a:endParaRPr lang="ru-RU" sz="90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a:effectLst/>
                          <a:latin typeface="+mn-lt"/>
                          <a:ea typeface="Times New Roman"/>
                          <a:cs typeface="Times New Roman"/>
                        </a:rPr>
                        <a:t>TC 1.10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Thermometry and Thermal Physics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chemeClr val="tx1"/>
                          </a:solidFill>
                          <a:effectLst/>
                          <a:latin typeface="+mn-lt"/>
                          <a:ea typeface="Times New Roman"/>
                          <a:cs typeface="Times New Roman"/>
                        </a:rPr>
                        <a:t>Mr. Yuri Chelidze</a:t>
                      </a:r>
                      <a:endParaRPr lang="ru-RU" sz="90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en-GB" sz="900">
                          <a:solidFill>
                            <a:schemeClr val="tx1"/>
                          </a:solidFill>
                          <a:effectLst/>
                          <a:latin typeface="+mn-lt"/>
                          <a:ea typeface="Times New Roman"/>
                          <a:cs typeface="Times New Roman"/>
                        </a:rPr>
                        <a:t>+995 32 </a:t>
                      </a:r>
                      <a:r>
                        <a:rPr lang="ru-RU" sz="900">
                          <a:solidFill>
                            <a:schemeClr val="tx1"/>
                          </a:solidFill>
                          <a:effectLst/>
                          <a:latin typeface="+mn-lt"/>
                          <a:ea typeface="Times New Roman"/>
                          <a:cs typeface="Times New Roman"/>
                        </a:rPr>
                        <a:t>2</a:t>
                      </a:r>
                      <a:r>
                        <a:rPr lang="en-GB" sz="900">
                          <a:solidFill>
                            <a:schemeClr val="tx1"/>
                          </a:solidFill>
                          <a:effectLst/>
                          <a:latin typeface="+mn-lt"/>
                          <a:ea typeface="Times New Roman"/>
                          <a:cs typeface="Times New Roman"/>
                        </a:rPr>
                        <a:t>60 66 29</a:t>
                      </a:r>
                      <a:endParaRPr lang="ru-RU" sz="900">
                        <a:solidFill>
                          <a:schemeClr val="tx1"/>
                        </a:solidFill>
                        <a:effectLst/>
                        <a:latin typeface="+mn-lt"/>
                        <a:ea typeface="Times New Roman"/>
                        <a:cs typeface="Times New Roman"/>
                      </a:endParaRPr>
                    </a:p>
                    <a:p>
                      <a:pPr>
                        <a:spcAft>
                          <a:spcPts val="0"/>
                        </a:spcAft>
                      </a:pPr>
                      <a:r>
                        <a:rPr lang="en-US" sz="900" u="sng">
                          <a:solidFill>
                            <a:schemeClr val="tx1"/>
                          </a:solidFill>
                          <a:effectLst/>
                          <a:latin typeface="+mn-lt"/>
                          <a:ea typeface="Times New Roman"/>
                          <a:cs typeface="Times New Roman"/>
                          <a:hlinkClick r:id="rId2"/>
                        </a:rPr>
                        <a:t>dep_mechanics@yahoo.com</a:t>
                      </a:r>
                      <a:endParaRPr lang="ru-RU" sz="90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0"/>
                  </a:ext>
                </a:extLst>
              </a:tr>
              <a:tr h="234344">
                <a:tc>
                  <a:txBody>
                    <a:bodyPr/>
                    <a:lstStyle/>
                    <a:p>
                      <a:pPr>
                        <a:spcAft>
                          <a:spcPts val="0"/>
                        </a:spcAft>
                      </a:pPr>
                      <a:r>
                        <a:rPr lang="en-GB" sz="900" b="1">
                          <a:effectLst/>
                          <a:latin typeface="+mn-lt"/>
                          <a:ea typeface="Times New Roman"/>
                          <a:cs typeface="Times New Roman"/>
                        </a:rPr>
                        <a:t>TC 1.11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Time and Frequency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solidFill>
                            <a:schemeClr val="tx1"/>
                          </a:solidFill>
                          <a:effectLst/>
                          <a:latin typeface="+mn-lt"/>
                          <a:ea typeface="Times New Roman"/>
                          <a:cs typeface="Times New Roman"/>
                        </a:rPr>
                        <a:t>Ms.</a:t>
                      </a:r>
                      <a:r>
                        <a:rPr lang="en-GB" sz="900" b="1" baseline="0" dirty="0" smtClean="0">
                          <a:solidFill>
                            <a:schemeClr val="tx1"/>
                          </a:solidFill>
                          <a:effectLst/>
                          <a:latin typeface="+mn-lt"/>
                          <a:ea typeface="Times New Roman"/>
                          <a:cs typeface="Times New Roman"/>
                        </a:rPr>
                        <a:t> Maia </a:t>
                      </a:r>
                      <a:r>
                        <a:rPr lang="en-GB" sz="900" b="1" baseline="0" dirty="0" err="1" smtClean="0">
                          <a:solidFill>
                            <a:schemeClr val="tx1"/>
                          </a:solidFill>
                          <a:effectLst/>
                          <a:latin typeface="+mn-lt"/>
                          <a:ea typeface="Times New Roman"/>
                          <a:cs typeface="Times New Roman"/>
                        </a:rPr>
                        <a:t>Zardiashvili</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dirty="0">
                          <a:solidFill>
                            <a:schemeClr val="tx1"/>
                          </a:solidFill>
                          <a:effectLst/>
                          <a:latin typeface="+mn-lt"/>
                          <a:ea typeface="Times New Roman"/>
                          <a:cs typeface="Times New Roman"/>
                        </a:rPr>
                        <a:t>+995 32 261 73 22</a:t>
                      </a:r>
                    </a:p>
                    <a:p>
                      <a:pPr>
                        <a:spcAft>
                          <a:spcPts val="0"/>
                        </a:spcAft>
                      </a:pPr>
                      <a:r>
                        <a:rPr lang="ru-RU" sz="900" dirty="0" err="1" smtClean="0">
                          <a:solidFill>
                            <a:schemeClr val="tx1"/>
                          </a:solidFill>
                          <a:effectLst/>
                          <a:latin typeface="+mn-lt"/>
                          <a:ea typeface="Times New Roman"/>
                          <a:cs typeface="Times New Roman"/>
                        </a:rPr>
                        <a:t>m.zardia@</a:t>
                      </a:r>
                      <a:r>
                        <a:rPr lang="en-US" sz="900" dirty="0" smtClean="0">
                          <a:solidFill>
                            <a:schemeClr val="tx1"/>
                          </a:solidFill>
                          <a:effectLst/>
                          <a:latin typeface="+mn-lt"/>
                          <a:ea typeface="Times New Roman"/>
                          <a:cs typeface="Times New Roman"/>
                        </a:rPr>
                        <a:t>yahoo</a:t>
                      </a:r>
                      <a:r>
                        <a:rPr lang="ru-RU" sz="900" dirty="0" smtClean="0">
                          <a:solidFill>
                            <a:schemeClr val="tx1"/>
                          </a:solidFill>
                          <a:effectLst/>
                          <a:latin typeface="+mn-lt"/>
                          <a:ea typeface="Times New Roman"/>
                          <a:cs typeface="Times New Roman"/>
                        </a:rPr>
                        <a:t>.</a:t>
                      </a:r>
                      <a:r>
                        <a:rPr lang="ru-RU" sz="900" dirty="0" err="1" smtClean="0">
                          <a:solidFill>
                            <a:schemeClr val="tx1"/>
                          </a:solidFill>
                          <a:effectLst/>
                          <a:latin typeface="+mn-lt"/>
                          <a:ea typeface="Times New Roman"/>
                          <a:cs typeface="Times New Roman"/>
                        </a:rPr>
                        <a:t>com</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1"/>
                  </a:ext>
                </a:extLst>
              </a:tr>
              <a:tr h="193576">
                <a:tc>
                  <a:txBody>
                    <a:bodyPr/>
                    <a:lstStyle/>
                    <a:p>
                      <a:pPr>
                        <a:spcAft>
                          <a:spcPts val="0"/>
                        </a:spcAft>
                      </a:pPr>
                      <a:r>
                        <a:rPr lang="en-GB" sz="900" b="1">
                          <a:effectLst/>
                          <a:latin typeface="+mn-lt"/>
                          <a:ea typeface="Times New Roman"/>
                          <a:cs typeface="Times New Roman"/>
                        </a:rPr>
                        <a:t>TC 1.12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Reference Materials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chemeClr val="tx1"/>
                          </a:solidFill>
                          <a:effectLst/>
                          <a:latin typeface="+mn-lt"/>
                          <a:ea typeface="Times New Roman"/>
                          <a:cs typeface="Times New Roman"/>
                        </a:rPr>
                        <a:t>Mr. Tengiz Philishvili</a:t>
                      </a:r>
                      <a:endParaRPr lang="ru-RU" sz="90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a:solidFill>
                            <a:schemeClr val="tx1"/>
                          </a:solidFill>
                          <a:effectLst/>
                          <a:latin typeface="+mn-lt"/>
                          <a:ea typeface="Times New Roman"/>
                          <a:cs typeface="Times New Roman"/>
                        </a:rPr>
                        <a:t>+995 32 261 </a:t>
                      </a:r>
                      <a:r>
                        <a:rPr lang="en-US" sz="900">
                          <a:solidFill>
                            <a:schemeClr val="tx1"/>
                          </a:solidFill>
                          <a:effectLst/>
                          <a:latin typeface="+mn-lt"/>
                          <a:ea typeface="Times New Roman"/>
                          <a:cs typeface="Times New Roman"/>
                        </a:rPr>
                        <a:t>53 39 temoexpert@yahoo.com</a:t>
                      </a:r>
                      <a:endParaRPr lang="ru-RU" sz="90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2"/>
                  </a:ext>
                </a:extLst>
              </a:tr>
              <a:tr h="459472">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chemeClr val="tx1"/>
                          </a:solidFill>
                          <a:effectLst/>
                          <a:latin typeface="+mn-lt"/>
                          <a:ea typeface="Times New Roman"/>
                          <a:cs typeface="Times New Roman"/>
                        </a:rPr>
                        <a:t>Mr. Paata Metreveli</a:t>
                      </a:r>
                      <a:endParaRPr lang="ru-RU" sz="900">
                        <a:solidFill>
                          <a:schemeClr val="tx1"/>
                        </a:solidFill>
                        <a:effectLst/>
                        <a:latin typeface="+mn-lt"/>
                        <a:ea typeface="Times New Roman"/>
                        <a:cs typeface="Times New Roman"/>
                      </a:endParaRPr>
                    </a:p>
                  </a:txBody>
                  <a:tcPr marL="68580" marR="68580" marT="0" marB="0" anchor="ctr"/>
                </a:tc>
                <a:tc>
                  <a:txBody>
                    <a:bodyPr/>
                    <a:lstStyle/>
                    <a:p>
                      <a:pPr>
                        <a:spcAft>
                          <a:spcPts val="0"/>
                        </a:spcAft>
                      </a:pPr>
                      <a:r>
                        <a:rPr lang="ru-RU" sz="900" dirty="0">
                          <a:solidFill>
                            <a:schemeClr val="tx1"/>
                          </a:solidFill>
                          <a:effectLst/>
                          <a:latin typeface="+mn-lt"/>
                          <a:ea typeface="Times New Roman"/>
                          <a:cs typeface="Times New Roman"/>
                        </a:rPr>
                        <a:t>+995 32 2</a:t>
                      </a:r>
                      <a:r>
                        <a:rPr lang="en-GB" sz="900" dirty="0">
                          <a:solidFill>
                            <a:schemeClr val="tx1"/>
                          </a:solidFill>
                          <a:effectLst/>
                          <a:latin typeface="+mn-lt"/>
                          <a:ea typeface="Times New Roman"/>
                          <a:cs typeface="Times New Roman"/>
                        </a:rPr>
                        <a:t>23 63 53</a:t>
                      </a:r>
                      <a:endParaRPr lang="ru-RU" sz="900" dirty="0">
                        <a:solidFill>
                          <a:schemeClr val="tx1"/>
                        </a:solidFill>
                        <a:effectLst/>
                        <a:latin typeface="+mn-lt"/>
                        <a:ea typeface="Times New Roman"/>
                        <a:cs typeface="Times New Roman"/>
                      </a:endParaRPr>
                    </a:p>
                    <a:p>
                      <a:pPr>
                        <a:spcAft>
                          <a:spcPts val="0"/>
                        </a:spcAft>
                      </a:pPr>
                      <a:r>
                        <a:rPr lang="en-US" sz="900" dirty="0">
                          <a:solidFill>
                            <a:schemeClr val="tx1"/>
                          </a:solidFill>
                          <a:effectLst/>
                          <a:latin typeface="+mn-lt"/>
                          <a:ea typeface="Times New Roman"/>
                          <a:cs typeface="Times New Roman"/>
                        </a:rPr>
                        <a:t>metrevelipaata@gmail.com</a:t>
                      </a:r>
                      <a:endParaRPr lang="ru-RU" sz="900" dirty="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3"/>
                  </a:ext>
                </a:extLst>
              </a:tr>
              <a:tr h="404144">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lgn="l">
                        <a:spcBef>
                          <a:spcPts val="300"/>
                        </a:spcBef>
                        <a:spcAft>
                          <a:spcPts val="300"/>
                        </a:spcAft>
                      </a:pPr>
                      <a:r>
                        <a:rPr lang="en-GB" sz="900" b="1">
                          <a:solidFill>
                            <a:schemeClr val="tx1"/>
                          </a:solidFill>
                          <a:effectLst/>
                          <a:latin typeface="+mn-lt"/>
                        </a:rPr>
                        <a:t>Ms. Nino Mikanadze</a:t>
                      </a:r>
                      <a:endParaRPr lang="ru-RU" sz="900" b="1">
                        <a:solidFill>
                          <a:schemeClr val="tx1"/>
                        </a:solidFill>
                        <a:effectLst/>
                        <a:latin typeface="+mn-lt"/>
                      </a:endParaRPr>
                    </a:p>
                  </a:txBody>
                  <a:tcPr marL="68580" marR="68580" marT="0" marB="0" anchor="ctr"/>
                </a:tc>
                <a:tc>
                  <a:txBody>
                    <a:bodyPr/>
                    <a:lstStyle/>
                    <a:p>
                      <a:pPr>
                        <a:spcAft>
                          <a:spcPts val="0"/>
                        </a:spcAft>
                      </a:pPr>
                      <a:r>
                        <a:rPr lang="ru-RU" sz="900">
                          <a:solidFill>
                            <a:schemeClr val="tx1"/>
                          </a:solidFill>
                          <a:effectLst/>
                          <a:latin typeface="+mn-lt"/>
                          <a:ea typeface="Times New Roman"/>
                          <a:cs typeface="Times New Roman"/>
                        </a:rPr>
                        <a:t>+995 32 261 77 57</a:t>
                      </a:r>
                      <a:r>
                        <a:rPr lang="en-US" sz="900">
                          <a:solidFill>
                            <a:schemeClr val="tx1"/>
                          </a:solidFill>
                          <a:effectLst/>
                          <a:latin typeface="+mn-lt"/>
                          <a:ea typeface="Times New Roman"/>
                          <a:cs typeface="Times New Roman"/>
                        </a:rPr>
                        <a:t> nino_mikanadze@yahoo.com</a:t>
                      </a:r>
                      <a:endParaRPr lang="ru-RU" sz="90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lgn="l">
                        <a:spcBef>
                          <a:spcPts val="300"/>
                        </a:spcBef>
                        <a:spcAft>
                          <a:spcPts val="300"/>
                        </a:spcAft>
                      </a:pPr>
                      <a:r>
                        <a:rPr lang="en-GB" sz="900" b="1">
                          <a:solidFill>
                            <a:schemeClr val="tx1"/>
                          </a:solidFill>
                          <a:effectLst/>
                          <a:latin typeface="+mn-lt"/>
                        </a:rPr>
                        <a:t>Ms. Nino Mikanadze</a:t>
                      </a:r>
                      <a:endParaRPr lang="ru-RU" sz="900" b="1">
                        <a:solidFill>
                          <a:schemeClr val="tx1"/>
                        </a:solidFill>
                        <a:effectLst/>
                        <a:latin typeface="+mn-lt"/>
                      </a:endParaRPr>
                    </a:p>
                  </a:txBody>
                  <a:tcPr marL="68580" marR="68580" marT="0" marB="0" anchor="ctr"/>
                </a:tc>
                <a:tc>
                  <a:txBody>
                    <a:bodyPr/>
                    <a:lstStyle/>
                    <a:p>
                      <a:pPr>
                        <a:spcAft>
                          <a:spcPts val="0"/>
                        </a:spcAft>
                      </a:pPr>
                      <a:r>
                        <a:rPr lang="ru-RU" sz="900">
                          <a:solidFill>
                            <a:schemeClr val="tx1"/>
                          </a:solidFill>
                          <a:effectLst/>
                          <a:latin typeface="+mn-lt"/>
                          <a:ea typeface="Times New Roman"/>
                          <a:cs typeface="Times New Roman"/>
                        </a:rPr>
                        <a:t>+995 32 261 77 57</a:t>
                      </a:r>
                      <a:r>
                        <a:rPr lang="en-US" sz="900">
                          <a:solidFill>
                            <a:schemeClr val="tx1"/>
                          </a:solidFill>
                          <a:effectLst/>
                          <a:latin typeface="+mn-lt"/>
                          <a:ea typeface="Times New Roman"/>
                          <a:cs typeface="Times New Roman"/>
                        </a:rPr>
                        <a:t> nino_mikanadze@yahoo.com</a:t>
                      </a:r>
                      <a:endParaRPr lang="ru-RU" sz="90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a:solidFill>
                            <a:schemeClr val="tx1"/>
                          </a:solidFill>
                          <a:effectLst/>
                          <a:latin typeface="+mn-lt"/>
                          <a:ea typeface="Times New Roman"/>
                          <a:cs typeface="Times New Roman"/>
                        </a:rPr>
                        <a:t>1</a:t>
                      </a:r>
                      <a:endParaRPr lang="ru-RU" sz="90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lgn="l">
                        <a:spcBef>
                          <a:spcPts val="300"/>
                        </a:spcBef>
                        <a:spcAft>
                          <a:spcPts val="300"/>
                        </a:spcAft>
                      </a:pPr>
                      <a:r>
                        <a:rPr lang="en-GB" sz="900" b="0">
                          <a:solidFill>
                            <a:schemeClr val="tx1"/>
                          </a:solidFill>
                          <a:effectLst/>
                          <a:latin typeface="+mn-lt"/>
                        </a:rPr>
                        <a:t>–</a:t>
                      </a:r>
                      <a:endParaRPr lang="ru-RU" sz="900" b="1">
                        <a:solidFill>
                          <a:schemeClr val="tx1"/>
                        </a:solidFill>
                        <a:effectLst/>
                        <a:latin typeface="+mn-lt"/>
                      </a:endParaRPr>
                    </a:p>
                  </a:txBody>
                  <a:tcPr marL="68580" marR="68580" marT="0" marB="0" anchor="ctr"/>
                </a:tc>
                <a:tc>
                  <a:txBody>
                    <a:bodyPr/>
                    <a:lstStyle/>
                    <a:p>
                      <a:pPr>
                        <a:spcAft>
                          <a:spcPts val="0"/>
                        </a:spcAft>
                      </a:pPr>
                      <a:r>
                        <a:rPr lang="en-GB" sz="900" b="1">
                          <a:solidFill>
                            <a:schemeClr val="tx1"/>
                          </a:solidFill>
                          <a:effectLst/>
                          <a:latin typeface="+mn-lt"/>
                          <a:ea typeface="Times New Roman"/>
                          <a:cs typeface="Times New Roman"/>
                        </a:rPr>
                        <a:t>–</a:t>
                      </a:r>
                      <a:endParaRPr lang="ru-RU" sz="900">
                        <a:solidFill>
                          <a:schemeClr val="tx1"/>
                        </a:solidFill>
                        <a:effectLst/>
                        <a:latin typeface="+mn-lt"/>
                        <a:ea typeface="Times New Roman"/>
                        <a:cs typeface="Times New Roman"/>
                      </a:endParaRPr>
                    </a:p>
                  </a:txBody>
                  <a:tcPr marL="68580" marR="68580" marT="0" marB="0" anchor="ctr"/>
                </a:tc>
                <a:tc>
                  <a:txBody>
                    <a:bodyPr/>
                    <a:lstStyle/>
                    <a:p>
                      <a:pPr algn="ctr">
                        <a:spcAft>
                          <a:spcPts val="0"/>
                        </a:spcAft>
                      </a:pPr>
                      <a:r>
                        <a:rPr lang="en-GB" sz="900" b="1" dirty="0">
                          <a:solidFill>
                            <a:schemeClr val="tx1"/>
                          </a:solidFill>
                          <a:effectLst/>
                          <a:latin typeface="+mn-lt"/>
                          <a:ea typeface="Times New Roman"/>
                          <a:cs typeface="Times New Roman"/>
                        </a:rPr>
                        <a:t>–</a:t>
                      </a:r>
                      <a:endParaRPr lang="ru-RU" sz="900" dirty="0">
                        <a:solidFill>
                          <a:schemeClr val="tx1"/>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6"/>
                  </a:ext>
                </a:extLst>
              </a:tr>
            </a:tbl>
          </a:graphicData>
        </a:graphic>
      </p:graphicFrame>
      <p:sp>
        <p:nvSpPr>
          <p:cNvPr id="9" name="TextBox 8"/>
          <p:cNvSpPr txBox="1"/>
          <p:nvPr/>
        </p:nvSpPr>
        <p:spPr>
          <a:xfrm>
            <a:off x="404813" y="7616825"/>
            <a:ext cx="6048375" cy="1893888"/>
          </a:xfrm>
          <a:prstGeom prst="rect">
            <a:avLst/>
          </a:prstGeom>
          <a:noFill/>
        </p:spPr>
        <p:txBody>
          <a:bodyPr>
            <a:spAutoFit/>
          </a:bodyPr>
          <a:lstStyle/>
          <a:p>
            <a:pPr fontAlgn="auto">
              <a:spcBef>
                <a:spcPts val="0"/>
              </a:spcBef>
              <a:spcAft>
                <a:spcPts val="0"/>
              </a:spcAft>
              <a:defRPr/>
            </a:pPr>
            <a:r>
              <a:rPr lang="en-GB" sz="1200" b="1" cap="all" dirty="0">
                <a:solidFill>
                  <a:srgbClr val="FF0000"/>
                </a:solidFill>
                <a:latin typeface="+mn-lt"/>
                <a:cs typeface="+mn-cs"/>
              </a:rPr>
              <a:t>Address of organisation</a:t>
            </a:r>
            <a:endParaRPr lang="ru-RU" sz="1200" dirty="0">
              <a:solidFill>
                <a:srgbClr val="FF0000"/>
              </a:solidFill>
              <a:latin typeface="+mn-lt"/>
              <a:cs typeface="+mn-cs"/>
            </a:endParaRPr>
          </a:p>
          <a:p>
            <a:pPr marL="228600" indent="-228600" fontAlgn="auto">
              <a:spcBef>
                <a:spcPts val="0"/>
              </a:spcBef>
              <a:spcAft>
                <a:spcPts val="0"/>
              </a:spcAft>
              <a:defRPr/>
            </a:pPr>
            <a:r>
              <a:rPr lang="en-GB" sz="1050" b="1" dirty="0">
                <a:latin typeface="+mn-lt"/>
                <a:cs typeface="+mn-cs"/>
              </a:rPr>
              <a:t>Georgian National Agency for Standards and Metrology (</a:t>
            </a:r>
            <a:r>
              <a:rPr lang="en-GB" sz="1050" b="1" cap="all" dirty="0" err="1">
                <a:latin typeface="+mn-lt"/>
                <a:cs typeface="+mn-cs"/>
              </a:rPr>
              <a:t>GeoStM</a:t>
            </a:r>
            <a:r>
              <a:rPr lang="en-GB" sz="1050" b="1" dirty="0">
                <a:latin typeface="+mn-lt"/>
                <a:cs typeface="+mn-cs"/>
              </a:rPr>
              <a:t>)</a:t>
            </a:r>
            <a:endParaRPr lang="ru-RU" sz="1050" dirty="0">
              <a:latin typeface="+mn-lt"/>
              <a:cs typeface="+mn-cs"/>
            </a:endParaRPr>
          </a:p>
          <a:p>
            <a:pPr fontAlgn="auto">
              <a:spcBef>
                <a:spcPts val="0"/>
              </a:spcBef>
              <a:spcAft>
                <a:spcPts val="0"/>
              </a:spcAft>
              <a:defRPr/>
            </a:pPr>
            <a:r>
              <a:rPr lang="en-GB" sz="1050" dirty="0">
                <a:latin typeface="+mn-lt"/>
                <a:cs typeface="+mn-cs"/>
              </a:rPr>
              <a:t>67 </a:t>
            </a:r>
            <a:r>
              <a:rPr lang="en-GB" sz="1050" dirty="0" err="1">
                <a:latin typeface="+mn-lt"/>
                <a:cs typeface="+mn-cs"/>
              </a:rPr>
              <a:t>Chargali</a:t>
            </a:r>
            <a:r>
              <a:rPr lang="en-GB" sz="1050" dirty="0">
                <a:latin typeface="+mn-lt"/>
                <a:cs typeface="+mn-cs"/>
              </a:rPr>
              <a:t> Str.</a:t>
            </a:r>
            <a:endParaRPr lang="ru-RU" sz="1050" dirty="0">
              <a:latin typeface="+mn-lt"/>
              <a:cs typeface="+mn-cs"/>
            </a:endParaRPr>
          </a:p>
          <a:p>
            <a:pPr fontAlgn="auto">
              <a:spcBef>
                <a:spcPts val="0"/>
              </a:spcBef>
              <a:spcAft>
                <a:spcPts val="0"/>
              </a:spcAft>
              <a:defRPr/>
            </a:pPr>
            <a:r>
              <a:rPr lang="en-GB" sz="1050" dirty="0">
                <a:latin typeface="+mn-lt"/>
                <a:cs typeface="+mn-cs"/>
              </a:rPr>
              <a:t>0178 Tbilisi</a:t>
            </a:r>
            <a:endParaRPr lang="ru-RU" sz="1050" dirty="0">
              <a:latin typeface="+mn-lt"/>
              <a:cs typeface="+mn-cs"/>
            </a:endParaRPr>
          </a:p>
          <a:p>
            <a:pPr fontAlgn="auto">
              <a:spcBef>
                <a:spcPts val="0"/>
              </a:spcBef>
              <a:spcAft>
                <a:spcPts val="0"/>
              </a:spcAft>
              <a:defRPr/>
            </a:pPr>
            <a:r>
              <a:rPr lang="en-GB" sz="1050" dirty="0">
                <a:latin typeface="+mn-lt"/>
                <a:cs typeface="+mn-cs"/>
              </a:rPr>
              <a:t>Georgia</a:t>
            </a:r>
            <a:endParaRPr lang="ru-RU" sz="1050" dirty="0">
              <a:latin typeface="+mn-lt"/>
              <a:cs typeface="+mn-cs"/>
            </a:endParaRPr>
          </a:p>
          <a:p>
            <a:pPr fontAlgn="auto">
              <a:spcBef>
                <a:spcPts val="0"/>
              </a:spcBef>
              <a:spcAft>
                <a:spcPts val="0"/>
              </a:spcAft>
              <a:defRPr/>
            </a:pPr>
            <a:r>
              <a:rPr lang="en-GB" sz="1050" dirty="0">
                <a:latin typeface="+mn-lt"/>
                <a:cs typeface="+mn-cs"/>
              </a:rPr>
              <a:t>Telephone:	+995 32 261 35 00</a:t>
            </a:r>
            <a:endParaRPr lang="ru-RU" sz="1050" dirty="0">
              <a:latin typeface="+mn-lt"/>
              <a:cs typeface="+mn-cs"/>
            </a:endParaRPr>
          </a:p>
          <a:p>
            <a:pPr fontAlgn="auto">
              <a:spcBef>
                <a:spcPts val="0"/>
              </a:spcBef>
              <a:spcAft>
                <a:spcPts val="0"/>
              </a:spcAft>
              <a:defRPr/>
            </a:pPr>
            <a:r>
              <a:rPr lang="en-GB" sz="1050" dirty="0">
                <a:latin typeface="+mn-lt"/>
                <a:cs typeface="+mn-cs"/>
              </a:rPr>
              <a:t>Fax:	+995 32 261 35 00</a:t>
            </a:r>
            <a:endParaRPr lang="ru-RU" sz="1050" dirty="0">
              <a:latin typeface="+mn-lt"/>
              <a:cs typeface="+mn-cs"/>
            </a:endParaRPr>
          </a:p>
          <a:p>
            <a:pPr fontAlgn="auto">
              <a:spcBef>
                <a:spcPts val="0"/>
              </a:spcBef>
              <a:spcAft>
                <a:spcPts val="0"/>
              </a:spcAft>
              <a:defRPr/>
            </a:pPr>
            <a:r>
              <a:rPr lang="en-GB" sz="1050" dirty="0">
                <a:latin typeface="+mn-lt"/>
                <a:cs typeface="+mn-cs"/>
              </a:rPr>
              <a:t>E-mail:	geostm@geostm.ge</a:t>
            </a:r>
            <a:endParaRPr lang="ru-RU" sz="1050" dirty="0">
              <a:latin typeface="+mn-lt"/>
              <a:cs typeface="+mn-cs"/>
            </a:endParaRPr>
          </a:p>
          <a:p>
            <a:pPr fontAlgn="auto">
              <a:spcBef>
                <a:spcPts val="0"/>
              </a:spcBef>
              <a:spcAft>
                <a:spcPts val="0"/>
              </a:spcAft>
              <a:defRPr/>
            </a:pPr>
            <a:r>
              <a:rPr lang="en-GB" sz="1050" dirty="0">
                <a:latin typeface="+mn-lt"/>
                <a:cs typeface="+mn-cs"/>
              </a:rPr>
              <a:t>Website:	www.geostm.ge</a:t>
            </a:r>
            <a:endParaRPr lang="ru-RU" sz="1050" dirty="0">
              <a:latin typeface="+mn-lt"/>
              <a:cs typeface="+mn-cs"/>
            </a:endParaRPr>
          </a:p>
          <a:p>
            <a:pPr fontAlgn="auto">
              <a:spcBef>
                <a:spcPts val="0"/>
              </a:spcBef>
              <a:spcAft>
                <a:spcPts val="0"/>
              </a:spcAft>
              <a:defRPr/>
            </a:pPr>
            <a:r>
              <a:rPr lang="en-GB" sz="1050" dirty="0">
                <a:latin typeface="+mn-lt"/>
                <a:cs typeface="+mn-cs"/>
              </a:rPr>
              <a:t>		</a:t>
            </a:r>
            <a:endParaRPr lang="ru-RU" sz="1050" dirty="0">
              <a:latin typeface="+mn-lt"/>
              <a:cs typeface="+mn-cs"/>
            </a:endParaRPr>
          </a:p>
          <a:p>
            <a:pPr fontAlgn="auto">
              <a:spcBef>
                <a:spcPts val="0"/>
              </a:spcBef>
              <a:spcAft>
                <a:spcPts val="0"/>
              </a:spcAft>
              <a:defRPr/>
            </a:pPr>
            <a:endParaRPr lang="ru-RU" sz="1050" dirty="0">
              <a:latin typeface="+mn-lt"/>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GERMANY</a:t>
            </a:r>
            <a:endParaRPr lang="ru-RU" b="1" dirty="0">
              <a:solidFill>
                <a:srgbClr val="FF000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928674938"/>
              </p:ext>
            </p:extLst>
          </p:nvPr>
        </p:nvGraphicFramePr>
        <p:xfrm>
          <a:off x="404813" y="1595438"/>
          <a:ext cx="6120681" cy="688756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a:effectLst/>
                          <a:latin typeface="+mn-lt"/>
                          <a:ea typeface="Times New Roman"/>
                          <a:cs typeface="Times New Roman"/>
                        </a:rPr>
                        <a:t>TC 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General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Prof. Dr. Manfred Kochsiek</a:t>
                      </a:r>
                      <a:endParaRPr lang="ru-RU" sz="900">
                        <a:effectLst/>
                        <a:latin typeface="+mn-lt"/>
                        <a:ea typeface="Times New Roman"/>
                        <a:cs typeface="Times New Roman"/>
                      </a:endParaRPr>
                    </a:p>
                  </a:txBody>
                  <a:tcPr marL="68580" marR="68580" marT="0" marB="0" anchor="ctr"/>
                </a:tc>
                <a:tc>
                  <a:txBody>
                    <a:bodyPr/>
                    <a:lstStyle/>
                    <a:p>
                      <a:pPr>
                        <a:spcAft>
                          <a:spcPts val="0"/>
                        </a:spcAft>
                      </a:pPr>
                      <a:r>
                        <a:rPr lang="ru-RU" sz="900" dirty="0" smtClean="0">
                          <a:effectLst/>
                          <a:latin typeface="+mn-lt"/>
                          <a:ea typeface="Times New Roman"/>
                          <a:cs typeface="Times New Roman"/>
                        </a:rPr>
                        <a:t>Manfred.Kochsiek@ptb.de</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dirty="0">
                          <a:effectLst/>
                          <a:latin typeface="+mn-lt"/>
                          <a:ea typeface="Times New Roman"/>
                          <a:cs typeface="Times New Roman"/>
                        </a:rPr>
                        <a:t>1</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a:effectLst/>
                          <a:latin typeface="+mn-lt"/>
                          <a:ea typeface="Times New Roman"/>
                          <a:cs typeface="Times New Roman"/>
                        </a:rPr>
                        <a:t>TC 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Acoustics, Ultrasound, Vibration</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Dr. Thomas Fedtke</a:t>
                      </a:r>
                      <a:endParaRPr lang="ru-RU" sz="900">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+49 531 592 1511</a:t>
                      </a:r>
                    </a:p>
                    <a:p>
                      <a:pPr>
                        <a:spcAft>
                          <a:spcPts val="0"/>
                        </a:spcAft>
                      </a:pPr>
                      <a:r>
                        <a:rPr lang="ru-RU" sz="900">
                          <a:effectLst/>
                          <a:latin typeface="+mn-lt"/>
                          <a:ea typeface="Times New Roman"/>
                          <a:cs typeface="Times New Roman"/>
                        </a:rPr>
                        <a:t>+49 531 592 69 1511</a:t>
                      </a:r>
                    </a:p>
                    <a:p>
                      <a:pPr>
                        <a:spcAft>
                          <a:spcPts val="0"/>
                        </a:spcAft>
                      </a:pPr>
                      <a:r>
                        <a:rPr lang="ru-RU" sz="900">
                          <a:effectLst/>
                          <a:latin typeface="+mn-lt"/>
                          <a:ea typeface="Times New Roman"/>
                          <a:cs typeface="Times New Roman"/>
                        </a:rPr>
                        <a:t>Thomas.Fedtke@ptb.de</a:t>
                      </a: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dirty="0">
                          <a:effectLst/>
                          <a:latin typeface="+mn-lt"/>
                          <a:ea typeface="Times New Roman"/>
                          <a:cs typeface="Times New Roman"/>
                        </a:rPr>
                        <a:t>TC 1.3</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Electricity and Magnetism</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err="1">
                          <a:effectLst/>
                          <a:latin typeface="+mn-lt"/>
                          <a:ea typeface="Times New Roman"/>
                          <a:cs typeface="Times New Roman"/>
                        </a:rPr>
                        <a:t>Dr.</a:t>
                      </a:r>
                      <a:r>
                        <a:rPr lang="en-GB" sz="900" b="1" dirty="0">
                          <a:effectLst/>
                          <a:latin typeface="+mn-lt"/>
                          <a:ea typeface="Times New Roman"/>
                          <a:cs typeface="Times New Roman"/>
                        </a:rPr>
                        <a:t> </a:t>
                      </a:r>
                      <a:r>
                        <a:rPr lang="en-US" sz="900" b="1" kern="1200" dirty="0" smtClean="0">
                          <a:solidFill>
                            <a:schemeClr val="dk1"/>
                          </a:solidFill>
                          <a:effectLst/>
                          <a:latin typeface="+mn-lt"/>
                          <a:ea typeface="+mn-ea"/>
                          <a:cs typeface="+mn-cs"/>
                        </a:rPr>
                        <a:t>Johann </a:t>
                      </a:r>
                      <a:r>
                        <a:rPr lang="en-US" sz="900" b="1" kern="1200" dirty="0" err="1" smtClean="0">
                          <a:solidFill>
                            <a:schemeClr val="dk1"/>
                          </a:solidFill>
                          <a:effectLst/>
                          <a:latin typeface="+mn-lt"/>
                          <a:ea typeface="+mn-ea"/>
                          <a:cs typeface="+mn-cs"/>
                        </a:rPr>
                        <a:t>Meisner</a:t>
                      </a:r>
                      <a:endParaRPr lang="ru-RU" sz="900" dirty="0">
                        <a:effectLst/>
                        <a:latin typeface="+mn-lt"/>
                        <a:ea typeface="Times New Roman"/>
                        <a:cs typeface="Times New Roman"/>
                      </a:endParaRPr>
                    </a:p>
                  </a:txBody>
                  <a:tcPr marL="68580" marR="68580" marT="0" marB="0" anchor="ctr"/>
                </a:tc>
                <a:tc>
                  <a:txBody>
                    <a:bodyPr/>
                    <a:lstStyle/>
                    <a:p>
                      <a:r>
                        <a:rPr lang="en-US" sz="900" kern="1200" dirty="0" smtClean="0">
                          <a:solidFill>
                            <a:schemeClr val="dk1"/>
                          </a:solidFill>
                          <a:effectLst/>
                          <a:latin typeface="+mn-lt"/>
                          <a:ea typeface="+mn-ea"/>
                          <a:cs typeface="+mn-cs"/>
                        </a:rPr>
                        <a:t>+49 531 592 2320</a:t>
                      </a:r>
                      <a:endParaRPr lang="ru-RU" sz="900" kern="1200" dirty="0" smtClean="0">
                        <a:solidFill>
                          <a:schemeClr val="dk1"/>
                        </a:solidFill>
                        <a:effectLst/>
                        <a:latin typeface="+mn-lt"/>
                        <a:ea typeface="+mn-ea"/>
                        <a:cs typeface="+mn-cs"/>
                      </a:endParaRPr>
                    </a:p>
                    <a:p>
                      <a:r>
                        <a:rPr lang="en-US" sz="900" kern="1200" dirty="0" smtClean="0">
                          <a:solidFill>
                            <a:schemeClr val="dk1"/>
                          </a:solidFill>
                          <a:effectLst/>
                          <a:latin typeface="+mn-lt"/>
                          <a:ea typeface="+mn-ea"/>
                          <a:cs typeface="+mn-cs"/>
                        </a:rPr>
                        <a:t>+49 531 592 69 2320</a:t>
                      </a:r>
                      <a:endParaRPr lang="ru-RU" sz="900" kern="1200" dirty="0" smtClean="0">
                        <a:solidFill>
                          <a:schemeClr val="dk1"/>
                        </a:solidFill>
                        <a:effectLst/>
                        <a:latin typeface="+mn-lt"/>
                        <a:ea typeface="+mn-ea"/>
                        <a:cs typeface="+mn-cs"/>
                      </a:endParaRPr>
                    </a:p>
                    <a:p>
                      <a:r>
                        <a:rPr lang="en-US" sz="900" u="sng" kern="1200" dirty="0" smtClean="0">
                          <a:solidFill>
                            <a:schemeClr val="dk1"/>
                          </a:solidFill>
                          <a:effectLst/>
                          <a:latin typeface="+mn-lt"/>
                          <a:ea typeface="+mn-ea"/>
                          <a:cs typeface="+mn-cs"/>
                          <a:hlinkClick r:id="rId2"/>
                        </a:rPr>
                        <a:t>Johann.Meisner@ptb.de</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a:effectLst/>
                          <a:latin typeface="+mn-lt"/>
                          <a:ea typeface="Times New Roman"/>
                          <a:cs typeface="Times New Roman"/>
                        </a:rPr>
                        <a:t>TC 1.4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Flow Measurement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err="1">
                          <a:effectLst/>
                          <a:latin typeface="+mn-lt"/>
                          <a:ea typeface="Times New Roman"/>
                          <a:cs typeface="Times New Roman"/>
                        </a:rPr>
                        <a:t>Dr.</a:t>
                      </a:r>
                      <a:r>
                        <a:rPr lang="en-GB" sz="900" b="1" dirty="0">
                          <a:effectLst/>
                          <a:latin typeface="+mn-lt"/>
                          <a:ea typeface="Times New Roman"/>
                          <a:cs typeface="Times New Roman"/>
                        </a:rPr>
                        <a:t> </a:t>
                      </a:r>
                      <a:r>
                        <a:rPr lang="en-US" sz="900" b="1" kern="1200" dirty="0" smtClean="0">
                          <a:solidFill>
                            <a:schemeClr val="dk1"/>
                          </a:solidFill>
                          <a:effectLst/>
                          <a:latin typeface="+mn-lt"/>
                          <a:ea typeface="+mn-ea"/>
                          <a:cs typeface="+mn-cs"/>
                        </a:rPr>
                        <a:t>Bodo </a:t>
                      </a:r>
                      <a:r>
                        <a:rPr lang="en-US" sz="900" b="1" kern="1200" dirty="0" err="1" smtClean="0">
                          <a:solidFill>
                            <a:schemeClr val="dk1"/>
                          </a:solidFill>
                          <a:effectLst/>
                          <a:latin typeface="+mn-lt"/>
                          <a:ea typeface="+mn-ea"/>
                          <a:cs typeface="+mn-cs"/>
                        </a:rPr>
                        <a:t>Mickan</a:t>
                      </a:r>
                      <a:endParaRPr lang="ru-RU" sz="900" dirty="0">
                        <a:effectLst/>
                        <a:latin typeface="+mn-lt"/>
                        <a:ea typeface="Times New Roman"/>
                        <a:cs typeface="Times New Roman"/>
                      </a:endParaRPr>
                    </a:p>
                  </a:txBody>
                  <a:tcPr marL="68580" marR="68580" marT="0" marB="0" anchor="ctr"/>
                </a:tc>
                <a:tc>
                  <a:txBody>
                    <a:bodyPr/>
                    <a:lstStyle/>
                    <a:p>
                      <a:r>
                        <a:rPr lang="en-US" sz="900" kern="1200" dirty="0" smtClean="0">
                          <a:solidFill>
                            <a:schemeClr val="dk1"/>
                          </a:solidFill>
                          <a:effectLst/>
                          <a:latin typeface="+mn-lt"/>
                          <a:ea typeface="+mn-ea"/>
                          <a:cs typeface="+mn-cs"/>
                        </a:rPr>
                        <a:t>+49 531 592 1331</a:t>
                      </a:r>
                      <a:endParaRPr lang="ru-RU" sz="900" kern="1200" dirty="0" smtClean="0">
                        <a:solidFill>
                          <a:schemeClr val="dk1"/>
                        </a:solidFill>
                        <a:effectLst/>
                        <a:latin typeface="+mn-lt"/>
                        <a:ea typeface="+mn-ea"/>
                        <a:cs typeface="+mn-cs"/>
                      </a:endParaRPr>
                    </a:p>
                    <a:p>
                      <a:r>
                        <a:rPr lang="en-US" sz="900" kern="1200" dirty="0" smtClean="0">
                          <a:solidFill>
                            <a:schemeClr val="dk1"/>
                          </a:solidFill>
                          <a:effectLst/>
                          <a:latin typeface="+mn-lt"/>
                          <a:ea typeface="+mn-ea"/>
                          <a:cs typeface="+mn-cs"/>
                        </a:rPr>
                        <a:t>+49 531 592 69 1331</a:t>
                      </a:r>
                      <a:endParaRPr lang="ru-RU" sz="900" kern="1200" dirty="0" smtClean="0">
                        <a:solidFill>
                          <a:schemeClr val="dk1"/>
                        </a:solidFill>
                        <a:effectLst/>
                        <a:latin typeface="+mn-lt"/>
                        <a:ea typeface="+mn-ea"/>
                        <a:cs typeface="+mn-cs"/>
                      </a:endParaRPr>
                    </a:p>
                    <a:p>
                      <a:r>
                        <a:rPr lang="en-US" sz="900" u="sng" kern="1200" dirty="0" smtClean="0">
                          <a:solidFill>
                            <a:schemeClr val="dk1"/>
                          </a:solidFill>
                          <a:effectLst/>
                          <a:latin typeface="+mn-lt"/>
                          <a:ea typeface="+mn-ea"/>
                          <a:cs typeface="+mn-cs"/>
                          <a:hlinkClick r:id="rId3"/>
                        </a:rPr>
                        <a:t>Bodo.Mickan@ptb.de</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278448">
                <a:tc>
                  <a:txBody>
                    <a:bodyPr/>
                    <a:lstStyle/>
                    <a:p>
                      <a:pPr>
                        <a:spcAft>
                          <a:spcPts val="0"/>
                        </a:spcAft>
                      </a:pPr>
                      <a:r>
                        <a:rPr lang="en-GB" sz="900" b="1" dirty="0">
                          <a:effectLst/>
                          <a:latin typeface="+mn-lt"/>
                          <a:ea typeface="Times New Roman"/>
                          <a:cs typeface="Times New Roman"/>
                        </a:rPr>
                        <a:t>TC 1.5</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Length and Angle</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Thomas Ahbe</a:t>
                      </a:r>
                      <a:endParaRPr lang="ru-RU" sz="900">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+49 531 592 5143</a:t>
                      </a:r>
                    </a:p>
                    <a:p>
                      <a:pPr>
                        <a:spcAft>
                          <a:spcPts val="0"/>
                        </a:spcAft>
                      </a:pPr>
                      <a:r>
                        <a:rPr lang="ru-RU" sz="900">
                          <a:effectLst/>
                          <a:latin typeface="+mn-lt"/>
                          <a:ea typeface="Times New Roman"/>
                          <a:cs typeface="Times New Roman"/>
                        </a:rPr>
                        <a:t>+49 531 592 5205</a:t>
                      </a:r>
                    </a:p>
                    <a:p>
                      <a:pPr>
                        <a:spcAft>
                          <a:spcPts val="0"/>
                        </a:spcAft>
                      </a:pPr>
                      <a:r>
                        <a:rPr lang="de-DE" sz="900">
                          <a:effectLst/>
                          <a:latin typeface="+mn-lt"/>
                          <a:ea typeface="Times New Roman"/>
                          <a:cs typeface="Times New Roman"/>
                        </a:rPr>
                        <a:t>Thomas</a:t>
                      </a:r>
                      <a:r>
                        <a:rPr lang="ru-RU" sz="900">
                          <a:effectLst/>
                          <a:latin typeface="+mn-lt"/>
                          <a:ea typeface="Times New Roman"/>
                          <a:cs typeface="Times New Roman"/>
                        </a:rPr>
                        <a:t>.</a:t>
                      </a:r>
                      <a:r>
                        <a:rPr lang="de-DE" sz="900">
                          <a:effectLst/>
                          <a:latin typeface="+mn-lt"/>
                          <a:ea typeface="Times New Roman"/>
                          <a:cs typeface="Times New Roman"/>
                        </a:rPr>
                        <a:t>Ahbe</a:t>
                      </a:r>
                      <a:r>
                        <a:rPr lang="ru-RU" sz="900">
                          <a:effectLst/>
                          <a:latin typeface="+mn-lt"/>
                          <a:ea typeface="Times New Roman"/>
                          <a:cs typeface="Times New Roman"/>
                        </a:rPr>
                        <a:t>@ptb.de</a:t>
                      </a: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dirty="0">
                          <a:effectLst/>
                          <a:latin typeface="+mn-lt"/>
                          <a:ea typeface="Times New Roman"/>
                          <a:cs typeface="Times New Roman"/>
                        </a:rPr>
                        <a:t>TC 1.6</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Mass and Related Quantities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Dr. Wladimir Sabuga</a:t>
                      </a:r>
                      <a:endParaRPr lang="ru-RU" sz="900">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+49 531 592 3230</a:t>
                      </a:r>
                    </a:p>
                    <a:p>
                      <a:pPr>
                        <a:spcAft>
                          <a:spcPts val="0"/>
                        </a:spcAft>
                      </a:pPr>
                      <a:r>
                        <a:rPr lang="ru-RU" sz="900">
                          <a:effectLst/>
                          <a:latin typeface="+mn-lt"/>
                          <a:ea typeface="Times New Roman"/>
                          <a:cs typeface="Times New Roman"/>
                        </a:rPr>
                        <a:t>+49 531 592 69 3230</a:t>
                      </a:r>
                    </a:p>
                    <a:p>
                      <a:pPr>
                        <a:spcAft>
                          <a:spcPts val="0"/>
                        </a:spcAft>
                      </a:pPr>
                      <a:r>
                        <a:rPr lang="en-GB" sz="900">
                          <a:effectLst/>
                          <a:latin typeface="+mn-lt"/>
                          <a:ea typeface="Times New Roman"/>
                          <a:cs typeface="Times New Roman"/>
                        </a:rPr>
                        <a:t>Wladimir</a:t>
                      </a:r>
                      <a:r>
                        <a:rPr lang="ru-RU" sz="900">
                          <a:effectLst/>
                          <a:latin typeface="+mn-lt"/>
                          <a:ea typeface="Times New Roman"/>
                          <a:cs typeface="Times New Roman"/>
                        </a:rPr>
                        <a:t>.</a:t>
                      </a:r>
                      <a:r>
                        <a:rPr lang="en-GB" sz="900">
                          <a:effectLst/>
                          <a:latin typeface="+mn-lt"/>
                          <a:ea typeface="Times New Roman"/>
                          <a:cs typeface="Times New Roman"/>
                        </a:rPr>
                        <a:t>Sabuga</a:t>
                      </a:r>
                      <a:r>
                        <a:rPr lang="ru-RU" sz="900">
                          <a:effectLst/>
                          <a:latin typeface="+mn-lt"/>
                          <a:ea typeface="Times New Roman"/>
                          <a:cs typeface="Times New Roman"/>
                        </a:rPr>
                        <a:t>@</a:t>
                      </a:r>
                      <a:r>
                        <a:rPr lang="en-GB" sz="900">
                          <a:effectLst/>
                          <a:latin typeface="+mn-lt"/>
                          <a:ea typeface="Times New Roman"/>
                          <a:cs typeface="Times New Roman"/>
                        </a:rPr>
                        <a:t>ptb</a:t>
                      </a:r>
                      <a:r>
                        <a:rPr lang="ru-RU" sz="900">
                          <a:effectLst/>
                          <a:latin typeface="+mn-lt"/>
                          <a:ea typeface="Times New Roman"/>
                          <a:cs typeface="Times New Roman"/>
                        </a:rPr>
                        <a:t>.</a:t>
                      </a:r>
                      <a:r>
                        <a:rPr lang="en-GB" sz="900">
                          <a:effectLst/>
                          <a:latin typeface="+mn-lt"/>
                          <a:ea typeface="Times New Roman"/>
                          <a:cs typeface="Times New Roman"/>
                        </a:rPr>
                        <a:t>de</a:t>
                      </a:r>
                      <a:endParaRPr lang="ru-RU" sz="900">
                        <a:effectLst/>
                        <a:latin typeface="+mn-lt"/>
                        <a:ea typeface="Times New Roman"/>
                        <a:cs typeface="Times New Roman"/>
                      </a:endParaRPr>
                    </a:p>
                  </a:txBody>
                  <a:tcPr marL="68580" marR="68580" marT="0" marB="0" anchor="ctr"/>
                </a:tc>
                <a:tc>
                  <a:txBody>
                    <a:bodyPr/>
                    <a:lstStyle/>
                    <a:p>
                      <a:pPr algn="ctr">
                        <a:spcAft>
                          <a:spcPts val="0"/>
                        </a:spcAft>
                        <a:tabLst>
                          <a:tab pos="2637155" algn="ctr"/>
                          <a:tab pos="5274310" algn="r"/>
                          <a:tab pos="449580" algn="l"/>
                        </a:tabLs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6"/>
                  </a:ext>
                </a:extLst>
              </a:tr>
              <a:tr h="318184">
                <a:tc>
                  <a:txBody>
                    <a:bodyPr/>
                    <a:lstStyle/>
                    <a:p>
                      <a:pPr>
                        <a:spcAft>
                          <a:spcPts val="0"/>
                        </a:spcAft>
                      </a:pPr>
                      <a:r>
                        <a:rPr lang="en-GB" sz="900" b="1">
                          <a:effectLst/>
                          <a:latin typeface="+mn-lt"/>
                          <a:ea typeface="Times New Roman"/>
                          <a:cs typeface="Times New Roman"/>
                        </a:rPr>
                        <a:t>TC 1.7</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Photometry and Radiometry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Dr. Stefan Kück</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a:effectLst/>
                          <a:latin typeface="+mn-lt"/>
                          <a:ea typeface="Times New Roman"/>
                          <a:cs typeface="Times New Roman"/>
                        </a:rPr>
                        <a:t>+49 531 592 </a:t>
                      </a:r>
                      <a:r>
                        <a:rPr lang="ru-RU" sz="900">
                          <a:effectLst/>
                          <a:latin typeface="+mn-lt"/>
                          <a:ea typeface="Times New Roman"/>
                          <a:cs typeface="Times New Roman"/>
                        </a:rPr>
                        <a:t>4500</a:t>
                      </a:r>
                    </a:p>
                    <a:p>
                      <a:pPr>
                        <a:spcAft>
                          <a:spcPts val="0"/>
                        </a:spcAft>
                      </a:pPr>
                      <a:r>
                        <a:rPr lang="ru-RU" sz="900">
                          <a:effectLst/>
                          <a:latin typeface="+mn-lt"/>
                          <a:ea typeface="Times New Roman"/>
                          <a:cs typeface="Times New Roman"/>
                        </a:rPr>
                        <a:t>+49 531 592 4505</a:t>
                      </a:r>
                    </a:p>
                    <a:p>
                      <a:pPr>
                        <a:spcAft>
                          <a:spcPts val="0"/>
                        </a:spcAft>
                      </a:pPr>
                      <a:r>
                        <a:rPr lang="de-DE" sz="900">
                          <a:effectLst/>
                          <a:latin typeface="+mn-lt"/>
                          <a:ea typeface="Times New Roman"/>
                          <a:cs typeface="Times New Roman"/>
                        </a:rPr>
                        <a:t>Stefan</a:t>
                      </a:r>
                      <a:r>
                        <a:rPr lang="ru-RU" sz="900">
                          <a:effectLst/>
                          <a:latin typeface="+mn-lt"/>
                          <a:ea typeface="Times New Roman"/>
                          <a:cs typeface="Times New Roman"/>
                        </a:rPr>
                        <a:t>.</a:t>
                      </a:r>
                      <a:r>
                        <a:rPr lang="de-DE" sz="900">
                          <a:effectLst/>
                          <a:latin typeface="+mn-lt"/>
                          <a:ea typeface="Times New Roman"/>
                          <a:cs typeface="Times New Roman"/>
                        </a:rPr>
                        <a:t>Kueck</a:t>
                      </a:r>
                      <a:r>
                        <a:rPr lang="ru-RU" sz="900">
                          <a:effectLst/>
                          <a:latin typeface="+mn-lt"/>
                          <a:ea typeface="Times New Roman"/>
                          <a:cs typeface="Times New Roman"/>
                        </a:rPr>
                        <a:t>@ptb.de</a:t>
                      </a: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7"/>
                  </a:ext>
                </a:extLst>
              </a:tr>
              <a:tr h="307384">
                <a:tc>
                  <a:txBody>
                    <a:bodyPr/>
                    <a:lstStyle/>
                    <a:p>
                      <a:pPr>
                        <a:spcAft>
                          <a:spcPts val="0"/>
                        </a:spcAft>
                      </a:pPr>
                      <a:r>
                        <a:rPr lang="en-GB" sz="900" b="1">
                          <a:effectLst/>
                          <a:latin typeface="+mn-lt"/>
                          <a:ea typeface="Times New Roman"/>
                          <a:cs typeface="Times New Roman"/>
                        </a:rPr>
                        <a:t>TC 1.8</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Physical Chemistry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Dr. Bernd Güttler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+49 531 592 3100</a:t>
                      </a:r>
                    </a:p>
                    <a:p>
                      <a:pPr>
                        <a:spcAft>
                          <a:spcPts val="0"/>
                        </a:spcAft>
                      </a:pPr>
                      <a:r>
                        <a:rPr lang="ru-RU" sz="900">
                          <a:effectLst/>
                          <a:latin typeface="+mn-lt"/>
                          <a:ea typeface="Times New Roman"/>
                          <a:cs typeface="Times New Roman"/>
                        </a:rPr>
                        <a:t>+49 531 592 3015</a:t>
                      </a:r>
                    </a:p>
                    <a:p>
                      <a:pPr>
                        <a:spcAft>
                          <a:spcPts val="0"/>
                        </a:spcAft>
                      </a:pPr>
                      <a:r>
                        <a:rPr lang="ru-RU" sz="900">
                          <a:effectLst/>
                          <a:latin typeface="+mn-lt"/>
                          <a:ea typeface="Times New Roman"/>
                          <a:cs typeface="Times New Roman"/>
                        </a:rPr>
                        <a:t>Bernd.Guettler@ptb.de</a:t>
                      </a:r>
                    </a:p>
                  </a:txBody>
                  <a:tcPr marL="68580" marR="68580" marT="0" marB="0" anchor="ctr"/>
                </a:tc>
                <a:tc>
                  <a:txBody>
                    <a:bodyPr/>
                    <a:lstStyle/>
                    <a:p>
                      <a:pPr algn="ctr">
                        <a:spcAft>
                          <a:spcPts val="0"/>
                        </a:spcAft>
                        <a:tabLst>
                          <a:tab pos="2637155" algn="ctr"/>
                          <a:tab pos="5274310" algn="r"/>
                          <a:tab pos="449580" algn="l"/>
                        </a:tabLs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Dr. Ludwig Büermann</a:t>
                      </a:r>
                      <a:endParaRPr lang="ru-RU" sz="900">
                        <a:effectLst/>
                        <a:latin typeface="+mn-lt"/>
                        <a:ea typeface="Times New Roman"/>
                        <a:cs typeface="Times New Roman"/>
                      </a:endParaRPr>
                    </a:p>
                  </a:txBody>
                  <a:tcPr marL="68580" marR="68580" marT="0" marB="0" anchor="ctr"/>
                </a:tc>
                <a:tc>
                  <a:txBody>
                    <a:bodyPr/>
                    <a:lstStyle/>
                    <a:p>
                      <a:pPr>
                        <a:spcAft>
                          <a:spcPts val="0"/>
                        </a:spcAft>
                      </a:pPr>
                      <a:r>
                        <a:rPr lang="de-DE" sz="900">
                          <a:effectLst/>
                          <a:latin typeface="+mn-lt"/>
                          <a:ea typeface="Times New Roman"/>
                          <a:cs typeface="Times New Roman"/>
                        </a:rPr>
                        <a:t>+49 531 592 6</a:t>
                      </a:r>
                      <a:r>
                        <a:rPr lang="ru-RU" sz="900">
                          <a:effectLst/>
                          <a:latin typeface="+mn-lt"/>
                          <a:ea typeface="Times New Roman"/>
                          <a:cs typeface="Times New Roman"/>
                        </a:rPr>
                        <a:t>250</a:t>
                      </a:r>
                    </a:p>
                    <a:p>
                      <a:pPr>
                        <a:spcAft>
                          <a:spcPts val="0"/>
                        </a:spcAft>
                      </a:pPr>
                      <a:r>
                        <a:rPr lang="de-DE" sz="900">
                          <a:effectLst/>
                          <a:latin typeface="+mn-lt"/>
                          <a:ea typeface="Times New Roman"/>
                          <a:cs typeface="Times New Roman"/>
                        </a:rPr>
                        <a:t>+49 531 592 6</a:t>
                      </a:r>
                      <a:r>
                        <a:rPr lang="ru-RU" sz="900">
                          <a:effectLst/>
                          <a:latin typeface="+mn-lt"/>
                          <a:ea typeface="Times New Roman"/>
                          <a:cs typeface="Times New Roman"/>
                        </a:rPr>
                        <a:t>205</a:t>
                      </a:r>
                    </a:p>
                    <a:p>
                      <a:pPr>
                        <a:spcAft>
                          <a:spcPts val="0"/>
                        </a:spcAft>
                      </a:pPr>
                      <a:r>
                        <a:rPr lang="de-DE" sz="900" u="none" strike="noStrike">
                          <a:effectLst/>
                          <a:latin typeface="+mn-lt"/>
                          <a:ea typeface="Times New Roman"/>
                          <a:cs typeface="Times New Roman"/>
                          <a:hlinkClick r:id="rId4"/>
                        </a:rPr>
                        <a:t>Ludwig.Bueermann@ptb.de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a:effectLst/>
                          <a:latin typeface="+mn-lt"/>
                          <a:ea typeface="Times New Roman"/>
                          <a:cs typeface="Times New Roman"/>
                        </a:rPr>
                        <a:t>TC 1.10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Thermometry and Thermal Physics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Dr. Steffen Rudtsch</a:t>
                      </a:r>
                      <a:endParaRPr lang="ru-RU" sz="900">
                        <a:effectLst/>
                        <a:latin typeface="+mn-lt"/>
                        <a:ea typeface="Times New Roman"/>
                        <a:cs typeface="Times New Roman"/>
                      </a:endParaRPr>
                    </a:p>
                  </a:txBody>
                  <a:tcPr marL="68580" marR="68580" marT="0" marB="0" anchor="ctr"/>
                </a:tc>
                <a:tc>
                  <a:txBody>
                    <a:bodyPr/>
                    <a:lstStyle/>
                    <a:p>
                      <a:pPr>
                        <a:spcAft>
                          <a:spcPts val="0"/>
                        </a:spcAft>
                      </a:pPr>
                      <a:r>
                        <a:rPr lang="de-DE" sz="900">
                          <a:effectLst/>
                          <a:latin typeface="+mn-lt"/>
                          <a:ea typeface="Times New Roman"/>
                          <a:cs typeface="Times New Roman"/>
                        </a:rPr>
                        <a:t>+49 30 3481 7650</a:t>
                      </a:r>
                      <a:endParaRPr lang="ru-RU" sz="900">
                        <a:effectLst/>
                        <a:latin typeface="+mn-lt"/>
                        <a:ea typeface="Times New Roman"/>
                        <a:cs typeface="Times New Roman"/>
                      </a:endParaRPr>
                    </a:p>
                    <a:p>
                      <a:pPr>
                        <a:spcAft>
                          <a:spcPts val="0"/>
                        </a:spcAft>
                      </a:pPr>
                      <a:r>
                        <a:rPr lang="de-DE" sz="900">
                          <a:effectLst/>
                          <a:latin typeface="+mn-lt"/>
                          <a:ea typeface="Times New Roman"/>
                          <a:cs typeface="Times New Roman"/>
                        </a:rPr>
                        <a:t>+49 30 3481 7504</a:t>
                      </a:r>
                      <a:endParaRPr lang="ru-RU" sz="900">
                        <a:effectLst/>
                        <a:latin typeface="+mn-lt"/>
                        <a:ea typeface="Times New Roman"/>
                        <a:cs typeface="Times New Roman"/>
                      </a:endParaRPr>
                    </a:p>
                    <a:p>
                      <a:pPr>
                        <a:spcAft>
                          <a:spcPts val="0"/>
                        </a:spcAft>
                      </a:pPr>
                      <a:r>
                        <a:rPr lang="de-DE" sz="900">
                          <a:effectLst/>
                          <a:latin typeface="+mn-lt"/>
                          <a:ea typeface="Times New Roman"/>
                          <a:cs typeface="Times New Roman"/>
                        </a:rPr>
                        <a:t>Steffen.Rudtsch @ptb.de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2</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0"/>
                  </a:ext>
                </a:extLst>
              </a:tr>
              <a:tr h="234344">
                <a:tc>
                  <a:txBody>
                    <a:bodyPr/>
                    <a:lstStyle/>
                    <a:p>
                      <a:pPr>
                        <a:spcAft>
                          <a:spcPts val="0"/>
                        </a:spcAft>
                      </a:pPr>
                      <a:r>
                        <a:rPr lang="en-GB" sz="900" b="1">
                          <a:effectLst/>
                          <a:latin typeface="+mn-lt"/>
                          <a:ea typeface="Times New Roman"/>
                          <a:cs typeface="Times New Roman"/>
                        </a:rPr>
                        <a:t>TC 1.11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Time and Frequency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Dr. Andreas Bauch</a:t>
                      </a:r>
                      <a:endParaRPr lang="ru-RU" sz="900">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+49 531 592 4420</a:t>
                      </a:r>
                    </a:p>
                    <a:p>
                      <a:pPr>
                        <a:spcAft>
                          <a:spcPts val="0"/>
                        </a:spcAft>
                      </a:pPr>
                      <a:r>
                        <a:rPr lang="ru-RU" sz="900">
                          <a:effectLst/>
                          <a:latin typeface="+mn-lt"/>
                          <a:ea typeface="Times New Roman"/>
                          <a:cs typeface="Times New Roman"/>
                        </a:rPr>
                        <a:t>+49 531 592 4479</a:t>
                      </a:r>
                    </a:p>
                    <a:p>
                      <a:pPr>
                        <a:spcAft>
                          <a:spcPts val="0"/>
                        </a:spcAft>
                      </a:pPr>
                      <a:r>
                        <a:rPr lang="ru-RU" sz="900">
                          <a:effectLst/>
                          <a:latin typeface="+mn-lt"/>
                          <a:ea typeface="Times New Roman"/>
                          <a:cs typeface="Times New Roman"/>
                        </a:rPr>
                        <a:t>Andreas.Bauch@ptb.de</a:t>
                      </a: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1"/>
                  </a:ext>
                </a:extLst>
              </a:tr>
              <a:tr h="193576">
                <a:tc>
                  <a:txBody>
                    <a:bodyPr/>
                    <a:lstStyle/>
                    <a:p>
                      <a:pPr>
                        <a:spcAft>
                          <a:spcPts val="0"/>
                        </a:spcAft>
                      </a:pPr>
                      <a:r>
                        <a:rPr lang="en-GB" sz="900" b="1">
                          <a:effectLst/>
                          <a:latin typeface="+mn-lt"/>
                          <a:ea typeface="Times New Roman"/>
                          <a:cs typeface="Times New Roman"/>
                        </a:rPr>
                        <a:t>TC 1.12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Reference Materials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RM</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Dr. Wolfram Bremser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+49 30 8104 5802</a:t>
                      </a:r>
                    </a:p>
                    <a:p>
                      <a:pPr>
                        <a:spcAft>
                          <a:spcPts val="0"/>
                        </a:spcAft>
                      </a:pPr>
                      <a:r>
                        <a:rPr lang="ru-RU" sz="900">
                          <a:effectLst/>
                          <a:latin typeface="+mn-lt"/>
                          <a:ea typeface="Times New Roman"/>
                          <a:cs typeface="Times New Roman"/>
                        </a:rPr>
                        <a:t>+49 30 8104 5577</a:t>
                      </a:r>
                    </a:p>
                    <a:p>
                      <a:pPr>
                        <a:spcAft>
                          <a:spcPts val="0"/>
                        </a:spcAft>
                      </a:pPr>
                      <a:r>
                        <a:rPr lang="ru-RU" sz="900">
                          <a:effectLst/>
                          <a:latin typeface="+mn-lt"/>
                          <a:ea typeface="Times New Roman"/>
                          <a:cs typeface="Times New Roman"/>
                        </a:rPr>
                        <a:t>Wolfram.Bremser@bam.de</a:t>
                      </a:r>
                    </a:p>
                  </a:txBody>
                  <a:tcPr marL="68580" marR="68580" marT="0" marB="0" anchor="ctr"/>
                </a:tc>
                <a:tc>
                  <a:txBody>
                    <a:bodyPr/>
                    <a:lstStyle/>
                    <a:p>
                      <a:pPr algn="ctr">
                        <a:spcAft>
                          <a:spcPts val="0"/>
                        </a:spcAft>
                      </a:pPr>
                      <a:r>
                        <a:rPr lang="en-GB" sz="900">
                          <a:effectLst/>
                          <a:latin typeface="+mn-lt"/>
                          <a:ea typeface="Times New Roman"/>
                          <a:cs typeface="Times New Roman"/>
                        </a:rPr>
                        <a:t>3</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2"/>
                  </a:ext>
                </a:extLst>
              </a:tr>
              <a:tr h="459472">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de-DE" sz="900" b="1">
                          <a:solidFill>
                            <a:srgbClr val="000000"/>
                          </a:solidFill>
                          <a:effectLst/>
                          <a:latin typeface="+mn-lt"/>
                          <a:ea typeface="Wingdings (L$)"/>
                        </a:rPr>
                        <a:t>Dr. Peter Ulbig</a:t>
                      </a:r>
                      <a:endParaRPr lang="ru-RU" sz="900">
                        <a:solidFill>
                          <a:srgbClr val="000000"/>
                        </a:solidFill>
                        <a:effectLst/>
                        <a:latin typeface="+mn-lt"/>
                        <a:ea typeface="Times New Roman"/>
                      </a:endParaRPr>
                    </a:p>
                    <a:p>
                      <a:pPr>
                        <a:spcAft>
                          <a:spcPts val="0"/>
                        </a:spcAft>
                      </a:pPr>
                      <a:r>
                        <a:rPr lang="en-GB" sz="900" b="1">
                          <a:effectLst/>
                          <a:latin typeface="+mn-lt"/>
                          <a:ea typeface="Times New Roman"/>
                          <a:cs typeface="Times New Roman"/>
                        </a:rPr>
                        <a:t> </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dirty="0">
                          <a:effectLst/>
                          <a:latin typeface="+mn-lt"/>
                          <a:ea typeface="Times New Roman"/>
                          <a:cs typeface="Times New Roman"/>
                        </a:rPr>
                        <a:t>+49 531 592 </a:t>
                      </a:r>
                      <a:r>
                        <a:rPr lang="en-GB" sz="900" dirty="0" smtClean="0">
                          <a:effectLst/>
                          <a:latin typeface="+mn-lt"/>
                          <a:ea typeface="Times New Roman"/>
                          <a:cs typeface="Times New Roman"/>
                        </a:rPr>
                        <a:t>9090</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+49 531 592 </a:t>
                      </a:r>
                      <a:r>
                        <a:rPr lang="en-GB" sz="900" dirty="0" smtClean="0">
                          <a:effectLst/>
                          <a:latin typeface="+mn-lt"/>
                          <a:ea typeface="Times New Roman"/>
                          <a:cs typeface="Times New Roman"/>
                        </a:rPr>
                        <a:t>699090</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hlinkClick r:id="rId5"/>
                        </a:rPr>
                        <a:t>Peter.Ulbig@ptb.de</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3"/>
                  </a:ext>
                </a:extLst>
              </a:tr>
              <a:tr h="404144">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err="1">
                          <a:effectLst/>
                          <a:latin typeface="+mn-lt"/>
                          <a:ea typeface="Times New Roman"/>
                          <a:cs typeface="Times New Roman"/>
                        </a:rPr>
                        <a:t>Dr.</a:t>
                      </a:r>
                      <a:r>
                        <a:rPr lang="en-GB" sz="900" b="1" dirty="0">
                          <a:effectLst/>
                          <a:latin typeface="+mn-lt"/>
                          <a:ea typeface="Times New Roman"/>
                          <a:cs typeface="Times New Roman"/>
                        </a:rPr>
                        <a:t> Andreas Odin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dirty="0" smtClean="0">
                          <a:effectLst/>
                          <a:latin typeface="+mn-lt"/>
                          <a:ea typeface="Times New Roman"/>
                          <a:cs typeface="Times New Roman"/>
                        </a:rPr>
                        <a:t>Andreas.Odin@ptb.de</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lnSpc>
                          <a:spcPts val="1000"/>
                        </a:lnSpc>
                        <a:spcBef>
                          <a:spcPts val="20"/>
                        </a:spcBef>
                        <a:spcAft>
                          <a:spcPts val="0"/>
                        </a:spcAft>
                      </a:pPr>
                      <a:r>
                        <a:rPr lang="en-US" sz="1000">
                          <a:effectLst/>
                          <a:latin typeface="Calibri"/>
                          <a:ea typeface="Calibri"/>
                          <a:cs typeface="Times New Roman"/>
                        </a:rPr>
                        <a:t> </a:t>
                      </a:r>
                      <a:endParaRPr lang="ru-RU" sz="1100">
                        <a:effectLst/>
                        <a:latin typeface="Calibri"/>
                        <a:ea typeface="Calibri"/>
                        <a:cs typeface="Times New Roman"/>
                      </a:endParaRPr>
                    </a:p>
                    <a:p>
                      <a:pPr marL="62865">
                        <a:lnSpc>
                          <a:spcPct val="115000"/>
                        </a:lnSpc>
                        <a:spcAft>
                          <a:spcPts val="0"/>
                        </a:spcAft>
                      </a:pPr>
                      <a:r>
                        <a:rPr lang="en-US" sz="900" b="1" spc="-20">
                          <a:effectLst/>
                          <a:latin typeface="Calibri"/>
                          <a:ea typeface="Calibri"/>
                          <a:cs typeface="Calibri"/>
                        </a:rPr>
                        <a:t>Moritz Ackermann</a:t>
                      </a:r>
                      <a:endParaRPr lang="ru-RU" sz="1100">
                        <a:effectLst/>
                        <a:latin typeface="Calibri"/>
                        <a:ea typeface="Calibri"/>
                        <a:cs typeface="Times New Roman"/>
                      </a:endParaRPr>
                    </a:p>
                  </a:txBody>
                  <a:tcPr marL="0" marR="0" marT="0" marB="0"/>
                </a:tc>
                <a:tc>
                  <a:txBody>
                    <a:bodyPr/>
                    <a:lstStyle/>
                    <a:p>
                      <a:pPr marL="62865">
                        <a:lnSpc>
                          <a:spcPts val="1040"/>
                        </a:lnSpc>
                        <a:spcAft>
                          <a:spcPts val="0"/>
                        </a:spcAft>
                      </a:pPr>
                      <a:r>
                        <a:rPr lang="en-US" sz="900" spc="-5" dirty="0">
                          <a:effectLst/>
                          <a:latin typeface="Calibri"/>
                          <a:ea typeface="Calibri"/>
                          <a:cs typeface="Calibri"/>
                        </a:rPr>
                        <a:t>+</a:t>
                      </a:r>
                      <a:r>
                        <a:rPr lang="en-US" sz="900" dirty="0">
                          <a:effectLst/>
                          <a:latin typeface="Calibri"/>
                          <a:ea typeface="Calibri"/>
                          <a:cs typeface="Calibri"/>
                        </a:rPr>
                        <a:t>49</a:t>
                      </a:r>
                      <a:r>
                        <a:rPr lang="en-US" sz="900" spc="-35" dirty="0">
                          <a:effectLst/>
                          <a:latin typeface="Calibri"/>
                          <a:ea typeface="Calibri"/>
                          <a:cs typeface="Calibri"/>
                        </a:rPr>
                        <a:t> </a:t>
                      </a:r>
                      <a:r>
                        <a:rPr lang="en-US" sz="900" dirty="0">
                          <a:effectLst/>
                          <a:latin typeface="Calibri"/>
                          <a:ea typeface="Calibri"/>
                          <a:cs typeface="Calibri"/>
                        </a:rPr>
                        <a:t>531</a:t>
                      </a:r>
                      <a:r>
                        <a:rPr lang="en-US" sz="900" spc="-40" dirty="0">
                          <a:effectLst/>
                          <a:latin typeface="Calibri"/>
                          <a:ea typeface="Calibri"/>
                          <a:cs typeface="Calibri"/>
                        </a:rPr>
                        <a:t> </a:t>
                      </a:r>
                      <a:r>
                        <a:rPr lang="en-US" sz="900" dirty="0">
                          <a:effectLst/>
                          <a:latin typeface="Calibri"/>
                          <a:ea typeface="Calibri"/>
                          <a:cs typeface="Calibri"/>
                        </a:rPr>
                        <a:t>592</a:t>
                      </a:r>
                      <a:r>
                        <a:rPr lang="en-US" sz="900" spc="-40" dirty="0">
                          <a:effectLst/>
                          <a:latin typeface="Calibri"/>
                          <a:ea typeface="Calibri"/>
                          <a:cs typeface="Calibri"/>
                        </a:rPr>
                        <a:t> </a:t>
                      </a:r>
                      <a:r>
                        <a:rPr lang="en-US" sz="900" dirty="0">
                          <a:effectLst/>
                          <a:latin typeface="Calibri"/>
                          <a:ea typeface="Calibri"/>
                          <a:cs typeface="Calibri"/>
                        </a:rPr>
                        <a:t>8219</a:t>
                      </a:r>
                      <a:endParaRPr lang="ru-RU" sz="1100" dirty="0">
                        <a:effectLst/>
                        <a:latin typeface="Calibri"/>
                        <a:ea typeface="Calibri"/>
                        <a:cs typeface="Times New Roman"/>
                      </a:endParaRPr>
                    </a:p>
                    <a:p>
                      <a:pPr marL="62865">
                        <a:lnSpc>
                          <a:spcPts val="1080"/>
                        </a:lnSpc>
                        <a:spcAft>
                          <a:spcPts val="0"/>
                        </a:spcAft>
                      </a:pPr>
                      <a:r>
                        <a:rPr lang="en-US" sz="900" spc="-5" dirty="0">
                          <a:effectLst/>
                          <a:latin typeface="Calibri"/>
                          <a:ea typeface="Calibri"/>
                          <a:cs typeface="Calibri"/>
                        </a:rPr>
                        <a:t>+</a:t>
                      </a:r>
                      <a:r>
                        <a:rPr lang="en-US" sz="900" dirty="0">
                          <a:effectLst/>
                          <a:latin typeface="Calibri"/>
                          <a:ea typeface="Calibri"/>
                          <a:cs typeface="Calibri"/>
                        </a:rPr>
                        <a:t>49</a:t>
                      </a:r>
                      <a:r>
                        <a:rPr lang="en-US" sz="900" spc="-35" dirty="0">
                          <a:effectLst/>
                          <a:latin typeface="Calibri"/>
                          <a:ea typeface="Calibri"/>
                          <a:cs typeface="Calibri"/>
                        </a:rPr>
                        <a:t> </a:t>
                      </a:r>
                      <a:r>
                        <a:rPr lang="en-US" sz="900" dirty="0">
                          <a:effectLst/>
                          <a:latin typeface="Calibri"/>
                          <a:ea typeface="Calibri"/>
                          <a:cs typeface="Calibri"/>
                        </a:rPr>
                        <a:t>531</a:t>
                      </a:r>
                      <a:r>
                        <a:rPr lang="en-US" sz="900" spc="-40" dirty="0">
                          <a:effectLst/>
                          <a:latin typeface="Calibri"/>
                          <a:ea typeface="Calibri"/>
                          <a:cs typeface="Calibri"/>
                        </a:rPr>
                        <a:t> </a:t>
                      </a:r>
                      <a:r>
                        <a:rPr lang="en-US" sz="900" dirty="0">
                          <a:effectLst/>
                          <a:latin typeface="Calibri"/>
                          <a:ea typeface="Calibri"/>
                          <a:cs typeface="Calibri"/>
                        </a:rPr>
                        <a:t>592</a:t>
                      </a:r>
                      <a:r>
                        <a:rPr lang="en-US" sz="900" spc="-40" dirty="0">
                          <a:effectLst/>
                          <a:latin typeface="Calibri"/>
                          <a:ea typeface="Calibri"/>
                          <a:cs typeface="Calibri"/>
                        </a:rPr>
                        <a:t> </a:t>
                      </a:r>
                      <a:r>
                        <a:rPr lang="en-US" sz="900" dirty="0">
                          <a:effectLst/>
                          <a:latin typeface="Calibri"/>
                          <a:ea typeface="Calibri"/>
                          <a:cs typeface="Calibri"/>
                        </a:rPr>
                        <a:t>698219</a:t>
                      </a:r>
                      <a:endParaRPr lang="ru-RU" sz="1100" dirty="0">
                        <a:effectLst/>
                        <a:latin typeface="Calibri"/>
                        <a:ea typeface="Calibri"/>
                        <a:cs typeface="Times New Roman"/>
                      </a:endParaRPr>
                    </a:p>
                    <a:p>
                      <a:pPr marL="62865">
                        <a:lnSpc>
                          <a:spcPts val="1020"/>
                        </a:lnSpc>
                        <a:spcAft>
                          <a:spcPts val="0"/>
                        </a:spcAft>
                      </a:pPr>
                      <a:r>
                        <a:rPr lang="en-US" sz="900" u="sng" spc="-5" dirty="0">
                          <a:solidFill>
                            <a:srgbClr val="0000FF"/>
                          </a:solidFill>
                          <a:effectLst/>
                          <a:latin typeface="Calibri"/>
                          <a:ea typeface="Calibri"/>
                          <a:cs typeface="Calibri"/>
                          <a:hlinkClick r:id="rId6"/>
                        </a:rPr>
                        <a:t>Moritz.Ackermann</a:t>
                      </a:r>
                      <a:r>
                        <a:rPr lang="en-US" sz="900" u="sng" dirty="0">
                          <a:solidFill>
                            <a:srgbClr val="0000FF"/>
                          </a:solidFill>
                          <a:effectLst/>
                          <a:latin typeface="Calibri"/>
                          <a:ea typeface="Calibri"/>
                          <a:cs typeface="Calibri"/>
                          <a:hlinkClick r:id="rId6"/>
                        </a:rPr>
                        <a:t>@</a:t>
                      </a:r>
                      <a:r>
                        <a:rPr lang="en-US" sz="900" u="sng" spc="-5" dirty="0">
                          <a:solidFill>
                            <a:srgbClr val="0000FF"/>
                          </a:solidFill>
                          <a:effectLst/>
                          <a:latin typeface="Calibri"/>
                          <a:ea typeface="Calibri"/>
                          <a:cs typeface="Calibri"/>
                          <a:hlinkClick r:id="rId6"/>
                        </a:rPr>
                        <a:t>p</a:t>
                      </a:r>
                      <a:r>
                        <a:rPr lang="en-US" sz="900" u="sng" dirty="0">
                          <a:solidFill>
                            <a:srgbClr val="0000FF"/>
                          </a:solidFill>
                          <a:effectLst/>
                          <a:latin typeface="Calibri"/>
                          <a:ea typeface="Calibri"/>
                          <a:cs typeface="Calibri"/>
                          <a:hlinkClick r:id="rId6"/>
                        </a:rPr>
                        <a:t>t</a:t>
                      </a:r>
                      <a:r>
                        <a:rPr lang="en-US" sz="900" u="sng" spc="-5" dirty="0">
                          <a:solidFill>
                            <a:srgbClr val="0000FF"/>
                          </a:solidFill>
                          <a:effectLst/>
                          <a:latin typeface="Calibri"/>
                          <a:ea typeface="Calibri"/>
                          <a:cs typeface="Calibri"/>
                          <a:hlinkClick r:id="rId6"/>
                        </a:rPr>
                        <a:t>b</a:t>
                      </a:r>
                      <a:r>
                        <a:rPr lang="en-US" sz="900" u="sng" dirty="0">
                          <a:solidFill>
                            <a:srgbClr val="0000FF"/>
                          </a:solidFill>
                          <a:effectLst/>
                          <a:latin typeface="Calibri"/>
                          <a:ea typeface="Calibri"/>
                          <a:cs typeface="Calibri"/>
                          <a:hlinkClick r:id="rId6"/>
                        </a:rPr>
                        <a:t>.</a:t>
                      </a:r>
                      <a:r>
                        <a:rPr lang="en-US" sz="900" u="sng" spc="5" dirty="0">
                          <a:solidFill>
                            <a:srgbClr val="0000FF"/>
                          </a:solidFill>
                          <a:effectLst/>
                          <a:latin typeface="Calibri"/>
                          <a:ea typeface="Calibri"/>
                          <a:cs typeface="Calibri"/>
                          <a:hlinkClick r:id="rId6"/>
                        </a:rPr>
                        <a:t>d</a:t>
                      </a:r>
                      <a:r>
                        <a:rPr lang="en-US" sz="900" u="sng" dirty="0">
                          <a:solidFill>
                            <a:srgbClr val="0000FF"/>
                          </a:solidFill>
                          <a:effectLst/>
                          <a:latin typeface="Calibri"/>
                          <a:ea typeface="Calibri"/>
                          <a:cs typeface="Calibri"/>
                          <a:hlinkClick r:id="rId6"/>
                        </a:rPr>
                        <a:t>e</a:t>
                      </a:r>
                      <a:endParaRPr lang="ru-RU" sz="1100" dirty="0">
                        <a:effectLst/>
                        <a:latin typeface="Calibri"/>
                        <a:ea typeface="Calibri"/>
                        <a:cs typeface="Times New Roman"/>
                      </a:endParaRPr>
                    </a:p>
                  </a:txBody>
                  <a:tcPr marL="0" marR="0" marT="0" marB="0"/>
                </a:tc>
                <a:tc>
                  <a:txBody>
                    <a:bodyPr/>
                    <a:lstStyle/>
                    <a:p>
                      <a:pPr algn="ctr">
                        <a:spcAft>
                          <a:spcPts val="0"/>
                        </a:spcAft>
                      </a:pPr>
                      <a:r>
                        <a:rPr lang="en-GB"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mn-lt"/>
                          <a:ea typeface="Times New Roman"/>
                          <a:cs typeface="Times New Roman"/>
                        </a:rPr>
                        <a:t> </a:t>
                      </a:r>
                      <a:r>
                        <a:rPr lang="en-GB"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p:txBody>
          <a:bodyPr rtlCol="0">
            <a:normAutofit/>
          </a:bodyPr>
          <a:lstStyle/>
          <a:p>
            <a:pPr fontAlgn="auto">
              <a:spcAft>
                <a:spcPts val="0"/>
              </a:spcAft>
              <a:defRPr/>
            </a:pPr>
            <a:r>
              <a:rPr lang="en-GB" sz="1200" b="1" cap="all" dirty="0">
                <a:solidFill>
                  <a:srgbClr val="FF0000"/>
                </a:solidFill>
              </a:rPr>
              <a:t>Addresses of organisations</a:t>
            </a:r>
            <a:endParaRPr lang="ru-RU" sz="1200" dirty="0">
              <a:solidFill>
                <a:srgbClr val="FF0000"/>
              </a:solidFill>
            </a:endParaRPr>
          </a:p>
          <a:p>
            <a:pPr fontAlgn="auto">
              <a:spcAft>
                <a:spcPts val="0"/>
              </a:spcAft>
              <a:defRPr/>
            </a:pPr>
            <a:r>
              <a:rPr lang="ru-RU" sz="1050" b="1" dirty="0" smtClean="0"/>
              <a:t>1</a:t>
            </a:r>
            <a:r>
              <a:rPr lang="ru-RU" sz="1050" b="1" dirty="0"/>
              <a:t>.</a:t>
            </a:r>
            <a:r>
              <a:rPr lang="en-US" sz="1050" b="1" dirty="0"/>
              <a:t>	</a:t>
            </a:r>
            <a:r>
              <a:rPr lang="en-GB" sz="1050" b="1" dirty="0" err="1"/>
              <a:t>Physikalisch-Technische</a:t>
            </a:r>
            <a:r>
              <a:rPr lang="en-GB" sz="1050" b="1" dirty="0"/>
              <a:t> </a:t>
            </a:r>
            <a:r>
              <a:rPr lang="en-GB" sz="1050" b="1" dirty="0" err="1"/>
              <a:t>Bundesanstalt</a:t>
            </a:r>
            <a:r>
              <a:rPr lang="en-GB" sz="1050" dirty="0"/>
              <a:t> </a:t>
            </a:r>
            <a:r>
              <a:rPr lang="en-GB" sz="1050" b="1" dirty="0"/>
              <a:t>(PTB)</a:t>
            </a:r>
            <a:endParaRPr lang="ru-RU" sz="1050" dirty="0"/>
          </a:p>
          <a:p>
            <a:pPr fontAlgn="auto">
              <a:spcAft>
                <a:spcPts val="0"/>
              </a:spcAft>
              <a:defRPr/>
            </a:pPr>
            <a:r>
              <a:rPr lang="en-GB" sz="1050" dirty="0"/>
              <a:t>	</a:t>
            </a:r>
            <a:r>
              <a:rPr lang="en-GB" sz="1050" dirty="0" err="1"/>
              <a:t>Bundesallee</a:t>
            </a:r>
            <a:r>
              <a:rPr lang="en-GB" sz="1050" dirty="0"/>
              <a:t> 100</a:t>
            </a:r>
            <a:endParaRPr lang="ru-RU" sz="1050" dirty="0"/>
          </a:p>
          <a:p>
            <a:pPr fontAlgn="auto">
              <a:spcAft>
                <a:spcPts val="0"/>
              </a:spcAft>
              <a:defRPr/>
            </a:pPr>
            <a:r>
              <a:rPr lang="en-GB" sz="1050" dirty="0"/>
              <a:t>	38116 </a:t>
            </a:r>
            <a:r>
              <a:rPr lang="en-GB" sz="1050" dirty="0" err="1"/>
              <a:t>Braunschweig</a:t>
            </a:r>
            <a:endParaRPr lang="ru-RU" sz="1050" dirty="0"/>
          </a:p>
          <a:p>
            <a:pPr fontAlgn="auto">
              <a:spcAft>
                <a:spcPts val="0"/>
              </a:spcAft>
              <a:defRPr/>
            </a:pPr>
            <a:r>
              <a:rPr lang="en-GB" sz="1050" dirty="0"/>
              <a:t>	Germany</a:t>
            </a:r>
            <a:endParaRPr lang="ru-RU" sz="1050" dirty="0"/>
          </a:p>
          <a:p>
            <a:pPr fontAlgn="auto">
              <a:spcAft>
                <a:spcPts val="0"/>
              </a:spcAft>
              <a:defRPr/>
            </a:pPr>
            <a:r>
              <a:rPr lang="en-GB" sz="1050" dirty="0"/>
              <a:t>	Fax:	</a:t>
            </a:r>
            <a:r>
              <a:rPr lang="en-GB" sz="1050" dirty="0" smtClean="0"/>
              <a:t>+</a:t>
            </a:r>
            <a:r>
              <a:rPr lang="en-GB" sz="1050" dirty="0"/>
              <a:t>49 531 592 9292</a:t>
            </a:r>
            <a:endParaRPr lang="ru-RU" sz="1050" dirty="0"/>
          </a:p>
          <a:p>
            <a:pPr fontAlgn="auto">
              <a:spcAft>
                <a:spcPts val="0"/>
              </a:spcAft>
              <a:defRPr/>
            </a:pPr>
            <a:r>
              <a:rPr lang="en-GB" sz="1050" dirty="0"/>
              <a:t>	Website:	</a:t>
            </a:r>
            <a:r>
              <a:rPr lang="en-GB" sz="1050" dirty="0" smtClean="0">
                <a:hlinkClick r:id="rId2"/>
              </a:rPr>
              <a:t>www.ptb.de</a:t>
            </a:r>
            <a:endParaRPr lang="en-GB" sz="1050" dirty="0" smtClean="0"/>
          </a:p>
          <a:p>
            <a:pPr fontAlgn="auto">
              <a:spcAft>
                <a:spcPts val="0"/>
              </a:spcAft>
              <a:defRPr/>
            </a:pPr>
            <a:endParaRPr lang="ru-RU" sz="1050" dirty="0"/>
          </a:p>
          <a:p>
            <a:pPr fontAlgn="auto">
              <a:spcAft>
                <a:spcPts val="0"/>
              </a:spcAft>
              <a:defRPr/>
            </a:pPr>
            <a:r>
              <a:rPr lang="en-GB" sz="1050" b="1" dirty="0"/>
              <a:t>2.	</a:t>
            </a:r>
            <a:r>
              <a:rPr lang="en-GB" sz="1050" b="1" dirty="0" err="1"/>
              <a:t>Physikalisch-Technische</a:t>
            </a:r>
            <a:r>
              <a:rPr lang="en-GB" sz="1050" b="1" dirty="0"/>
              <a:t> </a:t>
            </a:r>
            <a:r>
              <a:rPr lang="en-GB" sz="1050" b="1" dirty="0" err="1"/>
              <a:t>Bundesanstalt</a:t>
            </a:r>
            <a:r>
              <a:rPr lang="en-GB" sz="1050" b="1" dirty="0"/>
              <a:t> (PTB) Berlin - </a:t>
            </a:r>
            <a:r>
              <a:rPr lang="en-GB" sz="1050" b="1" dirty="0" err="1"/>
              <a:t>Charlottenburg</a:t>
            </a:r>
            <a:endParaRPr lang="ru-RU" sz="1050" b="1" i="1" dirty="0"/>
          </a:p>
          <a:p>
            <a:pPr fontAlgn="auto">
              <a:spcAft>
                <a:spcPts val="0"/>
              </a:spcAft>
              <a:defRPr/>
            </a:pPr>
            <a:r>
              <a:rPr lang="en-GB" sz="1050" dirty="0"/>
              <a:t>	</a:t>
            </a:r>
            <a:r>
              <a:rPr lang="en-GB" sz="1050" dirty="0" err="1"/>
              <a:t>Abbestrasse</a:t>
            </a:r>
            <a:r>
              <a:rPr lang="en-GB" sz="1050" dirty="0"/>
              <a:t> 2-12</a:t>
            </a:r>
            <a:endParaRPr lang="ru-RU" sz="1050" dirty="0"/>
          </a:p>
          <a:p>
            <a:pPr fontAlgn="auto">
              <a:spcAft>
                <a:spcPts val="0"/>
              </a:spcAft>
              <a:defRPr/>
            </a:pPr>
            <a:r>
              <a:rPr lang="en-GB" sz="1050" dirty="0"/>
              <a:t>	10587 Berlin</a:t>
            </a:r>
            <a:endParaRPr lang="ru-RU" sz="1050" dirty="0"/>
          </a:p>
          <a:p>
            <a:pPr fontAlgn="auto">
              <a:spcAft>
                <a:spcPts val="0"/>
              </a:spcAft>
              <a:defRPr/>
            </a:pPr>
            <a:r>
              <a:rPr lang="en-GB" sz="1050" dirty="0"/>
              <a:t>	Germany</a:t>
            </a:r>
            <a:endParaRPr lang="ru-RU" sz="1050" dirty="0"/>
          </a:p>
          <a:p>
            <a:pPr fontAlgn="auto">
              <a:spcAft>
                <a:spcPts val="0"/>
              </a:spcAft>
              <a:defRPr/>
            </a:pPr>
            <a:r>
              <a:rPr lang="en-GB" sz="1050" dirty="0"/>
              <a:t>	Fax:	</a:t>
            </a:r>
            <a:r>
              <a:rPr lang="en-GB" sz="1050" dirty="0" smtClean="0"/>
              <a:t>+</a:t>
            </a:r>
            <a:r>
              <a:rPr lang="en-GB" sz="1050" dirty="0"/>
              <a:t>49 30 348 7490</a:t>
            </a:r>
            <a:endParaRPr lang="ru-RU" sz="1050" dirty="0"/>
          </a:p>
          <a:p>
            <a:pPr fontAlgn="auto">
              <a:spcAft>
                <a:spcPts val="0"/>
              </a:spcAft>
              <a:defRPr/>
            </a:pPr>
            <a:r>
              <a:rPr lang="en-GB" sz="1050" dirty="0"/>
              <a:t>	Website:	</a:t>
            </a:r>
            <a:r>
              <a:rPr lang="en-GB" sz="1050" dirty="0" smtClean="0">
                <a:hlinkClick r:id="rId2"/>
              </a:rPr>
              <a:t>www.ptb.de</a:t>
            </a:r>
            <a:endParaRPr lang="en-GB" sz="1050" dirty="0" smtClean="0"/>
          </a:p>
          <a:p>
            <a:pPr fontAlgn="auto">
              <a:spcAft>
                <a:spcPts val="0"/>
              </a:spcAft>
              <a:defRPr/>
            </a:pPr>
            <a:endParaRPr lang="ru-RU" sz="1050" dirty="0"/>
          </a:p>
          <a:p>
            <a:pPr fontAlgn="auto">
              <a:spcAft>
                <a:spcPts val="0"/>
              </a:spcAft>
              <a:defRPr/>
            </a:pPr>
            <a:r>
              <a:rPr lang="en-GB" sz="1050" b="1" dirty="0"/>
              <a:t>3.	Federal Institute for Material Research and Testing (BAM), Department 1</a:t>
            </a:r>
            <a:endParaRPr lang="ru-RU" sz="1050" b="1" i="1" dirty="0"/>
          </a:p>
          <a:p>
            <a:pPr fontAlgn="auto">
              <a:spcAft>
                <a:spcPts val="0"/>
              </a:spcAft>
              <a:defRPr/>
            </a:pPr>
            <a:r>
              <a:rPr lang="en-GB" sz="1050" dirty="0"/>
              <a:t>	Richard-</a:t>
            </a:r>
            <a:r>
              <a:rPr lang="en-GB" sz="1050" dirty="0" err="1"/>
              <a:t>Willstätter</a:t>
            </a:r>
            <a:r>
              <a:rPr lang="en-GB" sz="1050" dirty="0"/>
              <a:t>-</a:t>
            </a:r>
            <a:r>
              <a:rPr lang="en-GB" sz="1050" dirty="0" err="1"/>
              <a:t>Straße</a:t>
            </a:r>
            <a:r>
              <a:rPr lang="en-GB" sz="1050" dirty="0"/>
              <a:t> 11</a:t>
            </a:r>
            <a:endParaRPr lang="ru-RU" sz="1050" dirty="0"/>
          </a:p>
          <a:p>
            <a:pPr fontAlgn="auto">
              <a:spcAft>
                <a:spcPts val="0"/>
              </a:spcAft>
              <a:defRPr/>
            </a:pPr>
            <a:r>
              <a:rPr lang="en-GB" sz="1050" dirty="0"/>
              <a:t>	12489 Berlin</a:t>
            </a:r>
            <a:endParaRPr lang="ru-RU" sz="1050" dirty="0"/>
          </a:p>
          <a:p>
            <a:pPr fontAlgn="auto">
              <a:spcAft>
                <a:spcPts val="0"/>
              </a:spcAft>
              <a:defRPr/>
            </a:pPr>
            <a:r>
              <a:rPr lang="en-GB" sz="1050" dirty="0"/>
              <a:t>	Germany</a:t>
            </a:r>
            <a:endParaRPr lang="ru-RU" sz="1050" dirty="0"/>
          </a:p>
          <a:p>
            <a:pPr fontAlgn="auto">
              <a:spcAft>
                <a:spcPts val="0"/>
              </a:spcAft>
              <a:defRPr/>
            </a:pPr>
            <a:r>
              <a:rPr lang="en-GB" sz="1050" dirty="0"/>
              <a:t>	Fax:	</a:t>
            </a:r>
            <a:r>
              <a:rPr lang="en-GB" sz="1050" dirty="0" smtClean="0"/>
              <a:t>+</a:t>
            </a:r>
            <a:r>
              <a:rPr lang="en-GB" sz="1050" dirty="0"/>
              <a:t>49 30 8112 029</a:t>
            </a:r>
            <a:endParaRPr lang="ru-RU" sz="1050" dirty="0"/>
          </a:p>
          <a:p>
            <a:pPr fontAlgn="auto">
              <a:spcAft>
                <a:spcPts val="0"/>
              </a:spcAft>
              <a:defRPr/>
            </a:pPr>
            <a:r>
              <a:rPr lang="en-GB" sz="1050" dirty="0"/>
              <a:t>	Website:	</a:t>
            </a:r>
            <a:r>
              <a:rPr lang="en-GB" sz="1050" u="sng" dirty="0" smtClean="0">
                <a:hlinkClick r:id="rId3"/>
              </a:rPr>
              <a:t>www.bam.de</a:t>
            </a:r>
            <a:endParaRPr lang="ru-RU" sz="1050" dirty="0"/>
          </a:p>
          <a:p>
            <a:pPr fontAlgn="auto">
              <a:spcAft>
                <a:spcPts val="0"/>
              </a:spcAft>
              <a:defRPr/>
            </a:pPr>
            <a:endParaRPr lang="ru-RU" sz="1050" dirty="0"/>
          </a:p>
        </p:txBody>
      </p:sp>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pic>
        <p:nvPicPr>
          <p:cNvPr id="7" name="Рисунок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Kazakhstan</a:t>
            </a:r>
            <a:endParaRPr lang="ru-RU" b="1" dirty="0">
              <a:solidFill>
                <a:srgbClr val="FF000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843558943"/>
              </p:ext>
            </p:extLst>
          </p:nvPr>
        </p:nvGraphicFramePr>
        <p:xfrm>
          <a:off x="404813" y="1595438"/>
          <a:ext cx="6120681" cy="6571808"/>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a:t>
                      </a:r>
                      <a:endParaRPr lang="ru-RU" sz="900" dirty="0">
                        <a:effectLst/>
                        <a:latin typeface="+mn-lt"/>
                        <a:ea typeface="Times New Roman"/>
                        <a:cs typeface="Times New Roman"/>
                      </a:endParaRPr>
                    </a:p>
                    <a:p>
                      <a:pPr>
                        <a:spcAft>
                          <a:spcPts val="0"/>
                        </a:spcAft>
                      </a:pPr>
                      <a:r>
                        <a:rPr lang="en-GB" sz="900" dirty="0" smtClean="0">
                          <a:effectLst/>
                          <a:latin typeface="+mn-lt"/>
                          <a:ea typeface="Times New Roman"/>
                          <a:cs typeface="Times New Roman"/>
                        </a:rPr>
                        <a:t>Measurement Standards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endParaRPr lang="ru-RU" sz="900" dirty="0">
                        <a:effectLst/>
                        <a:latin typeface="+mn-lt"/>
                        <a:ea typeface="Times New Roman"/>
                        <a:cs typeface="Times New Roman"/>
                      </a:endParaRPr>
                    </a:p>
                  </a:txBody>
                  <a:tcPr marL="68580" marR="68580" marT="0" marB="0" anchor="ctr"/>
                </a:tc>
                <a:tc>
                  <a:txBody>
                    <a:bodyPr/>
                    <a:lstStyle/>
                    <a:p>
                      <a:pPr algn="l">
                        <a:spcAft>
                          <a:spcPts val="0"/>
                        </a:spcAft>
                      </a:pPr>
                      <a:r>
                        <a:rPr lang="en-US" sz="900" b="1" dirty="0" err="1">
                          <a:effectLst/>
                          <a:latin typeface="+mj-lt"/>
                          <a:ea typeface="Times New Roman"/>
                        </a:rPr>
                        <a:t>Mr</a:t>
                      </a:r>
                      <a:r>
                        <a:rPr lang="ru-RU" sz="900" b="1" dirty="0">
                          <a:effectLst/>
                          <a:latin typeface="+mj-lt"/>
                          <a:ea typeface="Times New Roman"/>
                        </a:rPr>
                        <a:t>.  </a:t>
                      </a:r>
                      <a:r>
                        <a:rPr lang="en-US" sz="900" b="1" dirty="0">
                          <a:effectLst/>
                          <a:latin typeface="+mj-lt"/>
                          <a:ea typeface="Times New Roman"/>
                        </a:rPr>
                        <a:t> Marat </a:t>
                      </a:r>
                      <a:r>
                        <a:rPr lang="en-US" sz="900" b="1" dirty="0" err="1">
                          <a:effectLst/>
                          <a:latin typeface="+mj-lt"/>
                          <a:ea typeface="Times New Roman"/>
                        </a:rPr>
                        <a:t>Konkanov</a:t>
                      </a:r>
                      <a:endParaRPr lang="ru-RU" sz="900" b="1" dirty="0">
                        <a:effectLst/>
                        <a:latin typeface="+mj-lt"/>
                        <a:ea typeface="Times New Roman"/>
                      </a:endParaRPr>
                    </a:p>
                  </a:txBody>
                  <a:tcPr marL="68580" marR="68580" marT="0" marB="0"/>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+7(7172) </a:t>
                      </a:r>
                      <a:r>
                        <a:rPr kumimoji="0" lang="en-US" altLang="ru-RU" sz="900" b="0" i="0" u="none" strike="noStrike" cap="none" normalizeH="0" baseline="0" dirty="0" smtClean="0">
                          <a:ln>
                            <a:noFill/>
                          </a:ln>
                          <a:solidFill>
                            <a:schemeClr val="tx1"/>
                          </a:solidFill>
                          <a:effectLst/>
                          <a:latin typeface="Times New Roman" pitchFamily="18" charset="0"/>
                          <a:cs typeface="Times New Roman" pitchFamily="18" charset="0"/>
                        </a:rPr>
                        <a:t>75</a:t>
                      </a: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 0</a:t>
                      </a:r>
                      <a:r>
                        <a:rPr kumimoji="0" lang="en-US" altLang="ru-RU" sz="900" b="0"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 48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FF"/>
                          </a:solidFill>
                          <a:effectLst/>
                          <a:latin typeface="Times New Roman" pitchFamily="18" charset="0"/>
                          <a:cs typeface="Times New Roman" pitchFamily="18" charset="0"/>
                          <a:hlinkClick r:id="rId2"/>
                        </a:rPr>
                        <a:t>konkanov@kazinmetr.kz</a:t>
                      </a:r>
                      <a:r>
                        <a:rPr kumimoji="0" lang="en-US" altLang="ru-RU" sz="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1</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1"/>
                  </a:ext>
                </a:extLst>
              </a:tr>
              <a:tr h="310848">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1.1</a:t>
                      </a:r>
                    </a:p>
                    <a:p>
                      <a:pPr>
                        <a:spcAft>
                          <a:spcPts val="0"/>
                        </a:spcAft>
                      </a:pPr>
                      <a:r>
                        <a:rPr lang="en-GB" sz="900" b="0" dirty="0" smtClean="0">
                          <a:effectLst/>
                          <a:latin typeface="+mn-lt"/>
                          <a:ea typeface="Times New Roman"/>
                          <a:cs typeface="Times New Roman"/>
                        </a:rPr>
                        <a:t>General Metrology</a:t>
                      </a:r>
                      <a:endParaRPr lang="ru-RU" sz="900" b="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GM</a:t>
                      </a:r>
                      <a:endParaRPr lang="ru-RU" sz="900" dirty="0">
                        <a:effectLst/>
                        <a:latin typeface="+mn-lt"/>
                        <a:ea typeface="Times New Roman"/>
                        <a:cs typeface="Times New Roman"/>
                      </a:endParaRPr>
                    </a:p>
                  </a:txBody>
                  <a:tcPr marL="68580" marR="68580" marT="0" marB="0" anchor="ctr"/>
                </a:tc>
                <a:tc>
                  <a:txBody>
                    <a:bodyPr/>
                    <a:lstStyle/>
                    <a:p>
                      <a:pPr algn="l">
                        <a:spcAft>
                          <a:spcPts val="0"/>
                        </a:spcAft>
                      </a:pPr>
                      <a:r>
                        <a:rPr lang="en-US" sz="900" b="1" dirty="0">
                          <a:effectLst/>
                          <a:latin typeface="+mj-lt"/>
                          <a:ea typeface="Times New Roman"/>
                        </a:rPr>
                        <a:t>Mr.  Nikita </a:t>
                      </a:r>
                      <a:r>
                        <a:rPr lang="en-US" sz="900" b="1" dirty="0" err="1">
                          <a:effectLst/>
                          <a:latin typeface="+mj-lt"/>
                          <a:ea typeface="Times New Roman"/>
                        </a:rPr>
                        <a:t>Veretelnikov</a:t>
                      </a:r>
                      <a:endParaRPr lang="ru-RU" sz="900" b="1" dirty="0">
                        <a:effectLst/>
                        <a:latin typeface="+mj-lt"/>
                        <a:ea typeface="Times New Roman"/>
                      </a:endParaRPr>
                    </a:p>
                  </a:txBody>
                  <a:tcPr marL="68580" marR="68580" marT="0" marB="0"/>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+7 (7172) 75 07 60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3"/>
                        </a:rPr>
                        <a:t>veretelnikov</a:t>
                      </a:r>
                      <a:r>
                        <a:rPr kumimoji="0" lang="ru-RU" altLang="ru-RU" sz="900" b="0" i="0" u="none" strike="noStrike" cap="none" normalizeH="0" baseline="0" dirty="0" smtClean="0">
                          <a:ln>
                            <a:noFill/>
                          </a:ln>
                          <a:solidFill>
                            <a:srgbClr val="0000FF"/>
                          </a:solidFill>
                          <a:effectLst/>
                          <a:latin typeface="Times New Roman" pitchFamily="18" charset="0"/>
                          <a:cs typeface="Times New Roman" pitchFamily="18" charset="0"/>
                          <a:hlinkClick r:id="rId3"/>
                        </a:rPr>
                        <a:t>@</a:t>
                      </a: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3"/>
                        </a:rPr>
                        <a:t>kazinmetr</a:t>
                      </a:r>
                      <a:r>
                        <a:rPr kumimoji="0" lang="ru-RU" altLang="ru-RU" sz="900" b="0" i="0" u="none" strike="noStrike" cap="none" normalizeH="0" baseline="0" dirty="0" smtClean="0">
                          <a:ln>
                            <a:noFill/>
                          </a:ln>
                          <a:solidFill>
                            <a:srgbClr val="0000FF"/>
                          </a:solidFill>
                          <a:effectLst/>
                          <a:latin typeface="Times New Roman" pitchFamily="18" charset="0"/>
                          <a:cs typeface="Times New Roman" pitchFamily="18" charset="0"/>
                          <a:hlinkClick r:id="rId3"/>
                        </a:rPr>
                        <a:t>.</a:t>
                      </a: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3"/>
                        </a:rPr>
                        <a:t>kz</a:t>
                      </a:r>
                      <a:r>
                        <a:rPr kumimoji="0" lang="en-US" altLang="ru-RU" sz="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02"/>
                  </a:ext>
                </a:extLst>
              </a:tr>
              <a:tr h="228040">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1.2</a:t>
                      </a:r>
                    </a:p>
                    <a:p>
                      <a:pPr>
                        <a:spcAft>
                          <a:spcPts val="0"/>
                        </a:spcAft>
                      </a:pPr>
                      <a:r>
                        <a:rPr lang="en-GB" sz="900" b="0" dirty="0" smtClean="0">
                          <a:effectLst/>
                          <a:latin typeface="+mn-lt"/>
                          <a:ea typeface="Times New Roman"/>
                          <a:cs typeface="Times New Roman"/>
                        </a:rPr>
                        <a:t>Acoustics, Ultrasound, Vibration</a:t>
                      </a:r>
                      <a:endParaRPr lang="ru-RU" sz="900" b="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AUV</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US" sz="900" b="1" dirty="0">
                          <a:effectLst/>
                          <a:latin typeface="+mj-lt"/>
                          <a:ea typeface="Times New Roman"/>
                        </a:rPr>
                        <a:t>-</a:t>
                      </a:r>
                      <a:endParaRPr lang="ru-RU" sz="900" b="1" dirty="0">
                        <a:effectLst/>
                        <a:latin typeface="+mj-lt"/>
                        <a:ea typeface="Times New Roman"/>
                      </a:endParaRPr>
                    </a:p>
                  </a:txBody>
                  <a:tcPr marL="68580" marR="68580" marT="0" marB="0"/>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3"/>
                  </a:ext>
                </a:extLst>
              </a:tr>
              <a:tr h="351714">
                <a:tc>
                  <a:txBody>
                    <a:bodyPr/>
                    <a:lstStyle/>
                    <a:p>
                      <a:pPr>
                        <a:spcAft>
                          <a:spcPts val="0"/>
                        </a:spcAft>
                      </a:pPr>
                      <a:r>
                        <a:rPr lang="en-GB" sz="900" b="1" dirty="0" smtClean="0">
                          <a:effectLst/>
                          <a:latin typeface="+mn-lt"/>
                          <a:ea typeface="Times New Roman"/>
                          <a:cs typeface="Times New Roman"/>
                        </a:rPr>
                        <a:t>TC 1.3</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effectLst/>
                          <a:latin typeface="+mn-lt"/>
                          <a:ea typeface="Times New Roman"/>
                          <a:cs typeface="Times New Roman"/>
                        </a:rPr>
                        <a:t>Electricity and Magnetism</a:t>
                      </a:r>
                      <a:endParaRPr lang="ru-RU" sz="900" dirty="0" smtClean="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EM</a:t>
                      </a:r>
                      <a:endParaRPr lang="ru-RU" sz="900" dirty="0">
                        <a:effectLst/>
                        <a:latin typeface="+mn-lt"/>
                        <a:ea typeface="Times New Roman"/>
                        <a:cs typeface="Times New Roman"/>
                      </a:endParaRPr>
                    </a:p>
                  </a:txBody>
                  <a:tcPr marL="68580" marR="68580" marT="0" marB="0" anchor="ctr"/>
                </a:tc>
                <a:tc>
                  <a:txBody>
                    <a:bodyPr/>
                    <a:lstStyle/>
                    <a:p>
                      <a:pPr indent="-457200" algn="l">
                        <a:lnSpc>
                          <a:spcPts val="1250"/>
                        </a:lnSpc>
                        <a:spcAft>
                          <a:spcPts val="0"/>
                        </a:spcAft>
                      </a:pPr>
                      <a:r>
                        <a:rPr lang="en-US" sz="900" b="1" dirty="0">
                          <a:effectLst/>
                          <a:latin typeface="+mj-lt"/>
                          <a:ea typeface="Times New Roman"/>
                        </a:rPr>
                        <a:t>Mrs. </a:t>
                      </a:r>
                      <a:r>
                        <a:rPr lang="en-US" sz="900" b="1" dirty="0" err="1">
                          <a:effectLst/>
                          <a:latin typeface="+mj-lt"/>
                          <a:ea typeface="Times New Roman"/>
                        </a:rPr>
                        <a:t>Nagima</a:t>
                      </a:r>
                      <a:r>
                        <a:rPr lang="en-US" sz="900" b="1" dirty="0">
                          <a:effectLst/>
                          <a:latin typeface="+mj-lt"/>
                          <a:ea typeface="Times New Roman"/>
                        </a:rPr>
                        <a:t> </a:t>
                      </a:r>
                      <a:r>
                        <a:rPr lang="en-US" sz="900" b="1" dirty="0" err="1">
                          <a:effectLst/>
                          <a:latin typeface="+mj-lt"/>
                          <a:ea typeface="Times New Roman"/>
                        </a:rPr>
                        <a:t>Tuymekulova</a:t>
                      </a:r>
                      <a:endParaRPr lang="ru-RU" sz="900" b="1" dirty="0">
                        <a:effectLst/>
                        <a:latin typeface="+mj-lt"/>
                        <a:ea typeface="Times New Roman"/>
                      </a:endParaRPr>
                    </a:p>
                    <a:p>
                      <a:pPr indent="-457200" algn="l">
                        <a:lnSpc>
                          <a:spcPts val="1250"/>
                        </a:lnSpc>
                        <a:spcAft>
                          <a:spcPts val="0"/>
                        </a:spcAft>
                      </a:pPr>
                      <a:r>
                        <a:rPr lang="en-US" sz="900" b="1" dirty="0">
                          <a:effectLst/>
                          <a:latin typeface="+mj-lt"/>
                          <a:ea typeface="Times New Roman"/>
                        </a:rPr>
                        <a:t> </a:t>
                      </a:r>
                      <a:endParaRPr lang="ru-RU" sz="900" b="1" dirty="0">
                        <a:effectLst/>
                        <a:latin typeface="+mj-lt"/>
                        <a:ea typeface="Times New Roman"/>
                      </a:endParaRPr>
                    </a:p>
                    <a:p>
                      <a:pPr indent="-457200" algn="l">
                        <a:spcAft>
                          <a:spcPts val="0"/>
                        </a:spcAft>
                      </a:pPr>
                      <a:r>
                        <a:rPr lang="en-US" sz="900" b="1" dirty="0">
                          <a:effectLst/>
                          <a:latin typeface="+mj-lt"/>
                          <a:ea typeface="Times New Roman"/>
                        </a:rPr>
                        <a:t> </a:t>
                      </a:r>
                      <a:endParaRPr lang="ru-RU" sz="900" b="1" dirty="0">
                        <a:effectLst/>
                        <a:latin typeface="+mj-lt"/>
                        <a:ea typeface="Times New Roman"/>
                      </a:endParaRPr>
                    </a:p>
                  </a:txBody>
                  <a:tcPr marL="68580" marR="68580" marT="0" marB="0"/>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kk-KZ" altLang="ru-RU" sz="900" b="0" i="0" u="none" strike="noStrike" cap="none" normalizeH="0" baseline="0" dirty="0" smtClean="0">
                          <a:ln>
                            <a:noFill/>
                          </a:ln>
                          <a:solidFill>
                            <a:schemeClr val="tx1"/>
                          </a:solidFill>
                          <a:effectLst/>
                          <a:latin typeface="Calibri" pitchFamily="34" charset="0"/>
                          <a:cs typeface="Arial" pitchFamily="34" charset="0"/>
                        </a:rPr>
                        <a:t>+7(7172) 75 07 49</a:t>
                      </a:r>
                      <a:endParaRPr kumimoji="0" lang="ru-RU" altLang="ru-RU"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kk-KZ" altLang="ru-RU" sz="900" b="0" i="0" u="none" strike="noStrike" cap="none" normalizeH="0" baseline="0" dirty="0" smtClean="0">
                          <a:ln>
                            <a:noFill/>
                          </a:ln>
                          <a:solidFill>
                            <a:schemeClr val="tx1"/>
                          </a:solidFill>
                          <a:effectLst/>
                          <a:latin typeface="Calibri" pitchFamily="34" charset="0"/>
                          <a:cs typeface="Arial" pitchFamily="34" charset="0"/>
                          <a:hlinkClick r:id="rId4"/>
                        </a:rPr>
                        <a:t>tuymikulova@kazinmetr.kz</a:t>
                      </a:r>
                      <a:r>
                        <a:rPr kumimoji="0" lang="kk-KZ" altLang="ru-RU" sz="900" b="0" i="0" u="none" strike="noStrike" cap="none" normalizeH="0" baseline="0" dirty="0" smtClean="0">
                          <a:ln>
                            <a:noFill/>
                          </a:ln>
                          <a:solidFill>
                            <a:schemeClr val="tx1"/>
                          </a:solidFill>
                          <a:effectLst/>
                          <a:latin typeface="Calibri" pitchFamily="34" charset="0"/>
                          <a:cs typeface="Arial" pitchFamily="34" charset="0"/>
                        </a:rPr>
                        <a:t>  </a:t>
                      </a:r>
                      <a:endParaRPr kumimoji="0" lang="ru-RU" altLang="ru-RU" sz="900" b="0" i="0" u="none" strike="noStrike" cap="none" normalizeH="0" baseline="0" dirty="0" smtClean="0">
                        <a:ln>
                          <a:noFill/>
                        </a:ln>
                        <a:solidFill>
                          <a:schemeClr val="tx1"/>
                        </a:solidFill>
                        <a:effectLst/>
                        <a:latin typeface="Calibri" pitchFamily="34" charset="0"/>
                        <a:cs typeface="Arial" pitchFamily="34" charset="0"/>
                      </a:endParaRPr>
                    </a:p>
                  </a:txBody>
                  <a:tcPr marL="68580" marR="68580" marT="0" marB="0" anchor="ctr"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Arial" pitchFamily="34" charset="0"/>
                        </a:rPr>
                        <a:t>1</a:t>
                      </a:r>
                    </a:p>
                  </a:txBody>
                  <a:tcPr marL="68580" marR="68580" marT="0" marB="0" anchor="ctr" horzOverflow="overflow"/>
                </a:tc>
                <a:extLst>
                  <a:ext uri="{0D108BD9-81ED-4DB2-BD59-A6C34878D82A}">
                    <a16:rowId xmlns:a16="http://schemas.microsoft.com/office/drawing/2014/main" val="10004"/>
                  </a:ext>
                </a:extLst>
              </a:tr>
              <a:tr h="278448">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1.4</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effectLst/>
                          <a:latin typeface="+mn-lt"/>
                          <a:ea typeface="Times New Roman"/>
                          <a:cs typeface="Times New Roman"/>
                        </a:rPr>
                        <a:t>Flow Measurement</a:t>
                      </a:r>
                      <a:endParaRPr lang="ru-RU" sz="900" dirty="0" smtClean="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F</a:t>
                      </a:r>
                      <a:endParaRPr lang="ru-RU" sz="900" dirty="0">
                        <a:effectLst/>
                        <a:latin typeface="+mn-lt"/>
                        <a:ea typeface="Times New Roman"/>
                        <a:cs typeface="Times New Roman"/>
                      </a:endParaRPr>
                    </a:p>
                  </a:txBody>
                  <a:tcPr marL="68580" marR="68580" marT="0" marB="0" anchor="ctr"/>
                </a:tc>
                <a:tc>
                  <a:txBody>
                    <a:bodyPr/>
                    <a:lstStyle/>
                    <a:p>
                      <a:pPr indent="-457200" algn="l">
                        <a:lnSpc>
                          <a:spcPts val="1250"/>
                        </a:lnSpc>
                        <a:spcAft>
                          <a:spcPts val="0"/>
                        </a:spcAft>
                      </a:pPr>
                      <a:r>
                        <a:rPr lang="en-US" sz="900" b="1" dirty="0">
                          <a:effectLst/>
                          <a:latin typeface="+mj-lt"/>
                          <a:ea typeface="Times New Roman"/>
                        </a:rPr>
                        <a:t>Mr. </a:t>
                      </a:r>
                      <a:r>
                        <a:rPr lang="en-US" sz="900" b="1" dirty="0" err="1">
                          <a:effectLst/>
                          <a:latin typeface="+mj-lt"/>
                          <a:ea typeface="Times New Roman"/>
                        </a:rPr>
                        <a:t>Reshat</a:t>
                      </a:r>
                      <a:r>
                        <a:rPr lang="en-US" sz="900" b="1" dirty="0">
                          <a:effectLst/>
                          <a:latin typeface="+mj-lt"/>
                          <a:ea typeface="Times New Roman"/>
                        </a:rPr>
                        <a:t> </a:t>
                      </a:r>
                      <a:r>
                        <a:rPr lang="en-US" sz="900" b="1" dirty="0" err="1">
                          <a:effectLst/>
                          <a:latin typeface="+mj-lt"/>
                          <a:ea typeface="Times New Roman"/>
                        </a:rPr>
                        <a:t>Sabirgaliev</a:t>
                      </a:r>
                      <a:endParaRPr lang="ru-RU" sz="900" b="1" dirty="0">
                        <a:effectLst/>
                        <a:latin typeface="+mj-lt"/>
                        <a:ea typeface="Times New Roman"/>
                      </a:endParaRPr>
                    </a:p>
                  </a:txBody>
                  <a:tcPr marL="68580" marR="68580" marT="0" marB="0"/>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Arial" pitchFamily="34" charset="0"/>
                        </a:rPr>
                        <a:t>+</a:t>
                      </a:r>
                      <a:r>
                        <a:rPr kumimoji="0" lang="en-US" altLang="ru-RU" sz="900" b="0" i="0" u="none" strike="noStrike" cap="none" normalizeH="0" baseline="0" dirty="0" smtClean="0">
                          <a:ln>
                            <a:noFill/>
                          </a:ln>
                          <a:solidFill>
                            <a:srgbClr val="000000"/>
                          </a:solidFill>
                          <a:effectLst/>
                          <a:latin typeface="Calibri" pitchFamily="34" charset="0"/>
                          <a:cs typeface="Arial" pitchFamily="34" charset="0"/>
                        </a:rPr>
                        <a:t>7(</a:t>
                      </a:r>
                      <a:r>
                        <a:rPr kumimoji="0" lang="ru-RU" altLang="ru-RU" sz="900" b="0" i="0" u="none" strike="noStrike" cap="none" normalizeH="0" baseline="0" dirty="0" smtClean="0">
                          <a:ln>
                            <a:noFill/>
                          </a:ln>
                          <a:solidFill>
                            <a:srgbClr val="000000"/>
                          </a:solidFill>
                          <a:effectLst/>
                          <a:latin typeface="Calibri" pitchFamily="34" charset="0"/>
                          <a:cs typeface="Arial" pitchFamily="34" charset="0"/>
                        </a:rPr>
                        <a:t>71</a:t>
                      </a:r>
                      <a:r>
                        <a:rPr kumimoji="0" lang="en-US" altLang="ru-RU" sz="900" b="0" i="0" u="none" strike="noStrike" cap="none" normalizeH="0" baseline="0" dirty="0" smtClean="0">
                          <a:ln>
                            <a:noFill/>
                          </a:ln>
                          <a:solidFill>
                            <a:srgbClr val="000000"/>
                          </a:solidFill>
                          <a:effectLst/>
                          <a:latin typeface="Calibri" pitchFamily="34" charset="0"/>
                          <a:cs typeface="Arial" pitchFamily="34" charset="0"/>
                        </a:rPr>
                        <a:t>1</a:t>
                      </a:r>
                      <a:r>
                        <a:rPr kumimoji="0" lang="ru-RU" altLang="ru-RU" sz="900" b="0" i="0" u="none" strike="noStrike" cap="none" normalizeH="0" baseline="0" dirty="0" smtClean="0">
                          <a:ln>
                            <a:noFill/>
                          </a:ln>
                          <a:solidFill>
                            <a:srgbClr val="000000"/>
                          </a:solidFill>
                          <a:effectLst/>
                          <a:latin typeface="Calibri" pitchFamily="34" charset="0"/>
                          <a:cs typeface="Arial" pitchFamily="34" charset="0"/>
                        </a:rPr>
                        <a:t>2</a:t>
                      </a:r>
                      <a:r>
                        <a:rPr kumimoji="0" lang="en-US" altLang="ru-RU" sz="900" b="0" i="0" u="none" strike="noStrike" cap="none" normalizeH="0" baseline="0" dirty="0" smtClean="0">
                          <a:ln>
                            <a:noFill/>
                          </a:ln>
                          <a:solidFill>
                            <a:srgbClr val="000000"/>
                          </a:solidFill>
                          <a:effectLst/>
                          <a:latin typeface="Calibri" pitchFamily="34" charset="0"/>
                          <a:cs typeface="Arial" pitchFamily="34" charset="0"/>
                        </a:rPr>
                        <a:t>)</a:t>
                      </a:r>
                      <a:r>
                        <a:rPr kumimoji="0" lang="ru-RU" altLang="ru-RU" sz="900" b="0" i="0" u="none" strike="noStrike" cap="none" normalizeH="0" baseline="0" dirty="0" smtClean="0">
                          <a:ln>
                            <a:noFill/>
                          </a:ln>
                          <a:solidFill>
                            <a:srgbClr val="000000"/>
                          </a:solidFill>
                          <a:effectLst/>
                          <a:latin typeface="Calibri" pitchFamily="34" charset="0"/>
                          <a:cs typeface="Arial" pitchFamily="34" charset="0"/>
                        </a:rPr>
                        <a:t> 21 11 20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sng" strike="noStrike" cap="none" normalizeH="0" baseline="0" dirty="0" err="1" smtClean="0">
                          <a:ln>
                            <a:noFill/>
                          </a:ln>
                          <a:solidFill>
                            <a:srgbClr val="000000"/>
                          </a:solidFill>
                          <a:effectLst/>
                          <a:latin typeface="Calibri" pitchFamily="34" charset="0"/>
                          <a:cs typeface="Arial" pitchFamily="34" charset="0"/>
                          <a:hlinkClick r:id="rId5"/>
                        </a:rPr>
                        <a:t>zkfinmetr</a:t>
                      </a:r>
                      <a:r>
                        <a:rPr kumimoji="0" lang="ru-RU" altLang="ru-RU" sz="900" b="0" i="0" u="sng" strike="noStrike" cap="none" normalizeH="0" baseline="0" dirty="0" smtClean="0">
                          <a:ln>
                            <a:noFill/>
                          </a:ln>
                          <a:solidFill>
                            <a:srgbClr val="000000"/>
                          </a:solidFill>
                          <a:effectLst/>
                          <a:latin typeface="Calibri" pitchFamily="34" charset="0"/>
                          <a:cs typeface="Arial" pitchFamily="34" charset="0"/>
                          <a:hlinkClick r:id="rId5"/>
                        </a:rPr>
                        <a:t>@</a:t>
                      </a:r>
                      <a:r>
                        <a:rPr kumimoji="0" lang="en-US" altLang="ru-RU" sz="900" b="0" i="0" u="sng" strike="noStrike" cap="none" normalizeH="0" baseline="0" dirty="0" smtClean="0">
                          <a:ln>
                            <a:noFill/>
                          </a:ln>
                          <a:solidFill>
                            <a:srgbClr val="000000"/>
                          </a:solidFill>
                          <a:effectLst/>
                          <a:latin typeface="Calibri" pitchFamily="34" charset="0"/>
                          <a:cs typeface="Arial" pitchFamily="34" charset="0"/>
                          <a:hlinkClick r:id="rId5"/>
                        </a:rPr>
                        <a:t>mail</a:t>
                      </a:r>
                      <a:r>
                        <a:rPr kumimoji="0" lang="ru-RU" altLang="ru-RU" sz="900" b="0" i="0" u="sng" strike="noStrike" cap="none" normalizeH="0" baseline="0" dirty="0" smtClean="0">
                          <a:ln>
                            <a:noFill/>
                          </a:ln>
                          <a:solidFill>
                            <a:srgbClr val="000000"/>
                          </a:solidFill>
                          <a:effectLst/>
                          <a:latin typeface="Calibri" pitchFamily="34" charset="0"/>
                          <a:cs typeface="Arial" pitchFamily="34" charset="0"/>
                          <a:hlinkClick r:id="rId5"/>
                        </a:rPr>
                        <a:t>.</a:t>
                      </a:r>
                      <a:r>
                        <a:rPr kumimoji="0" lang="en-US" altLang="ru-RU" sz="900" b="0" i="0" u="sng" strike="noStrike" cap="none" normalizeH="0" baseline="0" dirty="0" err="1" smtClean="0">
                          <a:ln>
                            <a:noFill/>
                          </a:ln>
                          <a:solidFill>
                            <a:srgbClr val="000000"/>
                          </a:solidFill>
                          <a:effectLst/>
                          <a:latin typeface="Calibri" pitchFamily="34" charset="0"/>
                          <a:cs typeface="Arial" pitchFamily="34" charset="0"/>
                          <a:hlinkClick r:id="rId5"/>
                        </a:rPr>
                        <a:t>ru</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Arial" pitchFamily="34" charset="0"/>
                        </a:rPr>
                        <a:t>3</a:t>
                      </a:r>
                    </a:p>
                  </a:txBody>
                  <a:tcPr marL="68580" marR="68580" marT="0" marB="0" anchor="ctr" horzOverflow="overflow"/>
                </a:tc>
                <a:extLst>
                  <a:ext uri="{0D108BD9-81ED-4DB2-BD59-A6C34878D82A}">
                    <a16:rowId xmlns:a16="http://schemas.microsoft.com/office/drawing/2014/main" val="10005"/>
                  </a:ext>
                </a:extLst>
              </a:tr>
              <a:tr h="370840">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1.5</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effectLst/>
                          <a:latin typeface="+mn-lt"/>
                          <a:ea typeface="Times New Roman"/>
                          <a:cs typeface="Times New Roman"/>
                        </a:rPr>
                        <a:t>Length and Angle</a:t>
                      </a:r>
                      <a:endParaRPr lang="ru-RU" sz="900" dirty="0" smtClean="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L</a:t>
                      </a:r>
                      <a:endParaRPr lang="ru-RU" sz="900" dirty="0">
                        <a:effectLst/>
                        <a:latin typeface="+mn-lt"/>
                        <a:ea typeface="Times New Roman"/>
                        <a:cs typeface="Times New Roman"/>
                      </a:endParaRPr>
                    </a:p>
                  </a:txBody>
                  <a:tcPr marL="68580" marR="68580" marT="0" marB="0" anchor="ctr"/>
                </a:tc>
                <a:tc>
                  <a:txBody>
                    <a:bodyPr/>
                    <a:lstStyle/>
                    <a:p>
                      <a:pPr algn="l">
                        <a:spcAft>
                          <a:spcPts val="0"/>
                        </a:spcAft>
                      </a:pPr>
                      <a:r>
                        <a:rPr lang="en-US" sz="900" b="1" dirty="0" err="1">
                          <a:effectLst/>
                          <a:latin typeface="+mj-lt"/>
                          <a:ea typeface="Times New Roman"/>
                        </a:rPr>
                        <a:t>Mr</a:t>
                      </a:r>
                      <a:r>
                        <a:rPr lang="en-US" sz="900" b="1" dirty="0">
                          <a:effectLst/>
                          <a:latin typeface="+mj-lt"/>
                          <a:ea typeface="Times New Roman"/>
                        </a:rPr>
                        <a:t> </a:t>
                      </a:r>
                      <a:r>
                        <a:rPr lang="en-US" sz="900" b="1" dirty="0" err="1">
                          <a:effectLst/>
                          <a:latin typeface="+mj-lt"/>
                          <a:ea typeface="Times New Roman"/>
                        </a:rPr>
                        <a:t>Dulat</a:t>
                      </a:r>
                      <a:r>
                        <a:rPr lang="en-US" sz="900" b="1" dirty="0">
                          <a:effectLst/>
                          <a:latin typeface="+mj-lt"/>
                          <a:ea typeface="Times New Roman"/>
                        </a:rPr>
                        <a:t> </a:t>
                      </a:r>
                      <a:r>
                        <a:rPr lang="en-US" sz="900" b="1" dirty="0" err="1">
                          <a:effectLst/>
                          <a:latin typeface="+mj-lt"/>
                          <a:ea typeface="Times New Roman"/>
                        </a:rPr>
                        <a:t>Moldybayev</a:t>
                      </a:r>
                      <a:endParaRPr lang="ru-RU" sz="900" b="1" dirty="0">
                        <a:effectLst/>
                        <a:latin typeface="+mj-lt"/>
                        <a:ea typeface="Times New Roman"/>
                      </a:endParaRPr>
                    </a:p>
                  </a:txBody>
                  <a:tcPr marL="68580" marR="68580" marT="0" marB="0"/>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+7(7172) 75 07 57 </a:t>
                      </a:r>
                      <a:r>
                        <a:rPr kumimoji="0" lang="en-US" altLang="ru-RU" sz="900" b="0" i="0" u="none" strike="noStrike" cap="none" normalizeH="0" baseline="0" dirty="0" err="1" smtClean="0">
                          <a:ln>
                            <a:noFill/>
                          </a:ln>
                          <a:solidFill>
                            <a:schemeClr val="tx1"/>
                          </a:solidFill>
                          <a:effectLst/>
                          <a:latin typeface="Calibri" pitchFamily="34" charset="0"/>
                          <a:cs typeface="Arial" pitchFamily="34" charset="0"/>
                          <a:hlinkClick r:id="rId6"/>
                        </a:rPr>
                        <a:t>moldybayev</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hlinkClick r:id="rId6"/>
                        </a:rPr>
                        <a:t>@</a:t>
                      </a:r>
                      <a:r>
                        <a:rPr kumimoji="0" lang="en-US" altLang="ru-RU" sz="900" b="0" i="0" u="none" strike="noStrike" cap="none" normalizeH="0" baseline="0" dirty="0" err="1" smtClean="0">
                          <a:ln>
                            <a:noFill/>
                          </a:ln>
                          <a:solidFill>
                            <a:schemeClr val="tx1"/>
                          </a:solidFill>
                          <a:effectLst/>
                          <a:latin typeface="Calibri" pitchFamily="34" charset="0"/>
                          <a:cs typeface="Arial" pitchFamily="34" charset="0"/>
                          <a:hlinkClick r:id="rId6"/>
                        </a:rPr>
                        <a:t>kazinmetr</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hlinkClick r:id="rId6"/>
                        </a:rPr>
                        <a:t>.</a:t>
                      </a:r>
                      <a:r>
                        <a:rPr kumimoji="0" lang="en-US" altLang="ru-RU" sz="900" b="0" i="0" u="none" strike="noStrike" cap="none" normalizeH="0" baseline="0" dirty="0" err="1" smtClean="0">
                          <a:ln>
                            <a:noFill/>
                          </a:ln>
                          <a:solidFill>
                            <a:schemeClr val="tx1"/>
                          </a:solidFill>
                          <a:effectLst/>
                          <a:latin typeface="Calibri" pitchFamily="34" charset="0"/>
                          <a:cs typeface="Arial" pitchFamily="34" charset="0"/>
                          <a:hlinkClick r:id="rId6"/>
                        </a:rPr>
                        <a:t>kz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Arial" pitchFamily="34" charset="0"/>
                        </a:rPr>
                        <a:t>1</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6"/>
                  </a:ext>
                </a:extLst>
              </a:tr>
              <a:tr h="318184">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1.6</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effectLst/>
                          <a:latin typeface="+mn-lt"/>
                          <a:ea typeface="Times New Roman"/>
                          <a:cs typeface="Times New Roman"/>
                        </a:rPr>
                        <a:t>Mass and Related Quantities</a:t>
                      </a:r>
                      <a:endParaRPr lang="ru-RU" sz="900" dirty="0" smtClean="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M</a:t>
                      </a:r>
                      <a:endParaRPr lang="ru-RU" sz="900" dirty="0">
                        <a:effectLst/>
                        <a:latin typeface="+mn-lt"/>
                        <a:ea typeface="Times New Roman"/>
                        <a:cs typeface="Times New Roman"/>
                      </a:endParaRPr>
                    </a:p>
                  </a:txBody>
                  <a:tcPr marL="68580" marR="68580" marT="0" marB="0" anchor="ctr"/>
                </a:tc>
                <a:tc>
                  <a:txBody>
                    <a:bodyPr/>
                    <a:lstStyle/>
                    <a:p>
                      <a:pPr algn="l">
                        <a:spcAft>
                          <a:spcPts val="0"/>
                        </a:spcAft>
                      </a:pPr>
                      <a:r>
                        <a:rPr lang="en-US" sz="900" b="1" dirty="0">
                          <a:effectLst/>
                          <a:latin typeface="+mj-lt"/>
                          <a:ea typeface="Times New Roman"/>
                        </a:rPr>
                        <a:t>Mr.  Viktor </a:t>
                      </a:r>
                      <a:r>
                        <a:rPr lang="en-US" sz="900" b="1" dirty="0" err="1">
                          <a:effectLst/>
                          <a:latin typeface="+mj-lt"/>
                          <a:ea typeface="Times New Roman"/>
                        </a:rPr>
                        <a:t>Milokumov</a:t>
                      </a:r>
                      <a:endParaRPr lang="ru-RU" sz="900" b="1" dirty="0">
                        <a:effectLst/>
                        <a:latin typeface="+mj-lt"/>
                        <a:ea typeface="Times New Roman"/>
                      </a:endParaRPr>
                    </a:p>
                    <a:p>
                      <a:pPr algn="l">
                        <a:spcAft>
                          <a:spcPts val="0"/>
                        </a:spcAft>
                      </a:pPr>
                      <a:r>
                        <a:rPr lang="en-US" sz="900" b="1" dirty="0">
                          <a:effectLst/>
                          <a:latin typeface="+mj-lt"/>
                          <a:ea typeface="Times New Roman"/>
                        </a:rPr>
                        <a:t> </a:t>
                      </a:r>
                      <a:endParaRPr lang="ru-RU" sz="900" b="1" dirty="0">
                        <a:effectLst/>
                        <a:latin typeface="+mj-lt"/>
                        <a:ea typeface="Times New Roman"/>
                      </a:endParaRPr>
                    </a:p>
                    <a:p>
                      <a:pPr algn="l">
                        <a:spcAft>
                          <a:spcPts val="0"/>
                        </a:spcAft>
                      </a:pPr>
                      <a:r>
                        <a:rPr lang="en-US" sz="900" b="1" dirty="0">
                          <a:effectLst/>
                          <a:latin typeface="+mj-lt"/>
                          <a:ea typeface="Times New Roman"/>
                        </a:rPr>
                        <a:t>Mr. Ulan </a:t>
                      </a:r>
                      <a:r>
                        <a:rPr lang="en-US" sz="900" b="1" dirty="0" err="1">
                          <a:effectLst/>
                          <a:latin typeface="+mj-lt"/>
                          <a:ea typeface="Times New Roman"/>
                        </a:rPr>
                        <a:t>Moldaganapov</a:t>
                      </a:r>
                      <a:r>
                        <a:rPr lang="en-US" sz="900" b="1" dirty="0">
                          <a:effectLst/>
                          <a:latin typeface="+mj-lt"/>
                          <a:ea typeface="Times New Roman"/>
                        </a:rPr>
                        <a:t> </a:t>
                      </a:r>
                      <a:endParaRPr lang="ru-RU" sz="900" b="1" dirty="0">
                        <a:effectLst/>
                        <a:latin typeface="+mj-lt"/>
                        <a:ea typeface="Times New Roman"/>
                      </a:endParaRPr>
                    </a:p>
                  </a:txBody>
                  <a:tcPr marL="68580" marR="68580" marT="0" marB="0"/>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+7(7172) 75 07 60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7"/>
                        </a:rPr>
                        <a:t>milokumov</a:t>
                      </a:r>
                      <a:r>
                        <a:rPr kumimoji="0" lang="ru-RU" altLang="ru-RU" sz="900" b="0" i="0" u="none" strike="noStrike" cap="none" normalizeH="0" baseline="0" dirty="0" smtClean="0">
                          <a:ln>
                            <a:noFill/>
                          </a:ln>
                          <a:solidFill>
                            <a:srgbClr val="0000FF"/>
                          </a:solidFill>
                          <a:effectLst/>
                          <a:latin typeface="Times New Roman" pitchFamily="18" charset="0"/>
                          <a:cs typeface="Times New Roman" pitchFamily="18" charset="0"/>
                          <a:hlinkClick r:id="rId7"/>
                        </a:rPr>
                        <a:t>@</a:t>
                      </a: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7"/>
                        </a:rPr>
                        <a:t>kazinmetr</a:t>
                      </a:r>
                      <a:r>
                        <a:rPr kumimoji="0" lang="ru-RU" altLang="ru-RU" sz="900" b="0" i="0" u="none" strike="noStrike" cap="none" normalizeH="0" baseline="0" dirty="0" smtClean="0">
                          <a:ln>
                            <a:noFill/>
                          </a:ln>
                          <a:solidFill>
                            <a:srgbClr val="0000FF"/>
                          </a:solidFill>
                          <a:effectLst/>
                          <a:latin typeface="Times New Roman" pitchFamily="18" charset="0"/>
                          <a:cs typeface="Times New Roman" pitchFamily="18" charset="0"/>
                          <a:hlinkClick r:id="rId7"/>
                        </a:rPr>
                        <a:t>.</a:t>
                      </a: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7"/>
                        </a:rPr>
                        <a:t>kz</a:t>
                      </a:r>
                      <a:endPar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+7(7172) 75 07 58</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8"/>
                        </a:rPr>
                        <a:t>mol</a:t>
                      </a: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8"/>
                        </a:rPr>
                        <a:t>daganapov</a:t>
                      </a:r>
                      <a:r>
                        <a:rPr kumimoji="0" lang="ru-RU" altLang="ru-RU" sz="900" b="0" i="0" u="none" strike="noStrike" cap="none" normalizeH="0" baseline="0" dirty="0" smtClean="0">
                          <a:ln>
                            <a:noFill/>
                          </a:ln>
                          <a:solidFill>
                            <a:srgbClr val="0000FF"/>
                          </a:solidFill>
                          <a:effectLst/>
                          <a:latin typeface="Times New Roman" pitchFamily="18" charset="0"/>
                          <a:cs typeface="Times New Roman" pitchFamily="18" charset="0"/>
                          <a:hlinkClick r:id="rId8"/>
                        </a:rPr>
                        <a:t>@</a:t>
                      </a: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8"/>
                        </a:rPr>
                        <a:t>kazinmetr</a:t>
                      </a:r>
                      <a:r>
                        <a:rPr kumimoji="0" lang="ru-RU" altLang="ru-RU" sz="900" b="0" i="0" u="none" strike="noStrike" cap="none" normalizeH="0" baseline="0" dirty="0" smtClean="0">
                          <a:ln>
                            <a:noFill/>
                          </a:ln>
                          <a:solidFill>
                            <a:srgbClr val="0000FF"/>
                          </a:solidFill>
                          <a:effectLst/>
                          <a:latin typeface="Times New Roman" pitchFamily="18" charset="0"/>
                          <a:cs typeface="Times New Roman" pitchFamily="18" charset="0"/>
                          <a:hlinkClick r:id="rId8"/>
                        </a:rPr>
                        <a:t>.</a:t>
                      </a: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8"/>
                        </a:rPr>
                        <a:t>kz</a:t>
                      </a:r>
                      <a:r>
                        <a:rPr kumimoji="0" lang="en-US" altLang="ru-RU" sz="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lvl1pPr eaLnBrk="0" hangingPunct="0">
                        <a:spcBef>
                          <a:spcPct val="20000"/>
                        </a:spcBef>
                        <a:buFont typeface="Arial" pitchFamily="34" charset="0"/>
                        <a:tabLst>
                          <a:tab pos="449263" algn="l"/>
                          <a:tab pos="2636838" algn="ctr"/>
                          <a:tab pos="5273675" algn="r"/>
                        </a:tabLst>
                        <a:defRPr sz="2800">
                          <a:solidFill>
                            <a:schemeClr val="tx1"/>
                          </a:solidFill>
                          <a:latin typeface="Calibri" pitchFamily="34" charset="0"/>
                        </a:defRPr>
                      </a:lvl1pPr>
                      <a:lvl2pPr marL="742950" indent="-285750" eaLnBrk="0" hangingPunct="0">
                        <a:spcBef>
                          <a:spcPct val="20000"/>
                        </a:spcBef>
                        <a:buFont typeface="Arial" pitchFamily="34" charset="0"/>
                        <a:tabLst>
                          <a:tab pos="449263" algn="l"/>
                          <a:tab pos="2636838" algn="ctr"/>
                          <a:tab pos="5273675" algn="r"/>
                        </a:tabLst>
                        <a:defRPr sz="2400">
                          <a:solidFill>
                            <a:schemeClr val="tx1"/>
                          </a:solidFill>
                          <a:latin typeface="Calibri" pitchFamily="34" charset="0"/>
                        </a:defRPr>
                      </a:lvl2pPr>
                      <a:lvl3pPr marL="1143000" indent="-228600" eaLnBrk="0" hangingPunct="0">
                        <a:spcBef>
                          <a:spcPct val="20000"/>
                        </a:spcBef>
                        <a:buFont typeface="Arial" pitchFamily="34" charset="0"/>
                        <a:tabLst>
                          <a:tab pos="449263" algn="l"/>
                          <a:tab pos="2636838" algn="ctr"/>
                          <a:tab pos="5273675" algn="r"/>
                        </a:tabLst>
                        <a:defRPr sz="2000">
                          <a:solidFill>
                            <a:schemeClr val="tx1"/>
                          </a:solidFill>
                          <a:latin typeface="Calibri" pitchFamily="34" charset="0"/>
                        </a:defRPr>
                      </a:lvl3pPr>
                      <a:lvl4pPr marL="1600200" indent="-228600" eaLnBrk="0" hangingPunct="0">
                        <a:spcBef>
                          <a:spcPct val="20000"/>
                        </a:spcBef>
                        <a:buFont typeface="Arial" pitchFamily="34" charset="0"/>
                        <a:tabLst>
                          <a:tab pos="449263" algn="l"/>
                          <a:tab pos="2636838" algn="ctr"/>
                          <a:tab pos="5273675" algn="r"/>
                        </a:tabLst>
                        <a:defRPr>
                          <a:solidFill>
                            <a:schemeClr val="tx1"/>
                          </a:solidFill>
                          <a:latin typeface="Calibri" pitchFamily="34" charset="0"/>
                        </a:defRPr>
                      </a:lvl4pPr>
                      <a:lvl5pPr marL="2057400" indent="-228600" eaLnBrk="0" hangingPunct="0">
                        <a:spcBef>
                          <a:spcPct val="20000"/>
                        </a:spcBef>
                        <a:buFont typeface="Arial" pitchFamily="34" charset="0"/>
                        <a:tabLst>
                          <a:tab pos="449263" algn="l"/>
                          <a:tab pos="2636838" algn="ctr"/>
                          <a:tab pos="5273675" algn="r"/>
                        </a:tabLst>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tabLst>
                          <a:tab pos="449263" algn="l"/>
                          <a:tab pos="2636838" algn="ctr"/>
                          <a:tab pos="5273675" algn="r"/>
                        </a:tabLst>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tabLst>
                          <a:tab pos="449263" algn="l"/>
                          <a:tab pos="2636838" algn="ctr"/>
                          <a:tab pos="5273675" algn="r"/>
                        </a:tabLst>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tabLst>
                          <a:tab pos="449263" algn="l"/>
                          <a:tab pos="2636838" algn="ctr"/>
                          <a:tab pos="5273675" algn="r"/>
                        </a:tabLst>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tabLst>
                          <a:tab pos="449263" algn="l"/>
                          <a:tab pos="2636838" algn="ctr"/>
                          <a:tab pos="5273675" algn="r"/>
                        </a:tabLs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636838" algn="ctr"/>
                          <a:tab pos="5273675" algn="r"/>
                        </a:tabLst>
                      </a:pPr>
                      <a:r>
                        <a:rPr kumimoji="0" lang="ru-RU" altLang="ru-RU" sz="900" b="0" i="0" u="none" strike="noStrike" cap="none" normalizeH="0" baseline="0" dirty="0" smtClean="0">
                          <a:ln>
                            <a:noFill/>
                          </a:ln>
                          <a:solidFill>
                            <a:srgbClr val="000000"/>
                          </a:solidFill>
                          <a:effectLst/>
                          <a:latin typeface="Calibri" pitchFamily="34" charset="0"/>
                          <a:cs typeface="Arial" pitchFamily="34" charset="0"/>
                        </a:rPr>
                        <a:t>1</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7"/>
                  </a:ext>
                </a:extLst>
              </a:tr>
              <a:tr h="307384">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1.7</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effectLst/>
                          <a:latin typeface="+mn-lt"/>
                          <a:ea typeface="Times New Roman"/>
                          <a:cs typeface="Times New Roman"/>
                        </a:rPr>
                        <a:t>Photometry and Radiometry</a:t>
                      </a:r>
                      <a:endParaRPr lang="ru-RU" sz="900" dirty="0" smtClean="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PR</a:t>
                      </a:r>
                      <a:endParaRPr lang="ru-RU" sz="900" dirty="0">
                        <a:effectLst/>
                        <a:latin typeface="+mn-lt"/>
                        <a:ea typeface="Times New Roman"/>
                        <a:cs typeface="Times New Roman"/>
                      </a:endParaRPr>
                    </a:p>
                  </a:txBody>
                  <a:tcPr marL="68580" marR="68580" marT="0" marB="0" anchor="ctr"/>
                </a:tc>
                <a:tc>
                  <a:txBody>
                    <a:bodyPr/>
                    <a:lstStyle/>
                    <a:p>
                      <a:pPr algn="l">
                        <a:spcAft>
                          <a:spcPts val="0"/>
                        </a:spcAft>
                      </a:pPr>
                      <a:r>
                        <a:rPr lang="en-US" sz="900" b="1" dirty="0">
                          <a:effectLst/>
                          <a:latin typeface="+mj-lt"/>
                          <a:ea typeface="Times New Roman"/>
                        </a:rPr>
                        <a:t>Mr.  Natalya </a:t>
                      </a:r>
                      <a:r>
                        <a:rPr lang="en-US" sz="900" b="1" dirty="0" err="1">
                          <a:effectLst/>
                          <a:latin typeface="+mj-lt"/>
                          <a:ea typeface="Times New Roman"/>
                        </a:rPr>
                        <a:t>Vyrodova</a:t>
                      </a:r>
                      <a:endParaRPr lang="ru-RU" sz="900" b="1" dirty="0">
                        <a:effectLst/>
                        <a:latin typeface="+mj-lt"/>
                        <a:ea typeface="Times New Roman"/>
                      </a:endParaRPr>
                    </a:p>
                  </a:txBody>
                  <a:tcPr marL="68580" marR="68580" marT="0" marB="0"/>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ru-RU" sz="900" b="0" i="0" u="none" strike="noStrike" cap="none" normalizeH="0" baseline="0" dirty="0" smtClean="0">
                          <a:ln>
                            <a:noFill/>
                          </a:ln>
                          <a:solidFill>
                            <a:schemeClr val="tx1"/>
                          </a:solidFill>
                          <a:effectLst/>
                          <a:latin typeface="Calibri" pitchFamily="34" charset="0"/>
                          <a:cs typeface="Arial" pitchFamily="34" charset="0"/>
                        </a:rPr>
                        <a:t>+</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7 (</a:t>
                      </a:r>
                      <a:r>
                        <a:rPr kumimoji="0" lang="en-US" altLang="ru-RU" sz="900" b="0" i="0" u="none" strike="noStrike" cap="none" normalizeH="0" baseline="0" dirty="0" smtClean="0">
                          <a:ln>
                            <a:noFill/>
                          </a:ln>
                          <a:solidFill>
                            <a:schemeClr val="tx1"/>
                          </a:solidFill>
                          <a:effectLst/>
                          <a:latin typeface="Calibri" pitchFamily="34" charset="0"/>
                          <a:cs typeface="Arial" pitchFamily="34" charset="0"/>
                        </a:rPr>
                        <a:t>7172</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 75 </a:t>
                      </a:r>
                      <a:r>
                        <a:rPr kumimoji="0" lang="en-US" altLang="ru-RU" sz="900" b="0" i="0" u="none" strike="noStrike" cap="none" normalizeH="0" baseline="0" dirty="0" smtClean="0">
                          <a:ln>
                            <a:noFill/>
                          </a:ln>
                          <a:solidFill>
                            <a:schemeClr val="tx1"/>
                          </a:solidFill>
                          <a:effectLst/>
                          <a:latin typeface="Calibri" pitchFamily="34" charset="0"/>
                          <a:cs typeface="Arial" pitchFamily="34" charset="0"/>
                        </a:rPr>
                        <a:t>0</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7 </a:t>
                      </a:r>
                      <a:r>
                        <a:rPr kumimoji="0" lang="en-US" altLang="ru-RU" sz="900" b="0" i="0" u="none" strike="noStrike" cap="none" normalizeH="0" baseline="0" dirty="0" smtClean="0">
                          <a:ln>
                            <a:noFill/>
                          </a:ln>
                          <a:solidFill>
                            <a:schemeClr val="tx1"/>
                          </a:solidFill>
                          <a:effectLst/>
                          <a:latin typeface="Calibri" pitchFamily="34" charset="0"/>
                          <a:cs typeface="Arial" pitchFamily="34" charset="0"/>
                        </a:rPr>
                        <a:t>54</a:t>
                      </a:r>
                      <a:endParaRPr kumimoji="0" lang="ru-RU" altLang="ru-RU"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ru-RU" sz="900" b="0" i="0" u="none" strike="noStrike" cap="none" normalizeH="0" baseline="0" dirty="0" smtClean="0">
                          <a:ln>
                            <a:noFill/>
                          </a:ln>
                          <a:solidFill>
                            <a:schemeClr val="tx1"/>
                          </a:solidFill>
                          <a:effectLst/>
                          <a:latin typeface="Calibri" pitchFamily="34" charset="0"/>
                          <a:cs typeface="Arial" pitchFamily="34" charset="0"/>
                          <a:hlinkClick r:id="rId9"/>
                        </a:rPr>
                        <a:t>vyrodova@kazinmetr.</a:t>
                      </a:r>
                      <a:r>
                        <a:rPr kumimoji="0" lang="en-US" altLang="ru-RU" sz="900" b="0" i="0" u="none" strike="noStrike" cap="none" normalizeH="0" baseline="0" dirty="0" smtClean="0">
                          <a:ln>
                            <a:noFill/>
                          </a:ln>
                          <a:solidFill>
                            <a:schemeClr val="tx1"/>
                          </a:solidFill>
                          <a:effectLst/>
                          <a:latin typeface="Calibri" pitchFamily="34" charset="0"/>
                          <a:cs typeface="Arial" pitchFamily="34" charset="0"/>
                        </a:rPr>
                        <a:t>kz</a:t>
                      </a:r>
                      <a:endParaRPr kumimoji="0" lang="ru-RU" altLang="ru-RU" sz="900" b="0" i="0" u="none" strike="noStrike" cap="none" normalizeH="0" baseline="0" dirty="0" smtClean="0">
                        <a:ln>
                          <a:noFill/>
                        </a:ln>
                        <a:solidFill>
                          <a:schemeClr val="tx1"/>
                        </a:solidFill>
                        <a:effectLst/>
                        <a:latin typeface="Calibri" pitchFamily="34" charset="0"/>
                        <a:cs typeface="Arial" pitchFamily="34" charset="0"/>
                      </a:endParaRPr>
                    </a:p>
                  </a:txBody>
                  <a:tcPr marL="68580" marR="68580" marT="0" marB="0" anchor="ctr"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Arial" pitchFamily="34" charset="0"/>
                        </a:rPr>
                        <a:t>1</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8"/>
                  </a:ext>
                </a:extLst>
              </a:tr>
              <a:tr h="370840">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1.8</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effectLst/>
                          <a:latin typeface="+mn-lt"/>
                          <a:ea typeface="Times New Roman"/>
                          <a:cs typeface="Times New Roman"/>
                        </a:rPr>
                        <a:t>Physical Chemistry</a:t>
                      </a:r>
                      <a:endParaRPr lang="ru-RU" sz="900" dirty="0" smtClean="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QM</a:t>
                      </a:r>
                      <a:endParaRPr lang="ru-RU" sz="900" dirty="0">
                        <a:effectLst/>
                        <a:latin typeface="+mn-lt"/>
                        <a:ea typeface="Times New Roman"/>
                        <a:cs typeface="Times New Roman"/>
                      </a:endParaRPr>
                    </a:p>
                  </a:txBody>
                  <a:tcPr marL="68580" marR="68580" marT="0" marB="0" anchor="ctr"/>
                </a:tc>
                <a:tc>
                  <a:txBody>
                    <a:bodyPr/>
                    <a:lstStyle/>
                    <a:p>
                      <a:pPr algn="l">
                        <a:spcAft>
                          <a:spcPts val="0"/>
                        </a:spcAft>
                      </a:pPr>
                      <a:r>
                        <a:rPr lang="en-US" sz="900" b="1" dirty="0">
                          <a:effectLst/>
                          <a:latin typeface="+mj-lt"/>
                          <a:ea typeface="Times New Roman"/>
                        </a:rPr>
                        <a:t>Mrs. </a:t>
                      </a:r>
                      <a:r>
                        <a:rPr lang="en-US" sz="900" b="1" dirty="0" err="1">
                          <a:effectLst/>
                          <a:latin typeface="+mj-lt"/>
                          <a:ea typeface="Times New Roman"/>
                        </a:rPr>
                        <a:t>Bibinur</a:t>
                      </a:r>
                      <a:r>
                        <a:rPr lang="en-US" sz="900" b="1" dirty="0">
                          <a:effectLst/>
                          <a:latin typeface="+mj-lt"/>
                          <a:ea typeface="Times New Roman"/>
                        </a:rPr>
                        <a:t> </a:t>
                      </a:r>
                      <a:r>
                        <a:rPr lang="en-US" sz="900" b="1" dirty="0" err="1">
                          <a:effectLst/>
                          <a:latin typeface="+mj-lt"/>
                          <a:ea typeface="Times New Roman"/>
                        </a:rPr>
                        <a:t>Janasbayeva</a:t>
                      </a:r>
                      <a:endParaRPr lang="ru-RU" sz="900" b="1" dirty="0">
                        <a:effectLst/>
                        <a:latin typeface="+mj-lt"/>
                        <a:ea typeface="Times New Roman"/>
                      </a:endParaRPr>
                    </a:p>
                  </a:txBody>
                  <a:tcPr marL="68580" marR="68580" marT="0" marB="0"/>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ru-RU" sz="900" b="0" i="0" u="none" strike="noStrike" cap="none" normalizeH="0" baseline="0" dirty="0" smtClean="0">
                          <a:ln>
                            <a:noFill/>
                          </a:ln>
                          <a:solidFill>
                            <a:schemeClr val="tx1"/>
                          </a:solidFill>
                          <a:effectLst/>
                          <a:latin typeface="Calibri" pitchFamily="34" charset="0"/>
                          <a:cs typeface="Arial" pitchFamily="34" charset="0"/>
                        </a:rPr>
                        <a:t>+</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7(</a:t>
                      </a:r>
                      <a:r>
                        <a:rPr kumimoji="0" lang="en-US" altLang="ru-RU" sz="900" b="0" i="0" u="none" strike="noStrike" cap="none" normalizeH="0" baseline="0" dirty="0" smtClean="0">
                          <a:ln>
                            <a:noFill/>
                          </a:ln>
                          <a:solidFill>
                            <a:schemeClr val="tx1"/>
                          </a:solidFill>
                          <a:effectLst/>
                          <a:latin typeface="Calibri" pitchFamily="34" charset="0"/>
                          <a:cs typeface="Arial" pitchFamily="34" charset="0"/>
                        </a:rPr>
                        <a:t>7172</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 75 </a:t>
                      </a:r>
                      <a:r>
                        <a:rPr kumimoji="0" lang="en-US" altLang="ru-RU" sz="900" b="0" i="0" u="none" strike="noStrike" cap="none" normalizeH="0" baseline="0" dirty="0" smtClean="0">
                          <a:ln>
                            <a:noFill/>
                          </a:ln>
                          <a:solidFill>
                            <a:schemeClr val="tx1"/>
                          </a:solidFill>
                          <a:effectLst/>
                          <a:latin typeface="Calibri" pitchFamily="34" charset="0"/>
                          <a:cs typeface="Arial" pitchFamily="34" charset="0"/>
                        </a:rPr>
                        <a:t>0</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7 </a:t>
                      </a:r>
                      <a:r>
                        <a:rPr kumimoji="0" lang="en-US" altLang="ru-RU" sz="900" b="0" i="0" u="none" strike="noStrike" cap="none" normalizeH="0" baseline="0" dirty="0" smtClean="0">
                          <a:ln>
                            <a:noFill/>
                          </a:ln>
                          <a:solidFill>
                            <a:schemeClr val="tx1"/>
                          </a:solidFill>
                          <a:effectLst/>
                          <a:latin typeface="Calibri" pitchFamily="34" charset="0"/>
                          <a:cs typeface="Arial" pitchFamily="34" charset="0"/>
                        </a:rPr>
                        <a:t>62</a:t>
                      </a:r>
                      <a:endParaRPr kumimoji="0" lang="ru-RU" altLang="ru-RU"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ru-RU" sz="900" b="0" i="0" u="none" strike="noStrike" cap="none" normalizeH="0" baseline="0" dirty="0" smtClean="0">
                          <a:ln>
                            <a:noFill/>
                          </a:ln>
                          <a:solidFill>
                            <a:schemeClr val="tx1"/>
                          </a:solidFill>
                          <a:effectLst/>
                          <a:latin typeface="Calibri" pitchFamily="34" charset="0"/>
                          <a:cs typeface="Arial" pitchFamily="34" charset="0"/>
                          <a:hlinkClick r:id="rId10"/>
                        </a:rPr>
                        <a:t>zhanasbayeva@kazinmetr.kz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eaLnBrk="0" hangingPunct="0">
                        <a:spcBef>
                          <a:spcPct val="20000"/>
                        </a:spcBef>
                        <a:buFont typeface="Arial" pitchFamily="34" charset="0"/>
                        <a:tabLst>
                          <a:tab pos="449263" algn="l"/>
                          <a:tab pos="2636838" algn="ctr"/>
                          <a:tab pos="5273675" algn="r"/>
                        </a:tabLst>
                        <a:defRPr sz="2800">
                          <a:solidFill>
                            <a:schemeClr val="tx1"/>
                          </a:solidFill>
                          <a:latin typeface="Calibri" pitchFamily="34" charset="0"/>
                        </a:defRPr>
                      </a:lvl1pPr>
                      <a:lvl2pPr marL="742950" indent="-285750" eaLnBrk="0" hangingPunct="0">
                        <a:spcBef>
                          <a:spcPct val="20000"/>
                        </a:spcBef>
                        <a:buFont typeface="Arial" pitchFamily="34" charset="0"/>
                        <a:tabLst>
                          <a:tab pos="449263" algn="l"/>
                          <a:tab pos="2636838" algn="ctr"/>
                          <a:tab pos="5273675" algn="r"/>
                        </a:tabLst>
                        <a:defRPr sz="2400">
                          <a:solidFill>
                            <a:schemeClr val="tx1"/>
                          </a:solidFill>
                          <a:latin typeface="Calibri" pitchFamily="34" charset="0"/>
                        </a:defRPr>
                      </a:lvl2pPr>
                      <a:lvl3pPr marL="1143000" indent="-228600" eaLnBrk="0" hangingPunct="0">
                        <a:spcBef>
                          <a:spcPct val="20000"/>
                        </a:spcBef>
                        <a:buFont typeface="Arial" pitchFamily="34" charset="0"/>
                        <a:tabLst>
                          <a:tab pos="449263" algn="l"/>
                          <a:tab pos="2636838" algn="ctr"/>
                          <a:tab pos="5273675" algn="r"/>
                        </a:tabLst>
                        <a:defRPr sz="2000">
                          <a:solidFill>
                            <a:schemeClr val="tx1"/>
                          </a:solidFill>
                          <a:latin typeface="Calibri" pitchFamily="34" charset="0"/>
                        </a:defRPr>
                      </a:lvl3pPr>
                      <a:lvl4pPr marL="1600200" indent="-228600" eaLnBrk="0" hangingPunct="0">
                        <a:spcBef>
                          <a:spcPct val="20000"/>
                        </a:spcBef>
                        <a:buFont typeface="Arial" pitchFamily="34" charset="0"/>
                        <a:tabLst>
                          <a:tab pos="449263" algn="l"/>
                          <a:tab pos="2636838" algn="ctr"/>
                          <a:tab pos="5273675" algn="r"/>
                        </a:tabLst>
                        <a:defRPr>
                          <a:solidFill>
                            <a:schemeClr val="tx1"/>
                          </a:solidFill>
                          <a:latin typeface="Calibri" pitchFamily="34" charset="0"/>
                        </a:defRPr>
                      </a:lvl4pPr>
                      <a:lvl5pPr marL="2057400" indent="-228600" eaLnBrk="0" hangingPunct="0">
                        <a:spcBef>
                          <a:spcPct val="20000"/>
                        </a:spcBef>
                        <a:buFont typeface="Arial" pitchFamily="34" charset="0"/>
                        <a:tabLst>
                          <a:tab pos="449263" algn="l"/>
                          <a:tab pos="2636838" algn="ctr"/>
                          <a:tab pos="5273675" algn="r"/>
                        </a:tabLst>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tabLst>
                          <a:tab pos="449263" algn="l"/>
                          <a:tab pos="2636838" algn="ctr"/>
                          <a:tab pos="5273675" algn="r"/>
                        </a:tabLst>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tabLst>
                          <a:tab pos="449263" algn="l"/>
                          <a:tab pos="2636838" algn="ctr"/>
                          <a:tab pos="5273675" algn="r"/>
                        </a:tabLst>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tabLst>
                          <a:tab pos="449263" algn="l"/>
                          <a:tab pos="2636838" algn="ctr"/>
                          <a:tab pos="5273675" algn="r"/>
                        </a:tabLst>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tabLst>
                          <a:tab pos="449263" algn="l"/>
                          <a:tab pos="2636838" algn="ctr"/>
                          <a:tab pos="5273675" algn="r"/>
                        </a:tabLs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636838" algn="ctr"/>
                          <a:tab pos="5273675" algn="r"/>
                        </a:tabLst>
                      </a:pPr>
                      <a:r>
                        <a:rPr kumimoji="0" lang="ru-RU" altLang="ru-RU" sz="900" b="0" i="0" u="none" strike="noStrike" cap="none" normalizeH="0" baseline="0" dirty="0" smtClean="0">
                          <a:ln>
                            <a:noFill/>
                          </a:ln>
                          <a:solidFill>
                            <a:srgbClr val="000000"/>
                          </a:solidFill>
                          <a:effectLst/>
                          <a:latin typeface="Calibri" pitchFamily="34" charset="0"/>
                          <a:cs typeface="Arial" pitchFamily="34" charset="0"/>
                        </a:rPr>
                        <a:t>1</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09"/>
                  </a:ext>
                </a:extLst>
              </a:tr>
              <a:tr h="317152">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1.9</a:t>
                      </a:r>
                      <a:endParaRPr lang="ru-RU" sz="900" dirty="0">
                        <a:effectLst/>
                        <a:latin typeface="+mn-lt"/>
                        <a:ea typeface="Times New Roman"/>
                        <a:cs typeface="Times New Roman"/>
                      </a:endParaRPr>
                    </a:p>
                    <a:p>
                      <a:pPr>
                        <a:spcAft>
                          <a:spcPts val="0"/>
                        </a:spcAft>
                      </a:pPr>
                      <a:r>
                        <a:rPr lang="en-GB" sz="900" spc="-10" dirty="0" smtClean="0">
                          <a:effectLst/>
                          <a:latin typeface="+mn-lt"/>
                          <a:ea typeface="Times New Roman"/>
                          <a:cs typeface="Times New Roman"/>
                        </a:rPr>
                        <a:t>Ionising Radiation and Radioactivity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RI</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endParaRPr lang="en-US" sz="900" b="1" dirty="0" smtClean="0">
                        <a:effectLst/>
                        <a:latin typeface="+mj-lt"/>
                        <a:ea typeface="Times New Roman"/>
                      </a:endParaRPr>
                    </a:p>
                    <a:p>
                      <a:pPr algn="ctr">
                        <a:spcAft>
                          <a:spcPts val="0"/>
                        </a:spcAft>
                      </a:pPr>
                      <a:r>
                        <a:rPr lang="ru-RU" sz="900" b="1" dirty="0" smtClean="0">
                          <a:effectLst/>
                          <a:latin typeface="+mj-lt"/>
                          <a:ea typeface="Times New Roman"/>
                        </a:rPr>
                        <a:t>-</a:t>
                      </a:r>
                      <a:endParaRPr lang="ru-RU" sz="900" b="1" dirty="0">
                        <a:effectLst/>
                        <a:latin typeface="+mj-lt"/>
                        <a:ea typeface="Times New Roman"/>
                      </a:endParaRPr>
                    </a:p>
                  </a:txBody>
                  <a:tcPr marL="68580" marR="68580" marT="0" marB="0"/>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10"/>
                  </a:ext>
                </a:extLst>
              </a:tr>
              <a:tr h="234344">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1.10</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effectLst/>
                          <a:latin typeface="+mn-lt"/>
                          <a:ea typeface="Times New Roman"/>
                          <a:cs typeface="Times New Roman"/>
                        </a:rPr>
                        <a:t>Thermometry and Thermal Physics</a:t>
                      </a:r>
                      <a:endParaRPr lang="ru-RU" sz="900" dirty="0" smtClean="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T</a:t>
                      </a:r>
                      <a:endParaRPr lang="ru-RU" sz="900" dirty="0">
                        <a:effectLst/>
                        <a:latin typeface="+mn-lt"/>
                        <a:ea typeface="Times New Roman"/>
                        <a:cs typeface="Times New Roman"/>
                      </a:endParaRPr>
                    </a:p>
                  </a:txBody>
                  <a:tcPr marL="68580" marR="68580" marT="0" marB="0" anchor="ctr"/>
                </a:tc>
                <a:tc>
                  <a:txBody>
                    <a:bodyPr/>
                    <a:lstStyle/>
                    <a:p>
                      <a:pPr algn="l">
                        <a:spcAft>
                          <a:spcPts val="0"/>
                        </a:spcAft>
                      </a:pPr>
                      <a:r>
                        <a:rPr lang="en-US" sz="900" b="1" dirty="0" err="1">
                          <a:effectLst/>
                          <a:latin typeface="+mj-lt"/>
                          <a:ea typeface="Times New Roman"/>
                        </a:rPr>
                        <a:t>Mrs</a:t>
                      </a:r>
                      <a:r>
                        <a:rPr lang="ru-RU" sz="900" b="1" dirty="0">
                          <a:effectLst/>
                          <a:latin typeface="+mj-lt"/>
                          <a:ea typeface="Times New Roman"/>
                        </a:rPr>
                        <a:t>. </a:t>
                      </a:r>
                      <a:r>
                        <a:rPr lang="en-US" sz="900" b="1" dirty="0" err="1">
                          <a:effectLst/>
                          <a:latin typeface="+mj-lt"/>
                          <a:ea typeface="Times New Roman"/>
                        </a:rPr>
                        <a:t>Kuralay</a:t>
                      </a:r>
                      <a:r>
                        <a:rPr lang="en-US" sz="900" b="1" dirty="0">
                          <a:effectLst/>
                          <a:latin typeface="+mj-lt"/>
                          <a:ea typeface="Times New Roman"/>
                        </a:rPr>
                        <a:t> </a:t>
                      </a:r>
                      <a:r>
                        <a:rPr lang="en-US" sz="900" b="1" dirty="0" err="1">
                          <a:effectLst/>
                          <a:latin typeface="+mj-lt"/>
                          <a:ea typeface="Times New Roman"/>
                        </a:rPr>
                        <a:t>Duysebayeva</a:t>
                      </a:r>
                      <a:endParaRPr lang="ru-RU" sz="900" b="1" dirty="0">
                        <a:effectLst/>
                        <a:latin typeface="+mj-lt"/>
                        <a:ea typeface="Times New Roman"/>
                      </a:endParaRPr>
                    </a:p>
                  </a:txBody>
                  <a:tcPr marL="68580" marR="68580" marT="0" marB="0"/>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+7 (727</a:t>
                      </a:r>
                      <a:r>
                        <a:rPr kumimoji="0" lang="en-US" altLang="ru-RU" sz="900" b="0" i="0" u="none" strike="noStrike" cap="none" normalizeH="0" baseline="0" dirty="0" smtClean="0">
                          <a:ln>
                            <a:noFill/>
                          </a:ln>
                          <a:solidFill>
                            <a:schemeClr val="tx1"/>
                          </a:solidFill>
                          <a:effectLst/>
                          <a:latin typeface="Calibri" pitchFamily="34" charset="0"/>
                          <a:cs typeface="Arial" pitchFamily="34" charset="0"/>
                        </a:rPr>
                        <a:t>) </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303 9136</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Arial" pitchFamily="34" charset="0"/>
                        </a:rPr>
                        <a:t>kuralay_12@mail.ru</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2</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11"/>
                  </a:ext>
                </a:extLst>
              </a:tr>
              <a:tr h="391234">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1.11</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effectLst/>
                          <a:latin typeface="+mn-lt"/>
                          <a:ea typeface="Times New Roman"/>
                          <a:cs typeface="Times New Roman"/>
                        </a:rPr>
                        <a:t>Time and Frequency</a:t>
                      </a:r>
                      <a:endParaRPr lang="ru-RU" sz="900" dirty="0" smtClean="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TF</a:t>
                      </a:r>
                      <a:endParaRPr lang="ru-RU" sz="900" dirty="0">
                        <a:effectLst/>
                        <a:latin typeface="+mn-lt"/>
                        <a:ea typeface="Times New Roman"/>
                        <a:cs typeface="Times New Roman"/>
                      </a:endParaRPr>
                    </a:p>
                  </a:txBody>
                  <a:tcPr marL="68580" marR="68580" marT="0" marB="0" anchor="ctr"/>
                </a:tc>
                <a:tc>
                  <a:txBody>
                    <a:bodyPr/>
                    <a:lstStyle/>
                    <a:p>
                      <a:pPr marL="76200" indent="-457200" algn="l">
                        <a:spcAft>
                          <a:spcPts val="0"/>
                        </a:spcAft>
                      </a:pPr>
                      <a:r>
                        <a:rPr lang="en-US" sz="900" b="1" dirty="0">
                          <a:effectLst/>
                          <a:latin typeface="+mj-lt"/>
                          <a:ea typeface="Times New Roman"/>
                        </a:rPr>
                        <a:t>Mr. Marat </a:t>
                      </a:r>
                      <a:r>
                        <a:rPr lang="en-US" sz="900" b="1" dirty="0" err="1">
                          <a:effectLst/>
                          <a:latin typeface="+mj-lt"/>
                          <a:ea typeface="Times New Roman"/>
                        </a:rPr>
                        <a:t>Konkanov</a:t>
                      </a:r>
                      <a:endParaRPr lang="ru-RU" sz="900" b="1" dirty="0">
                        <a:effectLst/>
                        <a:latin typeface="+mj-lt"/>
                        <a:ea typeface="Times New Roman"/>
                      </a:endParaRPr>
                    </a:p>
                    <a:p>
                      <a:pPr algn="l">
                        <a:spcAft>
                          <a:spcPts val="0"/>
                        </a:spcAft>
                      </a:pPr>
                      <a:r>
                        <a:rPr lang="en-US" sz="900" b="1" dirty="0">
                          <a:effectLst/>
                          <a:latin typeface="+mj-lt"/>
                          <a:ea typeface="Times New Roman"/>
                        </a:rPr>
                        <a:t> </a:t>
                      </a:r>
                      <a:endParaRPr lang="ru-RU" sz="900" b="1" dirty="0">
                        <a:effectLst/>
                        <a:latin typeface="+mj-lt"/>
                        <a:ea typeface="Times New Roman"/>
                      </a:endParaRPr>
                    </a:p>
                    <a:p>
                      <a:pPr algn="l">
                        <a:spcAft>
                          <a:spcPts val="0"/>
                        </a:spcAft>
                      </a:pPr>
                      <a:r>
                        <a:rPr lang="en-US" sz="900" b="1" dirty="0">
                          <a:effectLst/>
                          <a:latin typeface="+mj-lt"/>
                          <a:ea typeface="Times New Roman"/>
                        </a:rPr>
                        <a:t> </a:t>
                      </a:r>
                      <a:endParaRPr lang="ru-RU" sz="900" b="1" dirty="0">
                        <a:effectLst/>
                        <a:latin typeface="+mj-lt"/>
                        <a:ea typeface="Times New Roman"/>
                      </a:endParaRPr>
                    </a:p>
                  </a:txBody>
                  <a:tcPr marL="68580" marR="68580" marT="0" marB="0"/>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+7(7172) </a:t>
                      </a:r>
                      <a:r>
                        <a:rPr kumimoji="0" lang="en-US" altLang="ru-RU" sz="900" b="0" i="0" u="none" strike="noStrike" cap="none" normalizeH="0" baseline="0" dirty="0" smtClean="0">
                          <a:ln>
                            <a:noFill/>
                          </a:ln>
                          <a:solidFill>
                            <a:schemeClr val="tx1"/>
                          </a:solidFill>
                          <a:effectLst/>
                          <a:latin typeface="Times New Roman" pitchFamily="18" charset="0"/>
                          <a:cs typeface="Times New Roman" pitchFamily="18" charset="0"/>
                        </a:rPr>
                        <a:t>75</a:t>
                      </a: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 0</a:t>
                      </a:r>
                      <a:r>
                        <a:rPr kumimoji="0" lang="en-US" altLang="ru-RU" sz="900" b="0"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 48</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ru-RU" sz="900" b="0" i="0" u="none" strike="noStrike" cap="none" normalizeH="0" baseline="0" dirty="0" smtClean="0">
                          <a:ln>
                            <a:noFill/>
                          </a:ln>
                          <a:solidFill>
                            <a:srgbClr val="0000FF"/>
                          </a:solidFill>
                          <a:effectLst/>
                          <a:latin typeface="Times New Roman" pitchFamily="18" charset="0"/>
                          <a:cs typeface="Times New Roman" pitchFamily="18" charset="0"/>
                          <a:hlinkClick r:id="rId2"/>
                        </a:rPr>
                        <a:t>konkanov@kazinmetr.kz</a:t>
                      </a:r>
                      <a:r>
                        <a:rPr kumimoji="0" lang="en-US" altLang="ru-RU" sz="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Arial" pitchFamily="34" charset="0"/>
                        </a:rPr>
                        <a:t>1</a:t>
                      </a:r>
                    </a:p>
                  </a:txBody>
                  <a:tcPr marL="68580" marR="68580" marT="0" marB="0" anchor="ctr" horzOverflow="overflow"/>
                </a:tc>
                <a:extLst>
                  <a:ext uri="{0D108BD9-81ED-4DB2-BD59-A6C34878D82A}">
                    <a16:rowId xmlns:a16="http://schemas.microsoft.com/office/drawing/2014/main" val="10012"/>
                  </a:ext>
                </a:extLst>
              </a:tr>
              <a:tr h="459472">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1.12</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effectLst/>
                          <a:latin typeface="+mn-lt"/>
                          <a:ea typeface="Times New Roman"/>
                          <a:cs typeface="Times New Roman"/>
                        </a:rPr>
                        <a:t>Reference Materials</a:t>
                      </a:r>
                      <a:endParaRPr lang="ru-RU" sz="900" dirty="0" smtClean="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RM</a:t>
                      </a:r>
                      <a:endParaRPr lang="ru-RU" sz="900" dirty="0">
                        <a:effectLst/>
                        <a:latin typeface="+mn-lt"/>
                        <a:ea typeface="Times New Roman"/>
                        <a:cs typeface="Times New Roman"/>
                      </a:endParaRPr>
                    </a:p>
                  </a:txBody>
                  <a:tcPr marL="68580" marR="68580" marT="0" marB="0" anchor="ctr"/>
                </a:tc>
                <a:tc>
                  <a:txBody>
                    <a:bodyPr/>
                    <a:lstStyle/>
                    <a:p>
                      <a:pPr algn="l">
                        <a:spcAft>
                          <a:spcPts val="0"/>
                        </a:spcAft>
                      </a:pPr>
                      <a:r>
                        <a:rPr lang="en-US" sz="900" b="1" dirty="0">
                          <a:effectLst/>
                          <a:latin typeface="+mj-lt"/>
                          <a:ea typeface="Times New Roman"/>
                        </a:rPr>
                        <a:t>Mrs. </a:t>
                      </a:r>
                      <a:r>
                        <a:rPr lang="en-US" sz="900" b="1" dirty="0" err="1">
                          <a:effectLst/>
                          <a:latin typeface="+mj-lt"/>
                          <a:ea typeface="Times New Roman"/>
                        </a:rPr>
                        <a:t>Gulzhan</a:t>
                      </a:r>
                      <a:r>
                        <a:rPr lang="en-US" sz="900" b="1" dirty="0">
                          <a:effectLst/>
                          <a:latin typeface="+mj-lt"/>
                          <a:ea typeface="Times New Roman"/>
                        </a:rPr>
                        <a:t> </a:t>
                      </a:r>
                      <a:r>
                        <a:rPr lang="en-US" sz="900" b="1" dirty="0" err="1">
                          <a:effectLst/>
                          <a:latin typeface="+mj-lt"/>
                          <a:ea typeface="Times New Roman"/>
                        </a:rPr>
                        <a:t>Aitzhanova</a:t>
                      </a:r>
                      <a:endParaRPr lang="ru-RU" sz="900" b="1" dirty="0">
                        <a:effectLst/>
                        <a:latin typeface="+mj-lt"/>
                        <a:ea typeface="Times New Roman"/>
                      </a:endParaRPr>
                    </a:p>
                  </a:txBody>
                  <a:tcPr marL="68580" marR="68580" marT="0" marB="0"/>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+7 (7172) 75 07 56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11"/>
                        </a:rPr>
                        <a:t>aitzhanova</a:t>
                      </a:r>
                      <a:r>
                        <a:rPr kumimoji="0" lang="ru-RU" altLang="ru-RU" sz="900" b="0" i="0" u="none" strike="noStrike" cap="none" normalizeH="0" baseline="0" dirty="0" smtClean="0">
                          <a:ln>
                            <a:noFill/>
                          </a:ln>
                          <a:solidFill>
                            <a:srgbClr val="0000FF"/>
                          </a:solidFill>
                          <a:effectLst/>
                          <a:latin typeface="Times New Roman" pitchFamily="18" charset="0"/>
                          <a:cs typeface="Times New Roman" pitchFamily="18" charset="0"/>
                          <a:hlinkClick r:id="rId11"/>
                        </a:rPr>
                        <a:t>@</a:t>
                      </a: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11"/>
                        </a:rPr>
                        <a:t>kazinmetr</a:t>
                      </a:r>
                      <a:r>
                        <a:rPr kumimoji="0" lang="ru-RU" altLang="ru-RU" sz="900" b="0" i="0" u="none" strike="noStrike" cap="none" normalizeH="0" baseline="0" dirty="0" smtClean="0">
                          <a:ln>
                            <a:noFill/>
                          </a:ln>
                          <a:solidFill>
                            <a:srgbClr val="0000FF"/>
                          </a:solidFill>
                          <a:effectLst/>
                          <a:latin typeface="Times New Roman" pitchFamily="18" charset="0"/>
                          <a:cs typeface="Times New Roman" pitchFamily="18" charset="0"/>
                          <a:hlinkClick r:id="rId11"/>
                        </a:rPr>
                        <a:t>.</a:t>
                      </a: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11"/>
                        </a:rPr>
                        <a:t>kz</a:t>
                      </a:r>
                      <a:r>
                        <a:rPr kumimoji="0" lang="en-US" altLang="ru-RU" sz="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Arial" pitchFamily="34" charset="0"/>
                        </a:rPr>
                        <a:t>1</a:t>
                      </a:r>
                    </a:p>
                  </a:txBody>
                  <a:tcPr marL="68580" marR="68580" marT="0" marB="0" anchor="ctr" horzOverflow="overflow"/>
                </a:tc>
                <a:extLst>
                  <a:ext uri="{0D108BD9-81ED-4DB2-BD59-A6C34878D82A}">
                    <a16:rowId xmlns:a16="http://schemas.microsoft.com/office/drawing/2014/main" val="10013"/>
                  </a:ext>
                </a:extLst>
              </a:tr>
              <a:tr h="404144">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effectLst/>
                          <a:latin typeface="+mn-lt"/>
                          <a:ea typeface="Times New Roman"/>
                          <a:cs typeface="Times New Roman"/>
                        </a:rPr>
                        <a:t>Legal Metrology</a:t>
                      </a:r>
                      <a:endParaRPr lang="ru-RU" sz="900" dirty="0" smtClean="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LM</a:t>
                      </a:r>
                      <a:endParaRPr lang="ru-RU" sz="900" dirty="0">
                        <a:effectLst/>
                        <a:latin typeface="+mn-lt"/>
                        <a:ea typeface="Times New Roman"/>
                        <a:cs typeface="Times New Roman"/>
                      </a:endParaRPr>
                    </a:p>
                  </a:txBody>
                  <a:tcPr marL="68580" marR="68580" marT="0" marB="0" anchor="ctr"/>
                </a:tc>
                <a:tc>
                  <a:txBody>
                    <a:bodyPr/>
                    <a:lstStyle/>
                    <a:p>
                      <a:r>
                        <a:rPr lang="en-US" sz="900" b="1" kern="1200" dirty="0" smtClean="0">
                          <a:solidFill>
                            <a:schemeClr val="dk1"/>
                          </a:solidFill>
                          <a:effectLst/>
                          <a:latin typeface="+mj-lt"/>
                          <a:ea typeface="+mn-ea"/>
                          <a:cs typeface="+mn-cs"/>
                        </a:rPr>
                        <a:t>Ms. </a:t>
                      </a:r>
                      <a:r>
                        <a:rPr lang="en-US" sz="900" b="1" kern="1200" dirty="0" err="1" smtClean="0">
                          <a:solidFill>
                            <a:schemeClr val="dk1"/>
                          </a:solidFill>
                          <a:effectLst/>
                          <a:latin typeface="+mj-lt"/>
                          <a:ea typeface="+mn-ea"/>
                          <a:cs typeface="+mn-cs"/>
                        </a:rPr>
                        <a:t>Dinara</a:t>
                      </a:r>
                      <a:r>
                        <a:rPr lang="en-US" sz="900" b="1" kern="1200" dirty="0" smtClean="0">
                          <a:solidFill>
                            <a:schemeClr val="dk1"/>
                          </a:solidFill>
                          <a:effectLst/>
                          <a:latin typeface="+mj-lt"/>
                          <a:ea typeface="+mn-ea"/>
                          <a:cs typeface="+mn-cs"/>
                        </a:rPr>
                        <a:t> </a:t>
                      </a:r>
                      <a:r>
                        <a:rPr lang="en-US" sz="900" b="1" kern="1200" dirty="0" err="1" smtClean="0">
                          <a:solidFill>
                            <a:schemeClr val="dk1"/>
                          </a:solidFill>
                          <a:effectLst/>
                          <a:latin typeface="+mj-lt"/>
                          <a:ea typeface="+mn-ea"/>
                          <a:cs typeface="+mn-cs"/>
                        </a:rPr>
                        <a:t>Zhumakayeva</a:t>
                      </a:r>
                      <a:r>
                        <a:rPr lang="en-US" sz="900" b="1" kern="1200" dirty="0" smtClean="0">
                          <a:solidFill>
                            <a:schemeClr val="dk1"/>
                          </a:solidFill>
                          <a:effectLst/>
                          <a:latin typeface="+mj-lt"/>
                          <a:ea typeface="+mn-ea"/>
                          <a:cs typeface="+mn-cs"/>
                        </a:rPr>
                        <a:t> </a:t>
                      </a:r>
                      <a:endParaRPr lang="ru-RU" sz="900" b="1" kern="1200" dirty="0">
                        <a:solidFill>
                          <a:schemeClr val="dk1"/>
                        </a:solidFill>
                        <a:effectLst/>
                        <a:latin typeface="+mj-lt"/>
                        <a:ea typeface="+mn-ea"/>
                        <a:cs typeface="+mn-cs"/>
                      </a:endParaRPr>
                    </a:p>
                  </a:txBody>
                  <a:tcPr marL="68580" marR="68580" marT="0" marB="0" anchor="ct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+7 (7172) 75 07 25 </a:t>
                      </a:r>
                      <a:r>
                        <a:rPr kumimoji="0" lang="ru-RU" altLang="ru-RU" sz="900" b="0" i="0" u="none" strike="noStrike" cap="none" normalizeH="0" baseline="0" dirty="0" err="1" smtClean="0">
                          <a:ln>
                            <a:noFill/>
                          </a:ln>
                          <a:solidFill>
                            <a:schemeClr val="tx1"/>
                          </a:solidFill>
                          <a:effectLst/>
                          <a:latin typeface="Calibri" pitchFamily="34" charset="0"/>
                          <a:cs typeface="Arial" pitchFamily="34" charset="0"/>
                        </a:rPr>
                        <a:t>zhumakaeva</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a:t>
                      </a:r>
                      <a:r>
                        <a:rPr kumimoji="0" lang="en-US" altLang="ru-RU" sz="900" b="0" i="0" u="none" strike="noStrike" cap="none" normalizeH="0" baseline="0" dirty="0" err="1" smtClean="0">
                          <a:ln>
                            <a:noFill/>
                          </a:ln>
                          <a:solidFill>
                            <a:schemeClr val="tx1"/>
                          </a:solidFill>
                          <a:effectLst/>
                          <a:latin typeface="Calibri" pitchFamily="34" charset="0"/>
                          <a:cs typeface="Arial" pitchFamily="34" charset="0"/>
                          <a:hlinkClick r:id="rId12"/>
                        </a:rPr>
                        <a:t>kazinmetr</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a:t>
                      </a:r>
                      <a:r>
                        <a:rPr kumimoji="0" lang="en-US" altLang="ru-RU" sz="900" b="0" i="0" u="none" strike="noStrike" cap="none" normalizeH="0" baseline="0" dirty="0" err="1" smtClean="0">
                          <a:ln>
                            <a:noFill/>
                          </a:ln>
                          <a:solidFill>
                            <a:schemeClr val="tx1"/>
                          </a:solidFill>
                          <a:effectLst/>
                          <a:latin typeface="Calibri" pitchFamily="34" charset="0"/>
                          <a:cs typeface="Arial" pitchFamily="34" charset="0"/>
                        </a:rPr>
                        <a:t>kz</a:t>
                      </a:r>
                      <a:r>
                        <a:rPr kumimoji="0" lang="en-US" altLang="ru-RU" sz="900" b="0" i="0" u="none" strike="noStrike" cap="none" normalizeH="0" baseline="0" dirty="0" smtClean="0">
                          <a:ln>
                            <a:noFill/>
                          </a:ln>
                          <a:solidFill>
                            <a:schemeClr val="tx1"/>
                          </a:solidFill>
                          <a:effectLst/>
                          <a:latin typeface="Calibri" pitchFamily="34" charset="0"/>
                          <a:cs typeface="Arial" pitchFamily="34" charset="0"/>
                        </a:rPr>
                        <a:t>  </a:t>
                      </a:r>
                      <a:endParaRPr kumimoji="0" lang="ru-RU" altLang="ru-RU" sz="900" b="0" i="0" u="none" strike="noStrike" cap="none" normalizeH="0" baseline="0" dirty="0" smtClean="0">
                        <a:ln>
                          <a:noFill/>
                        </a:ln>
                        <a:solidFill>
                          <a:schemeClr val="tx1"/>
                        </a:solidFill>
                        <a:effectLst/>
                        <a:latin typeface="Calibri" pitchFamily="34" charset="0"/>
                        <a:cs typeface="Arial" pitchFamily="34" charset="0"/>
                      </a:endParaRPr>
                    </a:p>
                  </a:txBody>
                  <a:tcPr marL="68580" marR="68580" marT="0" marB="0" anchor="ctr"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Arial" pitchFamily="34" charset="0"/>
                        </a:rPr>
                        <a:t>1</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14"/>
                  </a:ext>
                </a:extLst>
              </a:tr>
              <a:tr h="280696">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3.1</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spc="-10" dirty="0" smtClean="0">
                          <a:effectLst/>
                          <a:latin typeface="+mn-lt"/>
                          <a:ea typeface="Times New Roman"/>
                          <a:cs typeface="Times New Roman"/>
                        </a:rPr>
                        <a:t>Quality Forum Technical Committee</a:t>
                      </a:r>
                      <a:endParaRPr lang="ru-RU" sz="900" dirty="0" smtClean="0">
                        <a:effectLst/>
                        <a:latin typeface="+mn-lt"/>
                        <a:ea typeface="Times New Roman"/>
                        <a:cs typeface="Times New Roman"/>
                      </a:endParaRPr>
                    </a:p>
                  </a:txBody>
                  <a:tcPr marL="68580" marR="68580" marT="0" marB="0" anchor="ctr"/>
                </a:tc>
                <a:tc>
                  <a:txBody>
                    <a:bodyPr/>
                    <a:lstStyle/>
                    <a:p>
                      <a:pPr algn="ctr">
                        <a:spcAft>
                          <a:spcPts val="0"/>
                        </a:spcAft>
                      </a:pPr>
                      <a:r>
                        <a:rPr lang="en-US" sz="900" b="1" dirty="0" smtClean="0">
                          <a:effectLst/>
                          <a:latin typeface="+mn-lt"/>
                          <a:ea typeface="Times New Roman"/>
                          <a:cs typeface="Times New Roman"/>
                        </a:rPr>
                        <a:t>AQ</a:t>
                      </a:r>
                      <a:endParaRPr lang="ru-RU" sz="900" b="1" dirty="0">
                        <a:effectLst/>
                        <a:latin typeface="+mn-lt"/>
                        <a:ea typeface="Times New Roman"/>
                        <a:cs typeface="Times New Roman"/>
                      </a:endParaRPr>
                    </a:p>
                  </a:txBody>
                  <a:tcPr marL="68580" marR="68580" marT="0" marB="0" anchor="ctr"/>
                </a:tc>
                <a:tc>
                  <a:txBody>
                    <a:bodyPr/>
                    <a:lstStyle/>
                    <a:p>
                      <a:pPr>
                        <a:spcAft>
                          <a:spcPts val="0"/>
                        </a:spcAft>
                      </a:pPr>
                      <a:r>
                        <a:rPr lang="en-US" sz="900" b="1" kern="1200" dirty="0" smtClean="0">
                          <a:solidFill>
                            <a:schemeClr val="dk1"/>
                          </a:solidFill>
                          <a:effectLst/>
                          <a:latin typeface="+mj-lt"/>
                          <a:ea typeface="+mn-ea"/>
                          <a:cs typeface="+mn-cs"/>
                        </a:rPr>
                        <a:t>Mrs. </a:t>
                      </a:r>
                      <a:r>
                        <a:rPr lang="en-US" sz="900" b="1" kern="1200" dirty="0" err="1" smtClean="0">
                          <a:solidFill>
                            <a:schemeClr val="dk1"/>
                          </a:solidFill>
                          <a:effectLst/>
                          <a:latin typeface="+mj-lt"/>
                          <a:ea typeface="+mn-ea"/>
                          <a:cs typeface="+mn-cs"/>
                        </a:rPr>
                        <a:t>Gulzhan</a:t>
                      </a:r>
                      <a:r>
                        <a:rPr lang="en-US" sz="900" b="1" kern="1200" dirty="0" smtClean="0">
                          <a:solidFill>
                            <a:schemeClr val="dk1"/>
                          </a:solidFill>
                          <a:effectLst/>
                          <a:latin typeface="+mj-lt"/>
                          <a:ea typeface="+mn-ea"/>
                          <a:cs typeface="+mn-cs"/>
                        </a:rPr>
                        <a:t> </a:t>
                      </a:r>
                      <a:r>
                        <a:rPr lang="en-US" sz="900" b="1" kern="1200" dirty="0" err="1" smtClean="0">
                          <a:solidFill>
                            <a:schemeClr val="dk1"/>
                          </a:solidFill>
                          <a:effectLst/>
                          <a:latin typeface="+mj-lt"/>
                          <a:ea typeface="+mn-ea"/>
                          <a:cs typeface="+mn-cs"/>
                        </a:rPr>
                        <a:t>Aitzhanova</a:t>
                      </a:r>
                      <a:endParaRPr lang="ru-RU" sz="900" b="1" dirty="0">
                        <a:effectLst/>
                        <a:latin typeface="+mj-lt"/>
                        <a:ea typeface="Times New Roman"/>
                        <a:cs typeface="Times New Roman"/>
                      </a:endParaRPr>
                    </a:p>
                  </a:txBody>
                  <a:tcPr marL="68580" marR="68580" marT="0" marB="0" anchor="ct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+7 (7172) </a:t>
                      </a:r>
                      <a:r>
                        <a:rPr kumimoji="0" lang="en-US" altLang="ru-RU" sz="900" b="0" i="0" u="none" strike="noStrike" cap="none" normalizeH="0" baseline="0" dirty="0" smtClean="0">
                          <a:ln>
                            <a:noFill/>
                          </a:ln>
                          <a:solidFill>
                            <a:schemeClr val="tx1"/>
                          </a:solidFill>
                          <a:effectLst/>
                          <a:latin typeface="Calibri" pitchFamily="34" charset="0"/>
                          <a:cs typeface="Arial" pitchFamily="34" charset="0"/>
                        </a:rPr>
                        <a:t>75</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 0</a:t>
                      </a:r>
                      <a:r>
                        <a:rPr kumimoji="0" lang="en-US" altLang="ru-RU" sz="900" b="0" i="0" u="none" strike="noStrike" cap="none" normalizeH="0" baseline="0" dirty="0" smtClean="0">
                          <a:ln>
                            <a:noFill/>
                          </a:ln>
                          <a:solidFill>
                            <a:schemeClr val="tx1"/>
                          </a:solidFill>
                          <a:effectLst/>
                          <a:latin typeface="Calibri" pitchFamily="34" charset="0"/>
                          <a:cs typeface="Arial" pitchFamily="34" charset="0"/>
                        </a:rPr>
                        <a:t>7</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 56</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ru-RU" sz="900" b="0" i="0" u="none" strike="noStrike" cap="none" normalizeH="0" baseline="0" dirty="0" err="1" smtClean="0">
                          <a:ln>
                            <a:noFill/>
                          </a:ln>
                          <a:solidFill>
                            <a:schemeClr val="tx1"/>
                          </a:solidFill>
                          <a:effectLst/>
                          <a:latin typeface="Calibri" pitchFamily="34" charset="0"/>
                          <a:cs typeface="Arial" pitchFamily="34" charset="0"/>
                          <a:hlinkClick r:id="rId11"/>
                        </a:rPr>
                        <a:t>aitzhanova</a:t>
                      </a:r>
                      <a:r>
                        <a:rPr kumimoji="0" lang="ru-RU" altLang="ru-RU" sz="900" b="0" i="0" u="none" strike="noStrike" cap="none" normalizeH="0" baseline="0" dirty="0" smtClean="0">
                          <a:ln>
                            <a:noFill/>
                          </a:ln>
                          <a:solidFill>
                            <a:schemeClr val="tx1"/>
                          </a:solidFill>
                          <a:effectLst/>
                          <a:latin typeface="Calibri" pitchFamily="34" charset="0"/>
                          <a:cs typeface="Arial" pitchFamily="34" charset="0"/>
                          <a:hlinkClick r:id="rId11"/>
                        </a:rPr>
                        <a:t>@</a:t>
                      </a:r>
                      <a:r>
                        <a:rPr kumimoji="0" lang="en-US" altLang="ru-RU" sz="900" b="0" i="0" u="none" strike="noStrike" cap="none" normalizeH="0" baseline="0" dirty="0" smtClean="0">
                          <a:ln>
                            <a:noFill/>
                          </a:ln>
                          <a:solidFill>
                            <a:schemeClr val="tx1"/>
                          </a:solidFill>
                          <a:effectLst/>
                          <a:latin typeface="Calibri" pitchFamily="34" charset="0"/>
                          <a:cs typeface="Arial" pitchFamily="34" charset="0"/>
                          <a:hlinkClick r:id="rId11"/>
                        </a:rPr>
                        <a:t>kazinmetr.kz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Arial" pitchFamily="34" charset="0"/>
                        </a:rPr>
                        <a:t>1</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4</a:t>
                      </a:r>
                      <a:endParaRPr lang="ru-RU" sz="900" dirty="0">
                        <a:effectLst/>
                        <a:latin typeface="+mn-lt"/>
                        <a:ea typeface="Times New Roman"/>
                        <a:cs typeface="Times New Roman"/>
                      </a:endParaRPr>
                    </a:p>
                    <a:p>
                      <a:pPr>
                        <a:spcAft>
                          <a:spcPts val="0"/>
                        </a:spcAft>
                      </a:pPr>
                      <a:r>
                        <a:rPr lang="en-GB" sz="900" dirty="0" smtClean="0">
                          <a:effectLst/>
                          <a:latin typeface="+mn-lt"/>
                          <a:ea typeface="Times New Roman"/>
                          <a:cs typeface="Times New Roman"/>
                        </a:rPr>
                        <a:t>Information and Training</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smtClean="0">
                          <a:effectLst/>
                          <a:latin typeface="+mn-lt"/>
                          <a:ea typeface="Times New Roman"/>
                          <a:cs typeface="Times New Roman"/>
                        </a:rPr>
                        <a:t>IT</a:t>
                      </a:r>
                      <a:endParaRPr lang="ru-RU" sz="900" dirty="0" smtClean="0">
                        <a:effectLst/>
                        <a:latin typeface="+mn-lt"/>
                        <a:ea typeface="Times New Roman"/>
                        <a:cs typeface="Times New Roman"/>
                      </a:endParaRPr>
                    </a:p>
                    <a:p>
                      <a:pPr algn="ctr">
                        <a:spcAft>
                          <a:spcPts val="0"/>
                        </a:spcAft>
                      </a:pPr>
                      <a:r>
                        <a:rPr lang="en-GB" sz="900" b="1" dirty="0" smtClean="0">
                          <a:effectLst/>
                          <a:latin typeface="+mn-lt"/>
                          <a:ea typeface="Times New Roman"/>
                          <a:cs typeface="Times New Roman"/>
                        </a:rPr>
                        <a:t>TR</a:t>
                      </a: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r>
                        <a:rPr lang="en-US" sz="900" b="1" kern="1200" dirty="0" err="1" smtClean="0">
                          <a:solidFill>
                            <a:schemeClr val="dk1"/>
                          </a:solidFill>
                          <a:effectLst/>
                          <a:latin typeface="+mj-lt"/>
                          <a:ea typeface="+mn-ea"/>
                          <a:cs typeface="+mn-cs"/>
                        </a:rPr>
                        <a:t>Ms</a:t>
                      </a:r>
                      <a:r>
                        <a:rPr lang="en-US" sz="900" b="1" kern="1200" dirty="0" smtClean="0">
                          <a:solidFill>
                            <a:schemeClr val="dk1"/>
                          </a:solidFill>
                          <a:effectLst/>
                          <a:latin typeface="+mj-lt"/>
                          <a:ea typeface="+mn-ea"/>
                          <a:cs typeface="+mn-cs"/>
                        </a:rPr>
                        <a:t> Anara </a:t>
                      </a:r>
                      <a:r>
                        <a:rPr lang="en-US" sz="900" b="1" kern="1200" dirty="0" err="1" smtClean="0">
                          <a:solidFill>
                            <a:schemeClr val="dk1"/>
                          </a:solidFill>
                          <a:effectLst/>
                          <a:latin typeface="+mj-lt"/>
                          <a:ea typeface="+mn-ea"/>
                          <a:cs typeface="+mn-cs"/>
                        </a:rPr>
                        <a:t>Abilmajinova</a:t>
                      </a:r>
                      <a:endParaRPr lang="ru-RU" sz="900" b="1" kern="1200" dirty="0">
                        <a:solidFill>
                          <a:schemeClr val="dk1"/>
                        </a:solidFill>
                        <a:effectLst/>
                        <a:latin typeface="+mj-lt"/>
                        <a:ea typeface="+mn-ea"/>
                        <a:cs typeface="+mn-cs"/>
                      </a:endParaRPr>
                    </a:p>
                  </a:txBody>
                  <a:tcPr marL="68580" marR="68580" marT="0" marB="0" anchor="ct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Calibri" pitchFamily="34" charset="0"/>
                          <a:cs typeface="Arial" pitchFamily="34" charset="0"/>
                        </a:rPr>
                        <a:t>+7 (7172) 27 09 23 </a:t>
                      </a:r>
                      <a:r>
                        <a:rPr kumimoji="0" lang="en-US" altLang="ru-RU" sz="900" b="0" i="0" u="none" strike="noStrike" cap="none" normalizeH="0" baseline="0" dirty="0" smtClean="0">
                          <a:ln>
                            <a:noFill/>
                          </a:ln>
                          <a:solidFill>
                            <a:srgbClr val="000000"/>
                          </a:solidFill>
                          <a:effectLst/>
                          <a:latin typeface="Calibri" pitchFamily="34" charset="0"/>
                          <a:cs typeface="Arial" pitchFamily="34" charset="0"/>
                        </a:rPr>
                        <a:t>karlygash_sat@mail.ru</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Arial" pitchFamily="34" charset="0"/>
                        </a:rPr>
                        <a:t>1</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16"/>
                  </a:ext>
                </a:extLst>
              </a:tr>
              <a:tr h="370840">
                <a:tc>
                  <a:txBody>
                    <a:bodyPr/>
                    <a:lstStyle/>
                    <a:p>
                      <a:pPr>
                        <a:spcAft>
                          <a:spcPts val="0"/>
                        </a:spcAft>
                      </a:pPr>
                      <a:r>
                        <a:rPr lang="en-US" sz="900" b="1" dirty="0" smtClean="0">
                          <a:effectLst/>
                          <a:latin typeface="+mn-lt"/>
                          <a:ea typeface="Times New Roman"/>
                          <a:cs typeface="Times New Roman"/>
                        </a:rPr>
                        <a:t>TC 5</a:t>
                      </a:r>
                    </a:p>
                    <a:p>
                      <a:pPr>
                        <a:spcAft>
                          <a:spcPts val="0"/>
                        </a:spcAft>
                      </a:pPr>
                      <a:r>
                        <a:rPr lang="en-US" sz="900" dirty="0" smtClean="0">
                          <a:effectLst/>
                          <a:latin typeface="+mn-lt"/>
                          <a:ea typeface="Times New Roman"/>
                          <a:cs typeface="Times New Roman"/>
                        </a:rPr>
                        <a:t>Joint</a:t>
                      </a:r>
                      <a:r>
                        <a:rPr lang="en-US" sz="900" baseline="0" dirty="0" smtClean="0">
                          <a:effectLst/>
                          <a:latin typeface="+mn-lt"/>
                          <a:ea typeface="Times New Roman"/>
                          <a:cs typeface="Times New Roman"/>
                        </a:rPr>
                        <a: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US" sz="900" b="1" kern="1200" dirty="0" smtClean="0">
                          <a:solidFill>
                            <a:schemeClr val="dk1"/>
                          </a:solidFill>
                          <a:effectLst/>
                          <a:latin typeface="+mj-lt"/>
                          <a:ea typeface="+mn-ea"/>
                          <a:cs typeface="+mn-cs"/>
                        </a:rPr>
                        <a:t>Mrs. </a:t>
                      </a:r>
                      <a:r>
                        <a:rPr lang="en-US" sz="900" b="1" kern="1200" dirty="0" err="1" smtClean="0">
                          <a:solidFill>
                            <a:schemeClr val="dk1"/>
                          </a:solidFill>
                          <a:effectLst/>
                          <a:latin typeface="+mj-lt"/>
                          <a:ea typeface="+mn-ea"/>
                          <a:cs typeface="+mn-cs"/>
                        </a:rPr>
                        <a:t>Gulmira</a:t>
                      </a:r>
                      <a:r>
                        <a:rPr lang="en-US" sz="900" b="1" kern="1200" dirty="0" smtClean="0">
                          <a:solidFill>
                            <a:schemeClr val="dk1"/>
                          </a:solidFill>
                          <a:effectLst/>
                          <a:latin typeface="+mj-lt"/>
                          <a:ea typeface="+mn-ea"/>
                          <a:cs typeface="+mn-cs"/>
                        </a:rPr>
                        <a:t> </a:t>
                      </a:r>
                      <a:r>
                        <a:rPr lang="en-US" sz="900" b="1" kern="1200" dirty="0" err="1" smtClean="0">
                          <a:solidFill>
                            <a:schemeClr val="dk1"/>
                          </a:solidFill>
                          <a:effectLst/>
                          <a:latin typeface="+mj-lt"/>
                          <a:ea typeface="+mn-ea"/>
                          <a:cs typeface="+mn-cs"/>
                        </a:rPr>
                        <a:t>Bekturganova</a:t>
                      </a:r>
                      <a:endParaRPr lang="ru-RU" sz="900" b="1" dirty="0">
                        <a:effectLst/>
                        <a:latin typeface="+mj-lt"/>
                        <a:ea typeface="Times New Roman"/>
                        <a:cs typeface="Times New Roman"/>
                      </a:endParaRPr>
                    </a:p>
                  </a:txBody>
                  <a:tcPr marL="68580" marR="68580" marT="0" marB="0" anchor="ct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+7(7172) </a:t>
                      </a:r>
                      <a:r>
                        <a:rPr kumimoji="0" lang="kk-KZ" altLang="ru-RU" sz="900" b="0" i="0" u="none" strike="noStrike" cap="none" normalizeH="0" baseline="0" dirty="0" smtClean="0">
                          <a:ln>
                            <a:noFill/>
                          </a:ln>
                          <a:solidFill>
                            <a:schemeClr val="tx1"/>
                          </a:solidFill>
                          <a:effectLst/>
                          <a:latin typeface="Times New Roman" pitchFamily="18" charset="0"/>
                          <a:cs typeface="Times New Roman" pitchFamily="18" charset="0"/>
                        </a:rPr>
                        <a:t>75</a:t>
                      </a: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 0</a:t>
                      </a:r>
                      <a:r>
                        <a:rPr kumimoji="0" lang="kk-KZ" altLang="ru-RU" sz="900" b="0"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 46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13"/>
                        </a:rPr>
                        <a:t>bekturganova</a:t>
                      </a:r>
                      <a:r>
                        <a:rPr kumimoji="0" lang="ru-RU" altLang="ru-RU" sz="900" b="0" i="0" u="none" strike="noStrike" cap="none" normalizeH="0" baseline="0" dirty="0" smtClean="0">
                          <a:ln>
                            <a:noFill/>
                          </a:ln>
                          <a:solidFill>
                            <a:srgbClr val="0000FF"/>
                          </a:solidFill>
                          <a:effectLst/>
                          <a:latin typeface="Times New Roman" pitchFamily="18" charset="0"/>
                          <a:cs typeface="Times New Roman" pitchFamily="18" charset="0"/>
                          <a:hlinkClick r:id="rId13"/>
                        </a:rPr>
                        <a:t>@</a:t>
                      </a: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13"/>
                        </a:rPr>
                        <a:t>kazinmetr</a:t>
                      </a:r>
                      <a:r>
                        <a:rPr kumimoji="0" lang="ru-RU" altLang="ru-RU" sz="900" b="0" i="0" u="none" strike="noStrike" cap="none" normalizeH="0" baseline="0" dirty="0" smtClean="0">
                          <a:ln>
                            <a:noFill/>
                          </a:ln>
                          <a:solidFill>
                            <a:srgbClr val="0000FF"/>
                          </a:solidFill>
                          <a:effectLst/>
                          <a:latin typeface="Times New Roman" pitchFamily="18" charset="0"/>
                          <a:cs typeface="Times New Roman" pitchFamily="18" charset="0"/>
                          <a:hlinkClick r:id="rId13"/>
                        </a:rPr>
                        <a:t>.</a:t>
                      </a:r>
                      <a:r>
                        <a:rPr kumimoji="0" lang="en-US" altLang="ru-RU" sz="900" b="0" i="0" u="none" strike="noStrike" cap="none" normalizeH="0" baseline="0" dirty="0" err="1" smtClean="0">
                          <a:ln>
                            <a:noFill/>
                          </a:ln>
                          <a:solidFill>
                            <a:srgbClr val="0000FF"/>
                          </a:solidFill>
                          <a:effectLst/>
                          <a:latin typeface="Times New Roman" pitchFamily="18" charset="0"/>
                          <a:cs typeface="Times New Roman" pitchFamily="18" charset="0"/>
                          <a:hlinkClick r:id="rId13"/>
                        </a:rPr>
                        <a:t>kz</a:t>
                      </a:r>
                      <a:r>
                        <a:rPr kumimoji="0" lang="en-US" altLang="ru-RU" sz="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Arial" pitchFamily="34" charset="0"/>
                        </a:rPr>
                        <a:t>1</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extLst>
                  <a:ext uri="{0D108BD9-81ED-4DB2-BD59-A6C34878D82A}">
                    <a16:rowId xmlns:a16="http://schemas.microsoft.com/office/drawing/2014/main" val="10017"/>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2"/>
          <p:cNvSpPr>
            <a:spLocks noGrp="1"/>
          </p:cNvSpPr>
          <p:nvPr>
            <p:ph idx="1"/>
          </p:nvPr>
        </p:nvSpPr>
        <p:spPr>
          <a:xfrm>
            <a:off x="333375" y="1208088"/>
            <a:ext cx="6172200" cy="7959725"/>
          </a:xfrm>
        </p:spPr>
        <p:txBody>
          <a:bodyPr rtlCol="0">
            <a:normAutofit lnSpcReduction="10000"/>
          </a:bodyPr>
          <a:lstStyle/>
          <a:p>
            <a:pPr fontAlgn="auto">
              <a:spcAft>
                <a:spcPts val="0"/>
              </a:spcAft>
              <a:defRPr/>
            </a:pPr>
            <a:r>
              <a:rPr lang="en-GB" sz="1200" b="1" cap="all" dirty="0">
                <a:solidFill>
                  <a:srgbClr val="FF0000"/>
                </a:solidFill>
              </a:rPr>
              <a:t>Addresses of </a:t>
            </a:r>
            <a:r>
              <a:rPr lang="en-GB" sz="1200" b="1" cap="all" dirty="0" smtClean="0">
                <a:solidFill>
                  <a:srgbClr val="FF0000"/>
                </a:solidFill>
              </a:rPr>
              <a:t>organizations</a:t>
            </a:r>
            <a:endParaRPr lang="ru-RU" sz="1200" dirty="0">
              <a:solidFill>
                <a:srgbClr val="FF0000"/>
              </a:solidFill>
            </a:endParaRPr>
          </a:p>
          <a:p>
            <a:pPr fontAlgn="auto">
              <a:spcAft>
                <a:spcPts val="0"/>
              </a:spcAft>
              <a:defRPr/>
            </a:pPr>
            <a:r>
              <a:rPr lang="ru-RU" sz="1050" b="1" dirty="0" smtClean="0"/>
              <a:t>1</a:t>
            </a:r>
            <a:r>
              <a:rPr lang="ru-RU" sz="1050" b="1" dirty="0"/>
              <a:t>.</a:t>
            </a:r>
            <a:r>
              <a:rPr lang="en-US" sz="1050" b="1" dirty="0"/>
              <a:t>	</a:t>
            </a:r>
            <a:r>
              <a:rPr lang="en-GB" sz="1050" b="1" dirty="0"/>
              <a:t>Republic State Enterprise “Kazakhstan Institute of Metrology” (RSE “</a:t>
            </a:r>
            <a:r>
              <a:rPr lang="en-GB" sz="1050" b="1" dirty="0" err="1"/>
              <a:t>KazInMetr</a:t>
            </a:r>
            <a:r>
              <a:rPr lang="en-GB" sz="1050" b="1" dirty="0"/>
              <a:t>”)</a:t>
            </a:r>
            <a:endParaRPr lang="ru-RU" sz="1050" dirty="0"/>
          </a:p>
          <a:p>
            <a:pPr fontAlgn="auto">
              <a:spcAft>
                <a:spcPts val="0"/>
              </a:spcAft>
              <a:defRPr/>
            </a:pPr>
            <a:r>
              <a:rPr lang="en-GB" sz="1050" dirty="0"/>
              <a:t>	</a:t>
            </a:r>
            <a:r>
              <a:rPr lang="en-GB" sz="1050" dirty="0" err="1"/>
              <a:t>Center</a:t>
            </a:r>
            <a:r>
              <a:rPr lang="en-GB" sz="1050" dirty="0"/>
              <a:t> of Measurement Standards </a:t>
            </a:r>
            <a:endParaRPr lang="ru-RU" sz="1050" dirty="0"/>
          </a:p>
          <a:p>
            <a:pPr fontAlgn="auto">
              <a:spcAft>
                <a:spcPts val="0"/>
              </a:spcAft>
              <a:defRPr/>
            </a:pPr>
            <a:r>
              <a:rPr lang="en-GB" sz="1050" dirty="0"/>
              <a:t>	Left bank of the river Ishim</a:t>
            </a:r>
            <a:endParaRPr lang="ru-RU" sz="1050" dirty="0"/>
          </a:p>
          <a:p>
            <a:pPr fontAlgn="auto">
              <a:spcAft>
                <a:spcPts val="0"/>
              </a:spcAft>
              <a:defRPr/>
            </a:pPr>
            <a:r>
              <a:rPr lang="en-GB" sz="1050" dirty="0"/>
              <a:t>	</a:t>
            </a:r>
            <a:r>
              <a:rPr lang="en-US" sz="1050" dirty="0" err="1"/>
              <a:t>Mangilik</a:t>
            </a:r>
            <a:r>
              <a:rPr lang="en-US" sz="1050" dirty="0"/>
              <a:t> </a:t>
            </a:r>
            <a:r>
              <a:rPr lang="en-US" sz="1050" dirty="0" err="1"/>
              <a:t>Yel</a:t>
            </a:r>
            <a:r>
              <a:rPr lang="en-US" sz="1050" dirty="0"/>
              <a:t> </a:t>
            </a:r>
            <a:r>
              <a:rPr lang="en-GB" sz="1050" dirty="0" smtClean="0"/>
              <a:t> </a:t>
            </a:r>
            <a:r>
              <a:rPr lang="en-GB" sz="1050" dirty="0"/>
              <a:t>Str., 11</a:t>
            </a:r>
            <a:endParaRPr lang="ru-RU" sz="1050" dirty="0"/>
          </a:p>
          <a:p>
            <a:pPr fontAlgn="auto">
              <a:spcAft>
                <a:spcPts val="0"/>
              </a:spcAft>
              <a:defRPr/>
            </a:pPr>
            <a:r>
              <a:rPr lang="en-GB" sz="1050" dirty="0"/>
              <a:t>	010000 Astana</a:t>
            </a:r>
            <a:endParaRPr lang="ru-RU" sz="1050" dirty="0"/>
          </a:p>
          <a:p>
            <a:pPr fontAlgn="auto">
              <a:spcAft>
                <a:spcPts val="0"/>
              </a:spcAft>
              <a:defRPr/>
            </a:pPr>
            <a:r>
              <a:rPr lang="en-GB" sz="1050" dirty="0"/>
              <a:t>	Republic of Kazakhstan</a:t>
            </a:r>
            <a:endParaRPr lang="ru-RU" sz="1050" dirty="0"/>
          </a:p>
          <a:p>
            <a:r>
              <a:rPr lang="en-GB" sz="1050" dirty="0"/>
              <a:t>	Telephone:	</a:t>
            </a:r>
            <a:r>
              <a:rPr lang="en-US" sz="1050" dirty="0"/>
              <a:t>+7 (7172) 270999</a:t>
            </a:r>
            <a:endParaRPr lang="ru-RU" sz="1050" dirty="0"/>
          </a:p>
          <a:p>
            <a:pPr fontAlgn="auto">
              <a:spcAft>
                <a:spcPts val="0"/>
              </a:spcAft>
              <a:defRPr/>
            </a:pPr>
            <a:r>
              <a:rPr lang="en-GB" sz="1050" dirty="0"/>
              <a:t>	</a:t>
            </a:r>
            <a:r>
              <a:rPr lang="en-GB" sz="1050" dirty="0" smtClean="0"/>
              <a:t>E-mail</a:t>
            </a:r>
            <a:r>
              <a:rPr lang="en-GB" sz="1050" dirty="0"/>
              <a:t>:	</a:t>
            </a:r>
            <a:r>
              <a:rPr lang="en-US" sz="1050" u="sng" dirty="0">
                <a:hlinkClick r:id="rId2"/>
              </a:rPr>
              <a:t>87020000667@mail.ru</a:t>
            </a:r>
            <a:r>
              <a:rPr lang="en-GB" sz="1050" dirty="0"/>
              <a:t>	</a:t>
            </a:r>
            <a:endParaRPr lang="en-GB" sz="1050" dirty="0" smtClean="0"/>
          </a:p>
          <a:p>
            <a:pPr fontAlgn="auto">
              <a:spcAft>
                <a:spcPts val="0"/>
              </a:spcAft>
              <a:defRPr/>
            </a:pPr>
            <a:r>
              <a:rPr lang="en-GB" sz="1050" dirty="0"/>
              <a:t> </a:t>
            </a:r>
            <a:r>
              <a:rPr lang="en-GB" sz="1050" dirty="0" smtClean="0"/>
              <a:t>                             Website</a:t>
            </a:r>
            <a:r>
              <a:rPr lang="en-GB" sz="1050" dirty="0"/>
              <a:t>:	</a:t>
            </a:r>
            <a:r>
              <a:rPr lang="en-GB" sz="1050" u="sng" dirty="0" smtClean="0">
                <a:hlinkClick r:id="rId3"/>
              </a:rPr>
              <a:t>http</a:t>
            </a:r>
            <a:r>
              <a:rPr lang="en-GB" sz="1050" u="sng" dirty="0">
                <a:hlinkClick r:id="rId3"/>
              </a:rPr>
              <a:t>://</a:t>
            </a:r>
            <a:r>
              <a:rPr lang="en-GB" sz="1050" u="sng" dirty="0" smtClean="0">
                <a:hlinkClick r:id="rId3"/>
              </a:rPr>
              <a:t>www.kazinmetr.</a:t>
            </a:r>
            <a:r>
              <a:rPr lang="en-GB" sz="1050" dirty="0" smtClean="0">
                <a:hlinkClick r:id="rId3"/>
              </a:rPr>
              <a:t>kz</a:t>
            </a:r>
            <a:endParaRPr lang="en-GB" sz="1050" dirty="0" smtClean="0"/>
          </a:p>
          <a:p>
            <a:pPr fontAlgn="auto">
              <a:spcAft>
                <a:spcPts val="0"/>
              </a:spcAft>
              <a:defRPr/>
            </a:pPr>
            <a:endParaRPr lang="en-US" sz="1050" dirty="0" smtClean="0"/>
          </a:p>
          <a:p>
            <a:r>
              <a:rPr lang="ru-RU" sz="1050" u="sng" dirty="0"/>
              <a:t> </a:t>
            </a:r>
            <a:r>
              <a:rPr lang="en-US" sz="1050" b="1" i="1" u="sng" dirty="0"/>
              <a:t>Branch institutes:</a:t>
            </a:r>
            <a:endParaRPr lang="ru-RU" sz="1050" dirty="0"/>
          </a:p>
          <a:p>
            <a:pPr fontAlgn="auto">
              <a:spcAft>
                <a:spcPts val="0"/>
              </a:spcAft>
              <a:defRPr/>
            </a:pPr>
            <a:endParaRPr lang="ru-RU" sz="1050" dirty="0" smtClean="0"/>
          </a:p>
          <a:p>
            <a:pPr fontAlgn="auto">
              <a:spcAft>
                <a:spcPts val="0"/>
              </a:spcAft>
              <a:defRPr/>
            </a:pPr>
            <a:r>
              <a:rPr lang="en-GB" sz="1050" b="1" dirty="0"/>
              <a:t>2</a:t>
            </a:r>
            <a:r>
              <a:rPr lang="en-GB" sz="1050" b="1" dirty="0" smtClean="0"/>
              <a:t>.	South-Kazakhstan </a:t>
            </a:r>
            <a:r>
              <a:rPr lang="en-GB" sz="1050" b="1" dirty="0"/>
              <a:t>Subsidiary of Republic State Enterprise </a:t>
            </a:r>
            <a:r>
              <a:rPr lang="en-GB" sz="1050" b="1" dirty="0" smtClean="0"/>
              <a:t/>
            </a:r>
            <a:br>
              <a:rPr lang="en-GB" sz="1050" b="1" dirty="0" smtClean="0"/>
            </a:br>
            <a:r>
              <a:rPr lang="en-GB" sz="1050" b="1" dirty="0" smtClean="0"/>
              <a:t>	“</a:t>
            </a:r>
            <a:r>
              <a:rPr lang="en-GB" sz="1050" b="1" dirty="0"/>
              <a:t>Kazakhstan Institute of Metrology”</a:t>
            </a:r>
            <a:endParaRPr lang="ru-RU" sz="1050" dirty="0"/>
          </a:p>
          <a:p>
            <a:pPr fontAlgn="auto">
              <a:spcAft>
                <a:spcPts val="0"/>
              </a:spcAft>
              <a:defRPr/>
            </a:pPr>
            <a:r>
              <a:rPr lang="en-GB" sz="1050" b="1" dirty="0"/>
              <a:t>	(SKS RSE “</a:t>
            </a:r>
            <a:r>
              <a:rPr lang="en-GB" sz="1050" b="1" dirty="0" err="1"/>
              <a:t>KazInMetr</a:t>
            </a:r>
            <a:r>
              <a:rPr lang="en-GB" sz="1050" b="1" dirty="0"/>
              <a:t>”)</a:t>
            </a:r>
            <a:endParaRPr lang="ru-RU" sz="1050" dirty="0"/>
          </a:p>
          <a:p>
            <a:pPr fontAlgn="auto">
              <a:spcAft>
                <a:spcPts val="0"/>
              </a:spcAft>
              <a:defRPr/>
            </a:pPr>
            <a:r>
              <a:rPr lang="en-GB" sz="1050" dirty="0"/>
              <a:t>	83 </a:t>
            </a:r>
            <a:r>
              <a:rPr lang="en-GB" sz="1050" dirty="0" err="1"/>
              <a:t>Altynsarina</a:t>
            </a:r>
            <a:r>
              <a:rPr lang="en-GB" sz="1050" dirty="0"/>
              <a:t> Str.</a:t>
            </a:r>
            <a:endParaRPr lang="ru-RU" sz="1050" dirty="0"/>
          </a:p>
          <a:p>
            <a:pPr fontAlgn="auto">
              <a:spcAft>
                <a:spcPts val="0"/>
              </a:spcAft>
              <a:defRPr/>
            </a:pPr>
            <a:r>
              <a:rPr lang="en-GB" sz="1050" dirty="0"/>
              <a:t>	050035 Almaty</a:t>
            </a:r>
            <a:endParaRPr lang="ru-RU" sz="1050" dirty="0"/>
          </a:p>
          <a:p>
            <a:pPr fontAlgn="auto">
              <a:spcAft>
                <a:spcPts val="0"/>
              </a:spcAft>
              <a:defRPr/>
            </a:pPr>
            <a:r>
              <a:rPr lang="en-GB" sz="1050" dirty="0"/>
              <a:t>	Republic of Kazakhstan</a:t>
            </a:r>
            <a:endParaRPr lang="ru-RU" sz="1050" dirty="0"/>
          </a:p>
          <a:p>
            <a:pPr fontAlgn="auto">
              <a:spcAft>
                <a:spcPts val="0"/>
              </a:spcAft>
              <a:defRPr/>
            </a:pPr>
            <a:r>
              <a:rPr lang="en-GB" sz="1050" dirty="0"/>
              <a:t>	Telephone:	+</a:t>
            </a:r>
            <a:r>
              <a:rPr lang="en-GB" sz="1050" dirty="0" smtClean="0"/>
              <a:t>7(727) 3039137</a:t>
            </a:r>
            <a:endParaRPr lang="ru-RU" sz="1050" dirty="0"/>
          </a:p>
          <a:p>
            <a:pPr fontAlgn="auto">
              <a:spcAft>
                <a:spcPts val="0"/>
              </a:spcAft>
              <a:defRPr/>
            </a:pPr>
            <a:r>
              <a:rPr lang="en-GB" sz="1050" dirty="0"/>
              <a:t>	Fax:	</a:t>
            </a:r>
            <a:r>
              <a:rPr lang="en-GB" sz="1050" dirty="0" smtClean="0"/>
              <a:t>+7(727) 3039137</a:t>
            </a:r>
            <a:endParaRPr lang="ru-RU" sz="1050" dirty="0"/>
          </a:p>
          <a:p>
            <a:pPr fontAlgn="auto">
              <a:spcAft>
                <a:spcPts val="0"/>
              </a:spcAft>
              <a:defRPr/>
            </a:pPr>
            <a:r>
              <a:rPr lang="en-GB" sz="1050" dirty="0"/>
              <a:t>	E-mail:	</a:t>
            </a:r>
            <a:r>
              <a:rPr lang="en-GB" sz="1050" dirty="0" smtClean="0"/>
              <a:t>priemnaya_ukf@mail.ru</a:t>
            </a:r>
            <a:endParaRPr lang="ru-RU" sz="1050" dirty="0"/>
          </a:p>
          <a:p>
            <a:pPr fontAlgn="auto">
              <a:spcAft>
                <a:spcPts val="0"/>
              </a:spcAft>
              <a:defRPr/>
            </a:pPr>
            <a:r>
              <a:rPr lang="en-GB" sz="1050" dirty="0"/>
              <a:t>	Website:	</a:t>
            </a:r>
            <a:r>
              <a:rPr lang="en-GB" sz="1050" u="sng" dirty="0" smtClean="0">
                <a:hlinkClick r:id="rId3"/>
              </a:rPr>
              <a:t>http</a:t>
            </a:r>
            <a:r>
              <a:rPr lang="en-GB" sz="1050" u="sng" dirty="0">
                <a:hlinkClick r:id="rId3"/>
              </a:rPr>
              <a:t>://</a:t>
            </a:r>
            <a:r>
              <a:rPr lang="en-GB" sz="1050" u="sng" dirty="0" smtClean="0">
                <a:hlinkClick r:id="rId3"/>
              </a:rPr>
              <a:t>www.kazinmetr.</a:t>
            </a:r>
            <a:r>
              <a:rPr lang="en-GB" sz="1050" dirty="0" smtClean="0">
                <a:hlinkClick r:id="rId3"/>
              </a:rPr>
              <a:t>kz</a:t>
            </a:r>
            <a:endParaRPr lang="en-GB" sz="1050" dirty="0" smtClean="0"/>
          </a:p>
          <a:p>
            <a:pPr fontAlgn="auto">
              <a:spcAft>
                <a:spcPts val="0"/>
              </a:spcAft>
              <a:defRPr/>
            </a:pPr>
            <a:endParaRPr lang="ru-RU" sz="1050" dirty="0"/>
          </a:p>
          <a:p>
            <a:pPr fontAlgn="auto">
              <a:spcAft>
                <a:spcPts val="0"/>
              </a:spcAft>
              <a:defRPr/>
            </a:pPr>
            <a:r>
              <a:rPr lang="en-GB" sz="1050" b="1" dirty="0"/>
              <a:t>3</a:t>
            </a:r>
            <a:r>
              <a:rPr lang="en-GB" sz="1050" b="1" dirty="0" smtClean="0"/>
              <a:t>.</a:t>
            </a:r>
            <a:r>
              <a:rPr lang="en-GB" sz="1050" b="1" dirty="0"/>
              <a:t>	Western-Kazakhstan Subsidiary of Republic State Enterprise </a:t>
            </a:r>
            <a:r>
              <a:rPr lang="en-GB" sz="1050" b="1" dirty="0" smtClean="0"/>
              <a:t/>
            </a:r>
            <a:br>
              <a:rPr lang="en-GB" sz="1050" b="1" dirty="0" smtClean="0"/>
            </a:br>
            <a:r>
              <a:rPr lang="en-GB" sz="1050" b="1" dirty="0" smtClean="0"/>
              <a:t>	“</a:t>
            </a:r>
            <a:r>
              <a:rPr lang="en-GB" sz="1050" b="1" dirty="0"/>
              <a:t>Kazakhstan Institute of Metrology”</a:t>
            </a:r>
            <a:endParaRPr lang="ru-RU" sz="1050" dirty="0"/>
          </a:p>
          <a:p>
            <a:pPr fontAlgn="auto">
              <a:spcAft>
                <a:spcPts val="0"/>
              </a:spcAft>
              <a:defRPr/>
            </a:pPr>
            <a:r>
              <a:rPr lang="en-GB" sz="1050" b="1" dirty="0"/>
              <a:t>	(WKS RSE “</a:t>
            </a:r>
            <a:r>
              <a:rPr lang="en-GB" sz="1050" b="1" dirty="0" err="1"/>
              <a:t>KazInMetr</a:t>
            </a:r>
            <a:r>
              <a:rPr lang="en-GB" sz="1050" b="1" dirty="0"/>
              <a:t>”)</a:t>
            </a:r>
            <a:endParaRPr lang="ru-RU" sz="1050" dirty="0"/>
          </a:p>
          <a:p>
            <a:pPr fontAlgn="auto">
              <a:spcAft>
                <a:spcPts val="0"/>
              </a:spcAft>
              <a:defRPr/>
            </a:pPr>
            <a:r>
              <a:rPr lang="en-GB" sz="1050" dirty="0"/>
              <a:t>	59 3</a:t>
            </a:r>
            <a:r>
              <a:rPr lang="en-GB" sz="1050" baseline="30000" dirty="0"/>
              <a:t>rd</a:t>
            </a:r>
            <a:r>
              <a:rPr lang="en-GB" sz="1050" dirty="0"/>
              <a:t> </a:t>
            </a:r>
            <a:r>
              <a:rPr lang="en-GB" sz="1050" dirty="0" err="1"/>
              <a:t>Zavokzalny</a:t>
            </a:r>
            <a:r>
              <a:rPr lang="en-GB" sz="1050" dirty="0"/>
              <a:t> </a:t>
            </a:r>
            <a:r>
              <a:rPr lang="en-GB" sz="1050" dirty="0" err="1"/>
              <a:t>Tupik</a:t>
            </a:r>
            <a:r>
              <a:rPr lang="en-GB" sz="1050" dirty="0"/>
              <a:t> Str.</a:t>
            </a:r>
            <a:endParaRPr lang="ru-RU" sz="1050" dirty="0"/>
          </a:p>
          <a:p>
            <a:pPr fontAlgn="auto">
              <a:spcAft>
                <a:spcPts val="0"/>
              </a:spcAft>
              <a:defRPr/>
            </a:pPr>
            <a:r>
              <a:rPr lang="en-GB" sz="1050" dirty="0"/>
              <a:t>	090003 Uralsk</a:t>
            </a:r>
            <a:endParaRPr lang="ru-RU" sz="1050" dirty="0"/>
          </a:p>
          <a:p>
            <a:pPr fontAlgn="auto">
              <a:spcAft>
                <a:spcPts val="0"/>
              </a:spcAft>
              <a:defRPr/>
            </a:pPr>
            <a:r>
              <a:rPr lang="en-GB" sz="1050" dirty="0"/>
              <a:t>	Republic of Kazakhstan</a:t>
            </a:r>
            <a:endParaRPr lang="ru-RU" sz="1050" dirty="0"/>
          </a:p>
          <a:p>
            <a:pPr fontAlgn="auto">
              <a:spcAft>
                <a:spcPts val="0"/>
              </a:spcAft>
              <a:defRPr/>
            </a:pPr>
            <a:r>
              <a:rPr lang="en-GB" sz="1050" dirty="0"/>
              <a:t>	Telephone:	+</a:t>
            </a:r>
            <a:r>
              <a:rPr lang="en-GB" sz="1050" dirty="0" smtClean="0"/>
              <a:t>7(7112) </a:t>
            </a:r>
            <a:r>
              <a:rPr lang="en-GB" sz="1050" dirty="0"/>
              <a:t>21 </a:t>
            </a:r>
            <a:r>
              <a:rPr lang="en-GB" sz="1050" dirty="0" smtClean="0"/>
              <a:t>56 35</a:t>
            </a:r>
            <a:endParaRPr lang="ru-RU" sz="1050" dirty="0"/>
          </a:p>
          <a:p>
            <a:pPr fontAlgn="auto">
              <a:spcAft>
                <a:spcPts val="0"/>
              </a:spcAft>
              <a:defRPr/>
            </a:pPr>
            <a:r>
              <a:rPr lang="en-GB" sz="1050" dirty="0"/>
              <a:t>	Fax:	</a:t>
            </a:r>
            <a:r>
              <a:rPr lang="en-GB" sz="1050" dirty="0" smtClean="0"/>
              <a:t>+7(7112) </a:t>
            </a:r>
            <a:r>
              <a:rPr lang="en-GB" sz="1050" dirty="0"/>
              <a:t>21 56 35</a:t>
            </a:r>
            <a:endParaRPr lang="ru-RU" sz="1050" dirty="0"/>
          </a:p>
          <a:p>
            <a:pPr fontAlgn="auto">
              <a:spcAft>
                <a:spcPts val="0"/>
              </a:spcAft>
              <a:defRPr/>
            </a:pPr>
            <a:r>
              <a:rPr lang="en-GB" sz="1050" dirty="0"/>
              <a:t>	E-mail:	</a:t>
            </a:r>
            <a:r>
              <a:rPr lang="en-GB" sz="1050" u="sng" dirty="0" smtClean="0">
                <a:hlinkClick r:id="rId4"/>
              </a:rPr>
              <a:t>zkfinmetr@</a:t>
            </a:r>
            <a:r>
              <a:rPr lang="en-GB" sz="1050" dirty="0" smtClean="0"/>
              <a:t>mail.ru</a:t>
            </a:r>
            <a:endParaRPr lang="ru-RU" sz="1050" dirty="0"/>
          </a:p>
          <a:p>
            <a:pPr fontAlgn="auto">
              <a:spcAft>
                <a:spcPts val="0"/>
              </a:spcAft>
              <a:defRPr/>
            </a:pPr>
            <a:r>
              <a:rPr lang="en-GB" sz="1050" dirty="0"/>
              <a:t>	Website:	</a:t>
            </a:r>
            <a:r>
              <a:rPr lang="en-GB" sz="1050" u="sng" dirty="0" smtClean="0">
                <a:hlinkClick r:id="rId3"/>
              </a:rPr>
              <a:t>http</a:t>
            </a:r>
            <a:r>
              <a:rPr lang="en-GB" sz="1050" u="sng" dirty="0">
                <a:hlinkClick r:id="rId3"/>
              </a:rPr>
              <a:t>://</a:t>
            </a:r>
            <a:r>
              <a:rPr lang="en-GB" sz="1050" u="sng" dirty="0" smtClean="0">
                <a:hlinkClick r:id="rId3"/>
              </a:rPr>
              <a:t>www.kazinmetr.</a:t>
            </a:r>
            <a:r>
              <a:rPr lang="en-GB" sz="1050" dirty="0" smtClean="0">
                <a:hlinkClick r:id="rId3"/>
              </a:rPr>
              <a:t>kz</a:t>
            </a:r>
            <a:endParaRPr lang="en-GB" sz="1050" dirty="0" smtClean="0"/>
          </a:p>
          <a:p>
            <a:pPr fontAlgn="auto">
              <a:spcAft>
                <a:spcPts val="0"/>
              </a:spcAft>
              <a:defRPr/>
            </a:pPr>
            <a:endParaRPr lang="en-GB" sz="1050" dirty="0" smtClean="0"/>
          </a:p>
          <a:p>
            <a:pPr fontAlgn="auto">
              <a:spcAft>
                <a:spcPts val="0"/>
              </a:spcAft>
              <a:defRPr/>
            </a:pPr>
            <a:r>
              <a:rPr lang="en-GB" sz="1050" b="1" dirty="0" smtClean="0"/>
              <a:t> 4.	</a:t>
            </a:r>
            <a:r>
              <a:rPr lang="en-GB" sz="1050" b="1" dirty="0" err="1" smtClean="0"/>
              <a:t>Aktobe</a:t>
            </a:r>
            <a:r>
              <a:rPr lang="en-GB" sz="1050" b="1" dirty="0" smtClean="0"/>
              <a:t>-Kazakhstan Subsidiary of Republic State Enterprise </a:t>
            </a:r>
          </a:p>
          <a:p>
            <a:pPr marL="228600" indent="-228600" fontAlgn="auto">
              <a:spcAft>
                <a:spcPts val="0"/>
              </a:spcAft>
              <a:defRPr/>
            </a:pPr>
            <a:r>
              <a:rPr lang="en-GB" sz="1050" b="1" dirty="0" smtClean="0"/>
              <a:t>		“Kazakhstan Institute of Metrology”</a:t>
            </a:r>
          </a:p>
          <a:p>
            <a:pPr marL="228600" indent="-228600" fontAlgn="auto">
              <a:spcAft>
                <a:spcPts val="0"/>
              </a:spcAft>
              <a:defRPr/>
            </a:pPr>
            <a:r>
              <a:rPr lang="en-GB" sz="1050" b="1" dirty="0" smtClean="0"/>
              <a:t>		(AS RSE “</a:t>
            </a:r>
            <a:r>
              <a:rPr lang="en-GB" sz="1050" b="1" dirty="0" err="1" smtClean="0"/>
              <a:t>KazInMetr</a:t>
            </a:r>
            <a:r>
              <a:rPr lang="en-GB" sz="1050" b="1" dirty="0" smtClean="0"/>
              <a:t>”)</a:t>
            </a:r>
          </a:p>
          <a:p>
            <a:pPr marL="228600" indent="-228600" fontAlgn="auto">
              <a:spcAft>
                <a:spcPts val="0"/>
              </a:spcAft>
              <a:defRPr/>
            </a:pPr>
            <a:r>
              <a:rPr lang="en-GB" sz="1050" b="1" dirty="0" smtClean="0"/>
              <a:t>		</a:t>
            </a:r>
            <a:r>
              <a:rPr lang="en-GB" sz="1050" dirty="0" smtClean="0"/>
              <a:t>1-B </a:t>
            </a:r>
            <a:r>
              <a:rPr lang="en-GB" sz="1050" dirty="0" err="1" smtClean="0"/>
              <a:t>Kiseleva</a:t>
            </a:r>
            <a:r>
              <a:rPr lang="en-GB" sz="1050" dirty="0" smtClean="0"/>
              <a:t> Str.</a:t>
            </a:r>
          </a:p>
          <a:p>
            <a:pPr marL="228600" indent="-228600" fontAlgn="auto">
              <a:spcAft>
                <a:spcPts val="0"/>
              </a:spcAft>
              <a:defRPr/>
            </a:pPr>
            <a:r>
              <a:rPr lang="en-GB" sz="1050" dirty="0" smtClean="0"/>
              <a:t>		030000 </a:t>
            </a:r>
            <a:r>
              <a:rPr lang="en-GB" sz="1050" dirty="0" err="1" smtClean="0"/>
              <a:t>Aktobe</a:t>
            </a:r>
            <a:endParaRPr lang="en-GB" sz="1050" dirty="0" smtClean="0"/>
          </a:p>
          <a:p>
            <a:pPr marL="228600" indent="-228600" fontAlgn="auto">
              <a:spcAft>
                <a:spcPts val="0"/>
              </a:spcAft>
              <a:defRPr/>
            </a:pPr>
            <a:r>
              <a:rPr lang="en-US" sz="1050" dirty="0" smtClean="0"/>
              <a:t>	  	Republic of Kazakhstan</a:t>
            </a:r>
          </a:p>
          <a:p>
            <a:pPr marL="228600" indent="-228600" fontAlgn="auto">
              <a:spcAft>
                <a:spcPts val="0"/>
              </a:spcAft>
              <a:defRPr/>
            </a:pPr>
            <a:r>
              <a:rPr lang="en-US" sz="1050" dirty="0" smtClean="0"/>
              <a:t>		Telephone: 	 +7132 54-98-67</a:t>
            </a:r>
          </a:p>
          <a:p>
            <a:pPr marL="228600" indent="-228600" fontAlgn="auto">
              <a:spcAft>
                <a:spcPts val="0"/>
              </a:spcAft>
              <a:defRPr/>
            </a:pPr>
            <a:r>
              <a:rPr lang="en-US" sz="1050" dirty="0" smtClean="0"/>
              <a:t>		E-mail: 	</a:t>
            </a:r>
            <a:r>
              <a:rPr lang="en-US" sz="1050" dirty="0" smtClean="0">
                <a:hlinkClick r:id="rId5"/>
              </a:rPr>
              <a:t>s.a.aytzhanova@mail.ru</a:t>
            </a:r>
            <a:r>
              <a:rPr lang="en-US" sz="1050" dirty="0" smtClean="0"/>
              <a:t>, afkazinmetr@mail.ru</a:t>
            </a:r>
          </a:p>
          <a:p>
            <a:pPr marL="228600" indent="-228600" fontAlgn="auto">
              <a:spcAft>
                <a:spcPts val="0"/>
              </a:spcAft>
              <a:defRPr/>
            </a:pPr>
            <a:r>
              <a:rPr lang="en-US" sz="1050" dirty="0" smtClean="0"/>
              <a:t>		Website: 	http://www.kazinmetr.kz</a:t>
            </a:r>
            <a:endParaRPr lang="ru-RU" sz="1050" dirty="0"/>
          </a:p>
        </p:txBody>
      </p:sp>
      <p:sp>
        <p:nvSpPr>
          <p:cNvPr id="14"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a:bodyPr>
          <a:lstStyle/>
          <a:p>
            <a:pPr fontAlgn="auto">
              <a:spcAft>
                <a:spcPts val="0"/>
              </a:spcAft>
              <a:defRPr/>
            </a:pPr>
            <a:r>
              <a:rPr lang="en-GB" sz="1050" b="1" dirty="0"/>
              <a:t>5</a:t>
            </a:r>
            <a:r>
              <a:rPr lang="en-GB" sz="1050" b="1" dirty="0" smtClean="0"/>
              <a:t>.	</a:t>
            </a:r>
            <a:r>
              <a:rPr lang="en-GB" sz="1050" b="1" dirty="0" err="1" smtClean="0"/>
              <a:t>Karagandy</a:t>
            </a:r>
            <a:r>
              <a:rPr lang="en-GB" sz="1050" b="1" dirty="0" smtClean="0"/>
              <a:t>-Kazakhstan Subsidiary of Republic State Enterprise </a:t>
            </a:r>
            <a:br>
              <a:rPr lang="en-GB" sz="1050" b="1" dirty="0" smtClean="0"/>
            </a:br>
            <a:r>
              <a:rPr lang="en-GB" sz="1050" b="1" dirty="0" smtClean="0"/>
              <a:t>	“Kazakhstan Institute of Metrology”</a:t>
            </a:r>
            <a:endParaRPr lang="ru-RU" sz="1050" dirty="0" smtClean="0"/>
          </a:p>
          <a:p>
            <a:pPr fontAlgn="auto">
              <a:spcAft>
                <a:spcPts val="0"/>
              </a:spcAft>
              <a:defRPr/>
            </a:pPr>
            <a:r>
              <a:rPr lang="en-GB" sz="1050" b="1" dirty="0" smtClean="0"/>
              <a:t>	(KS RSE “</a:t>
            </a:r>
            <a:r>
              <a:rPr lang="en-GB" sz="1050" b="1" dirty="0" err="1" smtClean="0"/>
              <a:t>KazInMetr</a:t>
            </a:r>
            <a:r>
              <a:rPr lang="en-GB" sz="1050" b="1" dirty="0" smtClean="0"/>
              <a:t>”)</a:t>
            </a:r>
            <a:endParaRPr lang="ru-RU" sz="1050" dirty="0" smtClean="0"/>
          </a:p>
          <a:p>
            <a:pPr fontAlgn="auto">
              <a:spcAft>
                <a:spcPts val="0"/>
              </a:spcAft>
              <a:defRPr/>
            </a:pPr>
            <a:r>
              <a:rPr lang="en-GB" sz="1050" dirty="0" smtClean="0"/>
              <a:t>	22/2 </a:t>
            </a:r>
            <a:r>
              <a:rPr lang="en-GB" sz="1050" dirty="0" err="1" smtClean="0"/>
              <a:t>Anzherskay</a:t>
            </a:r>
            <a:r>
              <a:rPr lang="en-GB" sz="1050" dirty="0" smtClean="0"/>
              <a:t> Str.</a:t>
            </a:r>
            <a:endParaRPr lang="ru-RU" sz="1050" dirty="0" smtClean="0"/>
          </a:p>
          <a:p>
            <a:pPr fontAlgn="auto">
              <a:spcAft>
                <a:spcPts val="0"/>
              </a:spcAft>
              <a:defRPr/>
            </a:pPr>
            <a:r>
              <a:rPr lang="en-GB" sz="1050" dirty="0" smtClean="0"/>
              <a:t>	100000 </a:t>
            </a:r>
            <a:r>
              <a:rPr lang="en-GB" sz="1050" dirty="0" err="1" smtClean="0"/>
              <a:t>Karagandy</a:t>
            </a:r>
            <a:endParaRPr lang="ru-RU" sz="1050" dirty="0" smtClean="0"/>
          </a:p>
          <a:p>
            <a:pPr fontAlgn="auto">
              <a:spcAft>
                <a:spcPts val="0"/>
              </a:spcAft>
              <a:defRPr/>
            </a:pPr>
            <a:r>
              <a:rPr lang="en-GB" sz="1050" dirty="0" smtClean="0"/>
              <a:t>	Republic of Kazakhstan</a:t>
            </a:r>
            <a:endParaRPr lang="ru-RU" sz="1050" dirty="0" smtClean="0"/>
          </a:p>
          <a:p>
            <a:pPr fontAlgn="auto">
              <a:spcAft>
                <a:spcPts val="0"/>
              </a:spcAft>
              <a:defRPr/>
            </a:pPr>
            <a:r>
              <a:rPr lang="en-GB" sz="1050" dirty="0" smtClean="0"/>
              <a:t>	Telephone:	</a:t>
            </a:r>
            <a:r>
              <a:rPr lang="en-GB" sz="1050" dirty="0"/>
              <a:t>+7212 </a:t>
            </a:r>
            <a:r>
              <a:rPr lang="en-GB" sz="1050" dirty="0" smtClean="0"/>
              <a:t>44-22-63</a:t>
            </a:r>
            <a:endParaRPr lang="ru-RU" sz="1050" dirty="0" smtClean="0"/>
          </a:p>
          <a:p>
            <a:pPr fontAlgn="auto">
              <a:spcAft>
                <a:spcPts val="0"/>
              </a:spcAft>
              <a:defRPr/>
            </a:pPr>
            <a:r>
              <a:rPr lang="en-GB" sz="1050" dirty="0" smtClean="0"/>
              <a:t>	E-mail:	</a:t>
            </a:r>
            <a:r>
              <a:rPr lang="en-GB" sz="1050" u="sng" dirty="0" smtClean="0"/>
              <a:t>kf_kazinmetr</a:t>
            </a:r>
            <a:r>
              <a:rPr lang="en-GB" sz="1050" u="sng" dirty="0" smtClean="0">
                <a:hlinkClick r:id="rId2"/>
              </a:rPr>
              <a:t>@</a:t>
            </a:r>
            <a:r>
              <a:rPr lang="en-GB" sz="1050" dirty="0" smtClean="0"/>
              <a:t>mail.ru</a:t>
            </a:r>
            <a:endParaRPr lang="ru-RU" sz="1050" dirty="0" smtClean="0"/>
          </a:p>
          <a:p>
            <a:pPr fontAlgn="auto">
              <a:spcAft>
                <a:spcPts val="0"/>
              </a:spcAft>
              <a:defRPr/>
            </a:pPr>
            <a:r>
              <a:rPr lang="en-GB" sz="1050" dirty="0" smtClean="0"/>
              <a:t>	Website:	</a:t>
            </a:r>
            <a:r>
              <a:rPr lang="en-GB" sz="1050" u="sng" dirty="0" smtClean="0">
                <a:hlinkClick r:id="rId3"/>
              </a:rPr>
              <a:t>http://www.kazinmetr.</a:t>
            </a:r>
            <a:r>
              <a:rPr lang="en-GB" sz="1050" dirty="0" smtClean="0">
                <a:hlinkClick r:id="rId3"/>
              </a:rPr>
              <a:t>kz</a:t>
            </a:r>
            <a:endParaRPr lang="en-GB" sz="1050" dirty="0" smtClean="0"/>
          </a:p>
          <a:p>
            <a:pPr fontAlgn="auto">
              <a:spcAft>
                <a:spcPts val="0"/>
              </a:spcAft>
              <a:defRPr/>
            </a:pPr>
            <a:endParaRPr lang="en-GB" sz="1050" dirty="0" smtClean="0"/>
          </a:p>
          <a:p>
            <a:pPr marL="228600" indent="-228600" fontAlgn="auto">
              <a:spcAft>
                <a:spcPts val="0"/>
              </a:spcAft>
              <a:defRPr/>
            </a:pPr>
            <a:r>
              <a:rPr lang="en-GB" sz="1050" b="1" dirty="0"/>
              <a:t>6</a:t>
            </a:r>
            <a:r>
              <a:rPr lang="en-GB" sz="1050" b="1" dirty="0" smtClean="0"/>
              <a:t>. 	 	Eastern-Kazakhstan Subsidiary of Republic State Enterprise </a:t>
            </a:r>
          </a:p>
          <a:p>
            <a:pPr marL="228600" indent="-228600" fontAlgn="auto">
              <a:spcAft>
                <a:spcPts val="0"/>
              </a:spcAft>
              <a:defRPr/>
            </a:pPr>
            <a:r>
              <a:rPr lang="en-GB" sz="1050" b="1" dirty="0" smtClean="0"/>
              <a:t>		“Kazakhstan Institute of Metrology”</a:t>
            </a:r>
          </a:p>
          <a:p>
            <a:pPr marL="228600" indent="-228600" fontAlgn="auto">
              <a:spcAft>
                <a:spcPts val="0"/>
              </a:spcAft>
              <a:defRPr/>
            </a:pPr>
            <a:r>
              <a:rPr lang="en-GB" sz="1050" b="1" dirty="0" smtClean="0"/>
              <a:t>		(EKS RSE “</a:t>
            </a:r>
            <a:r>
              <a:rPr lang="en-GB" sz="1050" b="1" dirty="0" err="1" smtClean="0"/>
              <a:t>KazInMetr</a:t>
            </a:r>
            <a:r>
              <a:rPr lang="en-GB" sz="1050" b="1" dirty="0" smtClean="0"/>
              <a:t>”)</a:t>
            </a:r>
          </a:p>
          <a:p>
            <a:pPr marL="228600" indent="-228600" fontAlgn="auto">
              <a:spcAft>
                <a:spcPts val="0"/>
              </a:spcAft>
              <a:defRPr/>
            </a:pPr>
            <a:r>
              <a:rPr lang="en-GB" sz="1050" b="1" dirty="0" smtClean="0"/>
              <a:t>		</a:t>
            </a:r>
            <a:r>
              <a:rPr lang="en-GB" sz="1050" dirty="0" smtClean="0"/>
              <a:t>5 Kazakhstan Str.</a:t>
            </a:r>
          </a:p>
          <a:p>
            <a:pPr marL="228600" indent="-228600" fontAlgn="auto">
              <a:spcAft>
                <a:spcPts val="0"/>
              </a:spcAft>
              <a:defRPr/>
            </a:pPr>
            <a:r>
              <a:rPr lang="en-GB" sz="1050" dirty="0" smtClean="0"/>
              <a:t>		070000 Ust-Kamenogorsk</a:t>
            </a:r>
          </a:p>
          <a:p>
            <a:pPr marL="228600" indent="-228600" fontAlgn="auto">
              <a:spcAft>
                <a:spcPts val="0"/>
              </a:spcAft>
              <a:defRPr/>
            </a:pPr>
            <a:r>
              <a:rPr lang="en-US" sz="1050" dirty="0" smtClean="0"/>
              <a:t>	  	Republic of Kazakhstan</a:t>
            </a:r>
          </a:p>
          <a:p>
            <a:pPr marL="228600" indent="-228600" fontAlgn="auto">
              <a:spcAft>
                <a:spcPts val="0"/>
              </a:spcAft>
              <a:defRPr/>
            </a:pPr>
            <a:r>
              <a:rPr lang="en-US" sz="1050" dirty="0" smtClean="0"/>
              <a:t>		Telephone: +7(7232) 26-47-74</a:t>
            </a:r>
          </a:p>
          <a:p>
            <a:pPr marL="228600" indent="-228600" fontAlgn="auto">
              <a:spcAft>
                <a:spcPts val="0"/>
              </a:spcAft>
              <a:defRPr/>
            </a:pPr>
            <a:r>
              <a:rPr lang="en-US" sz="1050" dirty="0" smtClean="0"/>
              <a:t>		E-mail:         </a:t>
            </a:r>
            <a:r>
              <a:rPr lang="en-US" sz="1050" dirty="0" smtClean="0">
                <a:hlinkClick r:id="rId4"/>
              </a:rPr>
              <a:t>vk_kazinmetr@land.ru</a:t>
            </a:r>
            <a:r>
              <a:rPr lang="en-US" sz="1050" dirty="0" smtClean="0"/>
              <a:t>, shairgazina.a.a@mail.ru</a:t>
            </a:r>
          </a:p>
          <a:p>
            <a:pPr marL="228600" indent="-228600" fontAlgn="auto">
              <a:spcAft>
                <a:spcPts val="0"/>
              </a:spcAft>
              <a:defRPr/>
            </a:pPr>
            <a:r>
              <a:rPr lang="en-US" sz="1050" dirty="0" smtClean="0"/>
              <a:t>		Website:      http://www.kazinmetr.kz</a:t>
            </a:r>
            <a:endParaRPr lang="ru-RU" sz="1050" dirty="0"/>
          </a:p>
        </p:txBody>
      </p:sp>
      <p:sp>
        <p:nvSpPr>
          <p:cNvPr id="4"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Kyrgyzstan</a:t>
            </a:r>
            <a:endParaRPr lang="ru-RU" b="1" dirty="0">
              <a:solidFill>
                <a:srgbClr val="FF0000"/>
              </a:solidFill>
            </a:endParaRPr>
          </a:p>
        </p:txBody>
      </p:sp>
      <p:sp>
        <p:nvSpPr>
          <p:cNvPr id="9" name="TextBox 8"/>
          <p:cNvSpPr txBox="1"/>
          <p:nvPr/>
        </p:nvSpPr>
        <p:spPr>
          <a:xfrm>
            <a:off x="404813" y="7832725"/>
            <a:ext cx="6048375" cy="1893888"/>
          </a:xfrm>
          <a:prstGeom prst="rect">
            <a:avLst/>
          </a:prstGeom>
          <a:noFill/>
        </p:spPr>
        <p:txBody>
          <a:bodyPr>
            <a:spAutoFit/>
          </a:bodyPr>
          <a:lstStyle/>
          <a:p>
            <a:pPr fontAlgn="auto">
              <a:spcBef>
                <a:spcPts val="0"/>
              </a:spcBef>
              <a:spcAft>
                <a:spcPts val="0"/>
              </a:spcAft>
              <a:defRPr/>
            </a:pPr>
            <a:r>
              <a:rPr lang="en-GB" sz="1200" b="1" cap="all" dirty="0">
                <a:solidFill>
                  <a:srgbClr val="FF0000"/>
                </a:solidFill>
                <a:latin typeface="+mn-lt"/>
                <a:cs typeface="+mn-cs"/>
              </a:rPr>
              <a:t>Address of organisation</a:t>
            </a:r>
            <a:endParaRPr lang="ru-RU" sz="1200" dirty="0">
              <a:solidFill>
                <a:srgbClr val="FF0000"/>
              </a:solidFill>
              <a:latin typeface="+mn-lt"/>
              <a:cs typeface="+mn-cs"/>
            </a:endParaRPr>
          </a:p>
          <a:p>
            <a:pPr fontAlgn="auto">
              <a:spcBef>
                <a:spcPts val="0"/>
              </a:spcBef>
              <a:spcAft>
                <a:spcPts val="0"/>
              </a:spcAft>
              <a:defRPr/>
            </a:pPr>
            <a:r>
              <a:rPr lang="ru-RU" sz="1050" b="1" dirty="0">
                <a:latin typeface="+mn-lt"/>
                <a:cs typeface="+mn-cs"/>
              </a:rPr>
              <a:t>1.</a:t>
            </a:r>
            <a:r>
              <a:rPr lang="en-US" sz="1050" b="1" dirty="0">
                <a:latin typeface="+mn-lt"/>
                <a:cs typeface="+mn-cs"/>
              </a:rPr>
              <a:t>	</a:t>
            </a:r>
            <a:r>
              <a:rPr lang="en-GB" sz="1050" dirty="0">
                <a:latin typeface="+mn-lt"/>
                <a:cs typeface="+mn-cs"/>
              </a:rPr>
              <a:t> </a:t>
            </a:r>
            <a:r>
              <a:rPr lang="en-GB" sz="1050" b="1" dirty="0" err="1">
                <a:latin typeface="+mn-lt"/>
                <a:cs typeface="+mn-cs"/>
              </a:rPr>
              <a:t>Center</a:t>
            </a:r>
            <a:r>
              <a:rPr lang="en-GB" sz="1050" b="1" dirty="0">
                <a:latin typeface="+mn-lt"/>
                <a:cs typeface="+mn-cs"/>
              </a:rPr>
              <a:t> for Standardization and Metrology under the Ministry of Economy of the Kyrgyz 	Republic (CSM)</a:t>
            </a:r>
            <a:endParaRPr lang="ru-RU" sz="1050" b="1" dirty="0">
              <a:latin typeface="+mn-lt"/>
              <a:cs typeface="+mn-cs"/>
            </a:endParaRPr>
          </a:p>
          <a:p>
            <a:pPr fontAlgn="auto">
              <a:spcBef>
                <a:spcPts val="0"/>
              </a:spcBef>
              <a:spcAft>
                <a:spcPts val="0"/>
              </a:spcAft>
              <a:defRPr/>
            </a:pPr>
            <a:r>
              <a:rPr lang="en-GB" sz="1050" dirty="0">
                <a:latin typeface="+mn-lt"/>
                <a:cs typeface="+mn-cs"/>
              </a:rPr>
              <a:t>	197 </a:t>
            </a:r>
            <a:r>
              <a:rPr lang="en-GB" sz="1050" dirty="0" err="1">
                <a:latin typeface="+mn-lt"/>
                <a:cs typeface="+mn-cs"/>
              </a:rPr>
              <a:t>Panfilov</a:t>
            </a:r>
            <a:r>
              <a:rPr lang="en-GB" sz="1050" dirty="0">
                <a:latin typeface="+mn-lt"/>
                <a:cs typeface="+mn-cs"/>
              </a:rPr>
              <a:t> Str.</a:t>
            </a:r>
            <a:endParaRPr lang="ru-RU" sz="1050" dirty="0">
              <a:latin typeface="+mn-lt"/>
              <a:cs typeface="+mn-cs"/>
            </a:endParaRPr>
          </a:p>
          <a:p>
            <a:pPr fontAlgn="auto">
              <a:spcBef>
                <a:spcPts val="0"/>
              </a:spcBef>
              <a:spcAft>
                <a:spcPts val="0"/>
              </a:spcAft>
              <a:defRPr/>
            </a:pPr>
            <a:r>
              <a:rPr lang="en-GB" sz="1050" dirty="0">
                <a:latin typeface="+mn-lt"/>
                <a:cs typeface="+mn-cs"/>
              </a:rPr>
              <a:t>	720040 Bishkek</a:t>
            </a:r>
            <a:endParaRPr lang="ru-RU" sz="1050" dirty="0">
              <a:latin typeface="+mn-lt"/>
              <a:cs typeface="+mn-cs"/>
            </a:endParaRPr>
          </a:p>
          <a:p>
            <a:pPr fontAlgn="auto">
              <a:spcBef>
                <a:spcPts val="0"/>
              </a:spcBef>
              <a:spcAft>
                <a:spcPts val="0"/>
              </a:spcAft>
              <a:defRPr/>
            </a:pPr>
            <a:r>
              <a:rPr lang="en-GB" sz="1050" dirty="0">
                <a:latin typeface="+mn-lt"/>
                <a:cs typeface="+mn-cs"/>
              </a:rPr>
              <a:t>	Kyrgyz Republic</a:t>
            </a:r>
            <a:endParaRPr lang="ru-RU" sz="1050" dirty="0">
              <a:latin typeface="+mn-lt"/>
              <a:cs typeface="+mn-cs"/>
            </a:endParaRPr>
          </a:p>
          <a:p>
            <a:pPr fontAlgn="auto">
              <a:spcBef>
                <a:spcPts val="0"/>
              </a:spcBef>
              <a:spcAft>
                <a:spcPts val="0"/>
              </a:spcAft>
              <a:defRPr/>
            </a:pPr>
            <a:r>
              <a:rPr lang="en-GB" sz="1050" dirty="0">
                <a:latin typeface="+mn-lt"/>
                <a:cs typeface="+mn-cs"/>
              </a:rPr>
              <a:t>	Telephone:	+996 312 62 68 70, +996 312 62 57 34</a:t>
            </a:r>
            <a:endParaRPr lang="ru-RU" sz="1050" dirty="0">
              <a:latin typeface="+mn-lt"/>
              <a:cs typeface="+mn-cs"/>
            </a:endParaRPr>
          </a:p>
          <a:p>
            <a:pPr fontAlgn="auto">
              <a:spcBef>
                <a:spcPts val="0"/>
              </a:spcBef>
              <a:spcAft>
                <a:spcPts val="0"/>
              </a:spcAft>
              <a:defRPr/>
            </a:pPr>
            <a:r>
              <a:rPr lang="en-GB" sz="1050" dirty="0">
                <a:latin typeface="+mn-lt"/>
                <a:cs typeface="+mn-cs"/>
              </a:rPr>
              <a:t>	Fax:	+996 312 66 13 67</a:t>
            </a:r>
            <a:endParaRPr lang="ru-RU" sz="1050" dirty="0">
              <a:latin typeface="+mn-lt"/>
              <a:cs typeface="+mn-cs"/>
            </a:endParaRPr>
          </a:p>
          <a:p>
            <a:pPr fontAlgn="auto">
              <a:spcBef>
                <a:spcPts val="0"/>
              </a:spcBef>
              <a:spcAft>
                <a:spcPts val="0"/>
              </a:spcAft>
              <a:defRPr/>
            </a:pPr>
            <a:r>
              <a:rPr lang="en-GB" sz="1050" dirty="0">
                <a:latin typeface="+mn-lt"/>
                <a:cs typeface="+mn-cs"/>
              </a:rPr>
              <a:t>	E-mail:	</a:t>
            </a:r>
            <a:r>
              <a:rPr lang="en-GB" sz="1050" u="sng" dirty="0">
                <a:latin typeface="+mn-lt"/>
                <a:cs typeface="+mn-cs"/>
                <a:hlinkClick r:id="rId2"/>
              </a:rPr>
              <a:t>metrolog@nism.gov.kg</a:t>
            </a:r>
            <a:r>
              <a:rPr lang="en-GB" sz="1050" u="sng" dirty="0">
                <a:latin typeface="+mn-lt"/>
                <a:cs typeface="+mn-cs"/>
              </a:rPr>
              <a:t>, </a:t>
            </a:r>
            <a:r>
              <a:rPr lang="en-GB" sz="1050" u="sng" dirty="0">
                <a:latin typeface="+mn-lt"/>
                <a:cs typeface="+mn-cs"/>
                <a:hlinkClick r:id="rId3"/>
              </a:rPr>
              <a:t>nism@nism.gov.kg</a:t>
            </a:r>
            <a:r>
              <a:rPr lang="en-GB" sz="1050" dirty="0">
                <a:latin typeface="+mn-lt"/>
                <a:cs typeface="+mn-cs"/>
              </a:rPr>
              <a:t>, </a:t>
            </a:r>
            <a:r>
              <a:rPr lang="en-GB" sz="1050" u="sng" dirty="0">
                <a:latin typeface="+mn-lt"/>
                <a:cs typeface="+mn-cs"/>
                <a:hlinkClick r:id="rId3"/>
              </a:rPr>
              <a:t>metr_kg@mail.ru</a:t>
            </a:r>
            <a:endParaRPr lang="ru-RU" sz="1050" dirty="0">
              <a:latin typeface="+mn-lt"/>
              <a:cs typeface="+mn-cs"/>
            </a:endParaRPr>
          </a:p>
          <a:p>
            <a:pPr fontAlgn="auto">
              <a:spcBef>
                <a:spcPts val="0"/>
              </a:spcBef>
              <a:spcAft>
                <a:spcPts val="0"/>
              </a:spcAft>
              <a:defRPr/>
            </a:pPr>
            <a:r>
              <a:rPr lang="en-GB" sz="1050" dirty="0">
                <a:latin typeface="+mn-lt"/>
                <a:cs typeface="+mn-cs"/>
              </a:rPr>
              <a:t>	Website:	www.nism.gov.kg</a:t>
            </a:r>
            <a:endParaRPr lang="ru-RU" sz="1050" dirty="0">
              <a:latin typeface="+mn-lt"/>
              <a:cs typeface="+mn-cs"/>
            </a:endParaRPr>
          </a:p>
          <a:p>
            <a:pPr fontAlgn="auto">
              <a:spcBef>
                <a:spcPts val="0"/>
              </a:spcBef>
              <a:spcAft>
                <a:spcPts val="0"/>
              </a:spcAft>
              <a:defRPr/>
            </a:pPr>
            <a:endParaRPr lang="ru-RU" sz="1050" dirty="0">
              <a:latin typeface="+mn-lt"/>
              <a:cs typeface="+mn-cs"/>
            </a:endParaRPr>
          </a:p>
        </p:txBody>
      </p:sp>
      <p:graphicFrame>
        <p:nvGraphicFramePr>
          <p:cNvPr id="8" name="Таблица 7"/>
          <p:cNvGraphicFramePr>
            <a:graphicFrameLocks noGrp="1"/>
          </p:cNvGraphicFramePr>
          <p:nvPr/>
        </p:nvGraphicFramePr>
        <p:xfrm>
          <a:off x="404813" y="1595438"/>
          <a:ext cx="6120681" cy="6159062"/>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a:effectLst/>
                          <a:latin typeface="+mn-lt"/>
                          <a:ea typeface="Times New Roman"/>
                          <a:cs typeface="Times New Roman"/>
                        </a:rPr>
                        <a:t>TC 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General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Mr. Talaibek Omurzakov</a:t>
                      </a:r>
                      <a:endParaRPr lang="ru-RU" sz="90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GB" sz="900">
                          <a:effectLst/>
                          <a:latin typeface="+mn-lt"/>
                          <a:ea typeface="Times New Roman"/>
                          <a:cs typeface="Times New Roman"/>
                        </a:rPr>
                        <a:t>+996 312 62 57 34</a:t>
                      </a:r>
                      <a:endParaRPr lang="ru-RU" sz="900">
                        <a:effectLst/>
                        <a:latin typeface="+mn-lt"/>
                        <a:ea typeface="Times New Roman"/>
                        <a:cs typeface="Times New Roman"/>
                      </a:endParaRPr>
                    </a:p>
                    <a:p>
                      <a:pPr>
                        <a:lnSpc>
                          <a:spcPct val="90000"/>
                        </a:lnSpc>
                        <a:spcAft>
                          <a:spcPts val="0"/>
                        </a:spcAft>
                      </a:pPr>
                      <a:r>
                        <a:rPr lang="en-GB" sz="900" u="sng">
                          <a:solidFill>
                            <a:srgbClr val="0000FF"/>
                          </a:solidFill>
                          <a:effectLst/>
                          <a:latin typeface="+mn-lt"/>
                          <a:ea typeface="Times New Roman"/>
                          <a:cs typeface="Times New Roman"/>
                          <a:hlinkClick r:id="rId2"/>
                        </a:rPr>
                        <a:t>metrolog@nism.gov.kg</a:t>
                      </a:r>
                      <a:endParaRPr lang="ru-RU" sz="900">
                        <a:effectLst/>
                        <a:latin typeface="+mn-lt"/>
                        <a:ea typeface="Times New Roman"/>
                        <a:cs typeface="Times New Roman"/>
                      </a:endParaRPr>
                    </a:p>
                    <a:p>
                      <a:pPr>
                        <a:spcAft>
                          <a:spcPts val="0"/>
                        </a:spcAft>
                      </a:pPr>
                      <a:r>
                        <a:rPr lang="en-US" sz="900" u="sng">
                          <a:solidFill>
                            <a:srgbClr val="0000FF"/>
                          </a:solidFill>
                          <a:effectLst/>
                          <a:latin typeface="+mn-lt"/>
                          <a:ea typeface="Times New Roman"/>
                          <a:cs typeface="Times New Roman"/>
                          <a:hlinkClick r:id="rId4"/>
                        </a:rPr>
                        <a:t>metr</a:t>
                      </a:r>
                      <a:r>
                        <a:rPr lang="en-GB" sz="900" u="sng">
                          <a:solidFill>
                            <a:srgbClr val="0000FF"/>
                          </a:solidFill>
                          <a:effectLst/>
                          <a:latin typeface="+mn-lt"/>
                          <a:ea typeface="Times New Roman"/>
                          <a:cs typeface="Times New Roman"/>
                          <a:hlinkClick r:id="rId4"/>
                        </a:rPr>
                        <a:t>_</a:t>
                      </a:r>
                      <a:r>
                        <a:rPr lang="en-US" sz="900" u="sng">
                          <a:solidFill>
                            <a:srgbClr val="0000FF"/>
                          </a:solidFill>
                          <a:effectLst/>
                          <a:latin typeface="+mn-lt"/>
                          <a:ea typeface="Times New Roman"/>
                          <a:cs typeface="Times New Roman"/>
                          <a:hlinkClick r:id="rId4"/>
                        </a:rPr>
                        <a:t>kg</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mail</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ru</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ru-RU" sz="900" dirty="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01"/>
                  </a:ext>
                </a:extLst>
              </a:tr>
              <a:tr h="225632">
                <a:tc>
                  <a:txBody>
                    <a:bodyPr/>
                    <a:lstStyle/>
                    <a:p>
                      <a:pPr>
                        <a:spcAft>
                          <a:spcPts val="0"/>
                        </a:spcAft>
                      </a:pPr>
                      <a:r>
                        <a:rPr lang="en-GB" sz="900" b="1">
                          <a:effectLst/>
                          <a:latin typeface="+mn-lt"/>
                          <a:ea typeface="Times New Roman"/>
                          <a:cs typeface="Times New Roman"/>
                        </a:rPr>
                        <a:t>TC 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Acoustics, Ultrasound, Vibration</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a:effectLst/>
                          <a:latin typeface="+mn-lt"/>
                          <a:ea typeface="Times New Roman"/>
                          <a:cs typeface="Times New Roman"/>
                        </a:rPr>
                        <a: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a:t>
                      </a:r>
                    </a:p>
                  </a:txBody>
                  <a:tcPr marL="68580" marR="68580" marT="0" marB="0" anchor="ctr"/>
                </a:tc>
                <a:tc>
                  <a:txBody>
                    <a:bodyPr/>
                    <a:lstStyle/>
                    <a:p>
                      <a:pPr algn="ctr">
                        <a:spcAft>
                          <a:spcPts val="0"/>
                        </a:spcAft>
                      </a:pPr>
                      <a:r>
                        <a:rPr lang="ru-RU" sz="900">
                          <a:effectLst/>
                          <a:latin typeface="+mn-lt"/>
                          <a:ea typeface="Times New Roman"/>
                          <a:cs typeface="Times New Roman"/>
                        </a:rPr>
                        <a:t>–</a:t>
                      </a: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a:effectLst/>
                          <a:latin typeface="+mn-lt"/>
                          <a:ea typeface="Times New Roman"/>
                          <a:cs typeface="Times New Roman"/>
                        </a:rPr>
                        <a:t>TC 1.3</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Electricity and Magnetism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Mr. Mukan Moldobaev</a:t>
                      </a:r>
                      <a:endParaRPr lang="ru-RU" sz="90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GB" sz="900">
                          <a:effectLst/>
                          <a:latin typeface="+mn-lt"/>
                          <a:ea typeface="Times New Roman"/>
                          <a:cs typeface="Times New Roman"/>
                        </a:rPr>
                        <a:t>+996 312 62 58 09</a:t>
                      </a:r>
                      <a:endParaRPr lang="ru-RU" sz="900">
                        <a:effectLst/>
                        <a:latin typeface="+mn-lt"/>
                        <a:ea typeface="Times New Roman"/>
                        <a:cs typeface="Times New Roman"/>
                      </a:endParaRPr>
                    </a:p>
                    <a:p>
                      <a:pPr>
                        <a:lnSpc>
                          <a:spcPct val="90000"/>
                        </a:lnSpc>
                        <a:spcAft>
                          <a:spcPts val="0"/>
                        </a:spcAft>
                      </a:pPr>
                      <a:r>
                        <a:rPr lang="en-GB" sz="900" u="sng">
                          <a:solidFill>
                            <a:srgbClr val="0000FF"/>
                          </a:solidFill>
                          <a:effectLst/>
                          <a:latin typeface="+mn-lt"/>
                          <a:ea typeface="Times New Roman"/>
                          <a:cs typeface="Times New Roman"/>
                          <a:hlinkClick r:id="rId2"/>
                        </a:rPr>
                        <a:t>metrolog@nism.gov.kg</a:t>
                      </a:r>
                      <a:endParaRPr lang="ru-RU" sz="900">
                        <a:effectLst/>
                        <a:latin typeface="+mn-lt"/>
                        <a:ea typeface="Times New Roman"/>
                        <a:cs typeface="Times New Roman"/>
                      </a:endParaRPr>
                    </a:p>
                    <a:p>
                      <a:pPr>
                        <a:lnSpc>
                          <a:spcPct val="90000"/>
                        </a:lnSpc>
                        <a:spcAft>
                          <a:spcPts val="0"/>
                        </a:spcAft>
                      </a:pPr>
                      <a:r>
                        <a:rPr lang="en-US" sz="900" u="sng">
                          <a:solidFill>
                            <a:srgbClr val="0000FF"/>
                          </a:solidFill>
                          <a:effectLst/>
                          <a:latin typeface="+mn-lt"/>
                          <a:ea typeface="Times New Roman"/>
                          <a:cs typeface="Times New Roman"/>
                          <a:hlinkClick r:id="rId4"/>
                        </a:rPr>
                        <a:t>metr</a:t>
                      </a:r>
                      <a:r>
                        <a:rPr lang="en-GB" sz="900" u="sng">
                          <a:solidFill>
                            <a:srgbClr val="0000FF"/>
                          </a:solidFill>
                          <a:effectLst/>
                          <a:latin typeface="+mn-lt"/>
                          <a:ea typeface="Times New Roman"/>
                          <a:cs typeface="Times New Roman"/>
                          <a:hlinkClick r:id="rId4"/>
                        </a:rPr>
                        <a:t>_</a:t>
                      </a:r>
                      <a:r>
                        <a:rPr lang="en-US" sz="900" u="sng">
                          <a:solidFill>
                            <a:srgbClr val="0000FF"/>
                          </a:solidFill>
                          <a:effectLst/>
                          <a:latin typeface="+mn-lt"/>
                          <a:ea typeface="Times New Roman"/>
                          <a:cs typeface="Times New Roman"/>
                          <a:hlinkClick r:id="rId4"/>
                        </a:rPr>
                        <a:t>kg</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mail</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ru</a:t>
                      </a:r>
                      <a:endParaRPr lang="ru-RU" sz="900">
                        <a:effectLst/>
                        <a:latin typeface="+mn-lt"/>
                        <a:ea typeface="Times New Roman"/>
                        <a:cs typeface="Times New Roman"/>
                      </a:endParaRPr>
                    </a:p>
                  </a:txBody>
                  <a:tcPr marL="68580" marR="68580" marT="0" marB="0" anchor="ctr"/>
                </a:tc>
                <a:tc>
                  <a:txBody>
                    <a:bodyPr/>
                    <a:lstStyle/>
                    <a:p>
                      <a:pPr algn="ctr">
                        <a:lnSpc>
                          <a:spcPct val="90000"/>
                        </a:lnSpc>
                        <a:spcAft>
                          <a:spcPts val="0"/>
                        </a:spcAft>
                      </a:pPr>
                      <a:r>
                        <a:rPr lang="ru-RU" sz="90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a:effectLst/>
                          <a:latin typeface="+mn-lt"/>
                          <a:ea typeface="Times New Roman"/>
                          <a:cs typeface="Times New Roman"/>
                        </a:rPr>
                        <a:t>TC 1.4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Flow Measurement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Mrs. Marina Denisova</a:t>
                      </a:r>
                      <a:endParaRPr lang="ru-RU" sz="90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GB" sz="900">
                          <a:effectLst/>
                          <a:latin typeface="+mn-lt"/>
                          <a:ea typeface="Times New Roman"/>
                          <a:cs typeface="Times New Roman"/>
                        </a:rPr>
                        <a:t>+996 312 66 22 80</a:t>
                      </a:r>
                      <a:endParaRPr lang="ru-RU" sz="900">
                        <a:effectLst/>
                        <a:latin typeface="+mn-lt"/>
                        <a:ea typeface="Times New Roman"/>
                        <a:cs typeface="Times New Roman"/>
                      </a:endParaRPr>
                    </a:p>
                    <a:p>
                      <a:pPr>
                        <a:lnSpc>
                          <a:spcPct val="90000"/>
                        </a:lnSpc>
                        <a:spcAft>
                          <a:spcPts val="0"/>
                        </a:spcAft>
                      </a:pPr>
                      <a:r>
                        <a:rPr lang="en-GB" sz="900" u="sng">
                          <a:solidFill>
                            <a:srgbClr val="0000FF"/>
                          </a:solidFill>
                          <a:effectLst/>
                          <a:latin typeface="+mn-lt"/>
                          <a:ea typeface="Times New Roman"/>
                          <a:cs typeface="Times New Roman"/>
                          <a:hlinkClick r:id="rId2"/>
                        </a:rPr>
                        <a:t>metrolog@nism.gov.kg</a:t>
                      </a:r>
                      <a:endParaRPr lang="ru-RU" sz="900">
                        <a:effectLst/>
                        <a:latin typeface="+mn-lt"/>
                        <a:ea typeface="Times New Roman"/>
                        <a:cs typeface="Times New Roman"/>
                      </a:endParaRPr>
                    </a:p>
                    <a:p>
                      <a:pPr>
                        <a:lnSpc>
                          <a:spcPct val="90000"/>
                        </a:lnSpc>
                        <a:spcAft>
                          <a:spcPts val="0"/>
                        </a:spcAft>
                      </a:pPr>
                      <a:r>
                        <a:rPr lang="en-US" sz="900" u="sng">
                          <a:solidFill>
                            <a:srgbClr val="0000FF"/>
                          </a:solidFill>
                          <a:effectLst/>
                          <a:latin typeface="+mn-lt"/>
                          <a:ea typeface="Times New Roman"/>
                          <a:cs typeface="Times New Roman"/>
                          <a:hlinkClick r:id="rId4"/>
                        </a:rPr>
                        <a:t>metr</a:t>
                      </a:r>
                      <a:r>
                        <a:rPr lang="en-GB" sz="900" u="sng">
                          <a:solidFill>
                            <a:srgbClr val="0000FF"/>
                          </a:solidFill>
                          <a:effectLst/>
                          <a:latin typeface="+mn-lt"/>
                          <a:ea typeface="Times New Roman"/>
                          <a:cs typeface="Times New Roman"/>
                          <a:hlinkClick r:id="rId4"/>
                        </a:rPr>
                        <a:t>_</a:t>
                      </a:r>
                      <a:r>
                        <a:rPr lang="en-US" sz="900" u="sng">
                          <a:solidFill>
                            <a:srgbClr val="0000FF"/>
                          </a:solidFill>
                          <a:effectLst/>
                          <a:latin typeface="+mn-lt"/>
                          <a:ea typeface="Times New Roman"/>
                          <a:cs typeface="Times New Roman"/>
                          <a:hlinkClick r:id="rId4"/>
                        </a:rPr>
                        <a:t>kg</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mail</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ru</a:t>
                      </a:r>
                      <a:endParaRPr lang="ru-RU" sz="900">
                        <a:effectLst/>
                        <a:latin typeface="+mn-lt"/>
                        <a:ea typeface="Times New Roman"/>
                        <a:cs typeface="Times New Roman"/>
                      </a:endParaRPr>
                    </a:p>
                  </a:txBody>
                  <a:tcPr marL="68580" marR="68580" marT="0" marB="0" anchor="ctr"/>
                </a:tc>
                <a:tc>
                  <a:txBody>
                    <a:bodyPr/>
                    <a:lstStyle/>
                    <a:p>
                      <a:pPr algn="ctr">
                        <a:lnSpc>
                          <a:spcPct val="90000"/>
                        </a:lnSpc>
                        <a:spcAft>
                          <a:spcPts val="0"/>
                        </a:spcAft>
                      </a:pPr>
                      <a:r>
                        <a:rPr lang="ru-RU" sz="90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04"/>
                  </a:ext>
                </a:extLst>
              </a:tr>
              <a:tr h="278448">
                <a:tc>
                  <a:txBody>
                    <a:bodyPr/>
                    <a:lstStyle/>
                    <a:p>
                      <a:pPr>
                        <a:spcAft>
                          <a:spcPts val="0"/>
                        </a:spcAft>
                      </a:pPr>
                      <a:r>
                        <a:rPr lang="en-GB" sz="900" b="1">
                          <a:effectLst/>
                          <a:latin typeface="+mn-lt"/>
                          <a:ea typeface="Times New Roman"/>
                          <a:cs typeface="Times New Roman"/>
                        </a:rPr>
                        <a:t>TC 1.5</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Length and Angle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Mrs. Galina Devyatova</a:t>
                      </a:r>
                      <a:endParaRPr lang="ru-RU" sz="90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GB" sz="900">
                          <a:effectLst/>
                          <a:latin typeface="+mn-lt"/>
                          <a:ea typeface="Times New Roman"/>
                          <a:cs typeface="Times New Roman"/>
                        </a:rPr>
                        <a:t>+996 312 66 26 20</a:t>
                      </a:r>
                      <a:endParaRPr lang="ru-RU" sz="900">
                        <a:effectLst/>
                        <a:latin typeface="+mn-lt"/>
                        <a:ea typeface="Times New Roman"/>
                        <a:cs typeface="Times New Roman"/>
                      </a:endParaRPr>
                    </a:p>
                    <a:p>
                      <a:pPr>
                        <a:lnSpc>
                          <a:spcPct val="90000"/>
                        </a:lnSpc>
                        <a:spcAft>
                          <a:spcPts val="0"/>
                        </a:spcAft>
                      </a:pPr>
                      <a:r>
                        <a:rPr lang="en-GB" sz="900" u="sng">
                          <a:solidFill>
                            <a:srgbClr val="0000FF"/>
                          </a:solidFill>
                          <a:effectLst/>
                          <a:latin typeface="+mn-lt"/>
                          <a:ea typeface="Times New Roman"/>
                          <a:cs typeface="Times New Roman"/>
                          <a:hlinkClick r:id="rId2"/>
                        </a:rPr>
                        <a:t>metrolog@nism.gov.kg</a:t>
                      </a:r>
                      <a:endParaRPr lang="ru-RU" sz="900">
                        <a:effectLst/>
                        <a:latin typeface="+mn-lt"/>
                        <a:ea typeface="Times New Roman"/>
                        <a:cs typeface="Times New Roman"/>
                      </a:endParaRPr>
                    </a:p>
                    <a:p>
                      <a:pPr>
                        <a:lnSpc>
                          <a:spcPct val="90000"/>
                        </a:lnSpc>
                        <a:spcAft>
                          <a:spcPts val="0"/>
                        </a:spcAft>
                      </a:pPr>
                      <a:r>
                        <a:rPr lang="en-US" sz="900" u="sng">
                          <a:solidFill>
                            <a:srgbClr val="0000FF"/>
                          </a:solidFill>
                          <a:effectLst/>
                          <a:latin typeface="+mn-lt"/>
                          <a:ea typeface="Times New Roman"/>
                          <a:cs typeface="Times New Roman"/>
                          <a:hlinkClick r:id="rId4"/>
                        </a:rPr>
                        <a:t>metr</a:t>
                      </a:r>
                      <a:r>
                        <a:rPr lang="en-GB" sz="900" u="sng">
                          <a:solidFill>
                            <a:srgbClr val="0000FF"/>
                          </a:solidFill>
                          <a:effectLst/>
                          <a:latin typeface="+mn-lt"/>
                          <a:ea typeface="Times New Roman"/>
                          <a:cs typeface="Times New Roman"/>
                          <a:hlinkClick r:id="rId4"/>
                        </a:rPr>
                        <a:t>_</a:t>
                      </a:r>
                      <a:r>
                        <a:rPr lang="en-US" sz="900" u="sng">
                          <a:solidFill>
                            <a:srgbClr val="0000FF"/>
                          </a:solidFill>
                          <a:effectLst/>
                          <a:latin typeface="+mn-lt"/>
                          <a:ea typeface="Times New Roman"/>
                          <a:cs typeface="Times New Roman"/>
                          <a:hlinkClick r:id="rId4"/>
                        </a:rPr>
                        <a:t>kg</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mail</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ru</a:t>
                      </a:r>
                      <a:r>
                        <a:rPr lang="en-GB" sz="900">
                          <a:effectLst/>
                          <a:latin typeface="+mn-lt"/>
                          <a:ea typeface="Times New Roman"/>
                          <a:cs typeface="Times New Roman"/>
                        </a:rPr>
                        <a:t> </a:t>
                      </a:r>
                      <a:endParaRPr lang="ru-RU" sz="900">
                        <a:effectLst/>
                        <a:latin typeface="+mn-lt"/>
                        <a:ea typeface="Times New Roman"/>
                        <a:cs typeface="Times New Roman"/>
                      </a:endParaRPr>
                    </a:p>
                  </a:txBody>
                  <a:tcPr marL="68580" marR="68580" marT="0" marB="0" anchor="ctr"/>
                </a:tc>
                <a:tc>
                  <a:txBody>
                    <a:bodyPr/>
                    <a:lstStyle/>
                    <a:p>
                      <a:pPr algn="ctr">
                        <a:lnSpc>
                          <a:spcPct val="90000"/>
                        </a:lnSpc>
                        <a:spcAft>
                          <a:spcPts val="0"/>
                        </a:spcAft>
                      </a:pPr>
                      <a:r>
                        <a:rPr lang="ru-RU" sz="90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a:effectLst/>
                          <a:latin typeface="+mn-lt"/>
                          <a:ea typeface="Times New Roman"/>
                          <a:cs typeface="Times New Roman"/>
                        </a:rPr>
                        <a:t>TC 1.6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Mass and Related Quantities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Mrs. Ekaterina Kotova</a:t>
                      </a:r>
                      <a:endParaRPr lang="ru-RU" sz="90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GB" sz="900">
                          <a:effectLst/>
                          <a:latin typeface="+mn-lt"/>
                          <a:ea typeface="Times New Roman"/>
                          <a:cs typeface="Times New Roman"/>
                        </a:rPr>
                        <a:t>+996 312 66 26 20</a:t>
                      </a:r>
                      <a:endParaRPr lang="ru-RU" sz="900">
                        <a:effectLst/>
                        <a:latin typeface="+mn-lt"/>
                        <a:ea typeface="Times New Roman"/>
                        <a:cs typeface="Times New Roman"/>
                      </a:endParaRPr>
                    </a:p>
                    <a:p>
                      <a:pPr>
                        <a:lnSpc>
                          <a:spcPct val="90000"/>
                        </a:lnSpc>
                        <a:spcAft>
                          <a:spcPts val="0"/>
                        </a:spcAft>
                      </a:pPr>
                      <a:r>
                        <a:rPr lang="en-GB" sz="900" u="sng">
                          <a:solidFill>
                            <a:srgbClr val="0000FF"/>
                          </a:solidFill>
                          <a:effectLst/>
                          <a:latin typeface="+mn-lt"/>
                          <a:ea typeface="Times New Roman"/>
                          <a:cs typeface="Times New Roman"/>
                          <a:hlinkClick r:id="rId2"/>
                        </a:rPr>
                        <a:t>metrolog@nism.gov.kg</a:t>
                      </a:r>
                      <a:endParaRPr lang="ru-RU" sz="900">
                        <a:effectLst/>
                        <a:latin typeface="+mn-lt"/>
                        <a:ea typeface="Times New Roman"/>
                        <a:cs typeface="Times New Roman"/>
                      </a:endParaRPr>
                    </a:p>
                    <a:p>
                      <a:pPr>
                        <a:lnSpc>
                          <a:spcPct val="90000"/>
                        </a:lnSpc>
                        <a:spcAft>
                          <a:spcPts val="0"/>
                        </a:spcAft>
                      </a:pPr>
                      <a:r>
                        <a:rPr lang="en-US" sz="900" u="sng">
                          <a:solidFill>
                            <a:srgbClr val="0000FF"/>
                          </a:solidFill>
                          <a:effectLst/>
                          <a:latin typeface="+mn-lt"/>
                          <a:ea typeface="Times New Roman"/>
                          <a:cs typeface="Times New Roman"/>
                          <a:hlinkClick r:id="rId4"/>
                        </a:rPr>
                        <a:t>metr</a:t>
                      </a:r>
                      <a:r>
                        <a:rPr lang="en-GB" sz="900" u="sng">
                          <a:solidFill>
                            <a:srgbClr val="0000FF"/>
                          </a:solidFill>
                          <a:effectLst/>
                          <a:latin typeface="+mn-lt"/>
                          <a:ea typeface="Times New Roman"/>
                          <a:cs typeface="Times New Roman"/>
                          <a:hlinkClick r:id="rId4"/>
                        </a:rPr>
                        <a:t>_</a:t>
                      </a:r>
                      <a:r>
                        <a:rPr lang="en-US" sz="900" u="sng">
                          <a:solidFill>
                            <a:srgbClr val="0000FF"/>
                          </a:solidFill>
                          <a:effectLst/>
                          <a:latin typeface="+mn-lt"/>
                          <a:ea typeface="Times New Roman"/>
                          <a:cs typeface="Times New Roman"/>
                          <a:hlinkClick r:id="rId4"/>
                        </a:rPr>
                        <a:t>kg</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mail</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ru</a:t>
                      </a:r>
                      <a:endParaRPr lang="ru-RU" sz="900">
                        <a:effectLst/>
                        <a:latin typeface="+mn-lt"/>
                        <a:ea typeface="Times New Roman"/>
                        <a:cs typeface="Times New Roman"/>
                      </a:endParaRPr>
                    </a:p>
                  </a:txBody>
                  <a:tcPr marL="68580" marR="68580" marT="0" marB="0" anchor="ctr"/>
                </a:tc>
                <a:tc>
                  <a:txBody>
                    <a:bodyPr/>
                    <a:lstStyle/>
                    <a:p>
                      <a:pPr algn="ctr">
                        <a:lnSpc>
                          <a:spcPct val="90000"/>
                        </a:lnSpc>
                        <a:spcAft>
                          <a:spcPts val="0"/>
                        </a:spcAft>
                      </a:pPr>
                      <a:r>
                        <a:rPr lang="ru-RU" sz="90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06"/>
                  </a:ext>
                </a:extLst>
              </a:tr>
              <a:tr h="274236">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1.7 </a:t>
                      </a:r>
                      <a:r>
                        <a:rPr lang="en-GB" sz="900" dirty="0" smtClean="0">
                          <a:effectLst/>
                          <a:latin typeface="+mn-lt"/>
                          <a:ea typeface="Times New Roman"/>
                          <a:cs typeface="Times New Roman"/>
                        </a:rPr>
                        <a:t>Photometry </a:t>
                      </a:r>
                      <a:r>
                        <a:rPr lang="en-GB" sz="900" dirty="0">
                          <a:effectLst/>
                          <a:latin typeface="+mn-lt"/>
                          <a:ea typeface="Times New Roman"/>
                          <a:cs typeface="Times New Roman"/>
                        </a:rPr>
                        <a:t>and Radiometry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a:effectLst/>
                          <a:latin typeface="+mn-lt"/>
                          <a:ea typeface="Times New Roman"/>
                          <a:cs typeface="Times New Roman"/>
                        </a:rPr>
                        <a: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a:t>
                      </a:r>
                    </a:p>
                  </a:txBody>
                  <a:tcPr marL="68580" marR="68580" marT="0" marB="0" anchor="ctr"/>
                </a:tc>
                <a:tc>
                  <a:txBody>
                    <a:bodyPr/>
                    <a:lstStyle/>
                    <a:p>
                      <a:pPr algn="ctr">
                        <a:spcAft>
                          <a:spcPts val="0"/>
                        </a:spcAft>
                      </a:pPr>
                      <a:r>
                        <a:rPr lang="ru-RU" sz="900">
                          <a:effectLst/>
                          <a:latin typeface="+mn-lt"/>
                          <a:ea typeface="Times New Roman"/>
                          <a:cs typeface="Times New Roman"/>
                        </a:rPr>
                        <a:t>–</a:t>
                      </a:r>
                    </a:p>
                  </a:txBody>
                  <a:tcPr marL="68580" marR="68580" marT="0" marB="0" anchor="ctr"/>
                </a:tc>
                <a:extLst>
                  <a:ext uri="{0D108BD9-81ED-4DB2-BD59-A6C34878D82A}">
                    <a16:rowId xmlns:a16="http://schemas.microsoft.com/office/drawing/2014/main" val="10007"/>
                  </a:ext>
                </a:extLst>
              </a:tr>
              <a:tr h="307384">
                <a:tc>
                  <a:txBody>
                    <a:bodyPr/>
                    <a:lstStyle/>
                    <a:p>
                      <a:pPr>
                        <a:spcAft>
                          <a:spcPts val="0"/>
                        </a:spcAft>
                      </a:pPr>
                      <a:r>
                        <a:rPr lang="en-GB" sz="900" b="1">
                          <a:effectLst/>
                          <a:latin typeface="+mn-lt"/>
                          <a:ea typeface="Times New Roman"/>
                          <a:cs typeface="Times New Roman"/>
                        </a:rPr>
                        <a:t>TC 1.8</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Physical Chemistry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Mrs. Tamara </a:t>
                      </a:r>
                      <a:r>
                        <a:rPr lang="en-GB" sz="900" b="1" dirty="0" err="1">
                          <a:effectLst/>
                          <a:latin typeface="+mn-lt"/>
                          <a:ea typeface="Times New Roman"/>
                          <a:cs typeface="Times New Roman"/>
                        </a:rPr>
                        <a:t>Savina</a:t>
                      </a:r>
                      <a:endParaRPr lang="ru-RU" sz="900" dirty="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GB" sz="900" dirty="0">
                          <a:effectLst/>
                          <a:latin typeface="+mn-lt"/>
                          <a:ea typeface="Times New Roman"/>
                          <a:cs typeface="Times New Roman"/>
                        </a:rPr>
                        <a:t>+996 312 66 </a:t>
                      </a:r>
                      <a:r>
                        <a:rPr lang="en-GB" sz="900" dirty="0" smtClean="0">
                          <a:effectLst/>
                          <a:latin typeface="+mn-lt"/>
                          <a:ea typeface="Times New Roman"/>
                          <a:cs typeface="Times New Roman"/>
                        </a:rPr>
                        <a:t>02 38</a:t>
                      </a:r>
                      <a:endParaRPr lang="ru-RU" sz="900" dirty="0">
                        <a:effectLst/>
                        <a:latin typeface="+mn-lt"/>
                        <a:ea typeface="Times New Roman"/>
                        <a:cs typeface="Times New Roman"/>
                      </a:endParaRPr>
                    </a:p>
                    <a:p>
                      <a:pPr>
                        <a:lnSpc>
                          <a:spcPct val="90000"/>
                        </a:lnSpc>
                        <a:spcAft>
                          <a:spcPts val="0"/>
                        </a:spcAft>
                      </a:pPr>
                      <a:r>
                        <a:rPr lang="en-US" sz="900" u="sng" dirty="0" err="1" smtClean="0">
                          <a:solidFill>
                            <a:srgbClr val="0000FF"/>
                          </a:solidFill>
                          <a:effectLst/>
                          <a:latin typeface="+mn-lt"/>
                          <a:ea typeface="Times New Roman"/>
                          <a:cs typeface="Times New Roman"/>
                          <a:hlinkClick r:id="rId4"/>
                        </a:rPr>
                        <a:t>metr</a:t>
                      </a:r>
                      <a:r>
                        <a:rPr lang="en-GB" sz="900" u="sng" dirty="0">
                          <a:solidFill>
                            <a:srgbClr val="0000FF"/>
                          </a:solidFill>
                          <a:effectLst/>
                          <a:latin typeface="+mn-lt"/>
                          <a:ea typeface="Times New Roman"/>
                          <a:cs typeface="Times New Roman"/>
                          <a:hlinkClick r:id="rId4"/>
                        </a:rPr>
                        <a:t>_</a:t>
                      </a:r>
                      <a:r>
                        <a:rPr lang="en-US" sz="900" u="sng" dirty="0">
                          <a:solidFill>
                            <a:srgbClr val="0000FF"/>
                          </a:solidFill>
                          <a:effectLst/>
                          <a:latin typeface="+mn-lt"/>
                          <a:ea typeface="Times New Roman"/>
                          <a:cs typeface="Times New Roman"/>
                          <a:hlinkClick r:id="rId4"/>
                        </a:rPr>
                        <a:t>kg</a:t>
                      </a:r>
                      <a:r>
                        <a:rPr lang="en-GB" sz="900" u="sng" dirty="0">
                          <a:solidFill>
                            <a:srgbClr val="0000FF"/>
                          </a:solidFill>
                          <a:effectLst/>
                          <a:latin typeface="+mn-lt"/>
                          <a:ea typeface="Times New Roman"/>
                          <a:cs typeface="Times New Roman"/>
                          <a:hlinkClick r:id="rId4"/>
                        </a:rPr>
                        <a:t>@</a:t>
                      </a:r>
                      <a:r>
                        <a:rPr lang="en-US" sz="900" u="sng" dirty="0">
                          <a:solidFill>
                            <a:srgbClr val="0000FF"/>
                          </a:solidFill>
                          <a:effectLst/>
                          <a:latin typeface="+mn-lt"/>
                          <a:ea typeface="Times New Roman"/>
                          <a:cs typeface="Times New Roman"/>
                          <a:hlinkClick r:id="rId4"/>
                        </a:rPr>
                        <a:t>mail</a:t>
                      </a:r>
                      <a:r>
                        <a:rPr lang="en-GB" sz="900" u="sng" dirty="0">
                          <a:solidFill>
                            <a:srgbClr val="0000FF"/>
                          </a:solidFill>
                          <a:effectLst/>
                          <a:latin typeface="+mn-lt"/>
                          <a:ea typeface="Times New Roman"/>
                          <a:cs typeface="Times New Roman"/>
                          <a:hlinkClick r:id="rId4"/>
                        </a:rPr>
                        <a:t>.</a:t>
                      </a:r>
                      <a:r>
                        <a:rPr lang="en-US" sz="900" u="sng" dirty="0" err="1">
                          <a:solidFill>
                            <a:srgbClr val="0000FF"/>
                          </a:solidFill>
                          <a:effectLst/>
                          <a:latin typeface="+mn-lt"/>
                          <a:ea typeface="Times New Roman"/>
                          <a:cs typeface="Times New Roman"/>
                          <a:hlinkClick r:id="rId4"/>
                        </a:rPr>
                        <a:t>ru</a:t>
                      </a:r>
                      <a:r>
                        <a:rPr lang="en-GB" sz="900"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lgn="ctr">
                        <a:lnSpc>
                          <a:spcPct val="90000"/>
                        </a:lnSpc>
                        <a:spcAft>
                          <a:spcPts val="0"/>
                        </a:spcAft>
                      </a:pPr>
                      <a:r>
                        <a:rPr lang="ru-RU" sz="90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Mr. Igor Ershov</a:t>
                      </a:r>
                      <a:endParaRPr lang="ru-RU" sz="90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GB" sz="900">
                          <a:effectLst/>
                          <a:latin typeface="+mn-lt"/>
                          <a:ea typeface="Times New Roman"/>
                          <a:cs typeface="Times New Roman"/>
                        </a:rPr>
                        <a:t>+996 3133 2 11 78</a:t>
                      </a:r>
                      <a:endParaRPr lang="ru-RU" sz="900">
                        <a:effectLst/>
                        <a:latin typeface="+mn-lt"/>
                        <a:ea typeface="Times New Roman"/>
                        <a:cs typeface="Times New Roman"/>
                      </a:endParaRPr>
                    </a:p>
                    <a:p>
                      <a:pPr>
                        <a:lnSpc>
                          <a:spcPct val="90000"/>
                        </a:lnSpc>
                        <a:spcAft>
                          <a:spcPts val="0"/>
                        </a:spcAft>
                      </a:pPr>
                      <a:r>
                        <a:rPr lang="en-GB" sz="900" u="sng">
                          <a:solidFill>
                            <a:srgbClr val="0000FF"/>
                          </a:solidFill>
                          <a:effectLst/>
                          <a:latin typeface="+mn-lt"/>
                          <a:ea typeface="Times New Roman"/>
                          <a:cs typeface="Times New Roman"/>
                          <a:hlinkClick r:id="rId2"/>
                        </a:rPr>
                        <a:t>metrolog@nism.gov.kg</a:t>
                      </a:r>
                      <a:endParaRPr lang="ru-RU" sz="900">
                        <a:effectLst/>
                        <a:latin typeface="+mn-lt"/>
                        <a:ea typeface="Times New Roman"/>
                        <a:cs typeface="Times New Roman"/>
                      </a:endParaRPr>
                    </a:p>
                    <a:p>
                      <a:pPr>
                        <a:lnSpc>
                          <a:spcPct val="90000"/>
                        </a:lnSpc>
                        <a:spcAft>
                          <a:spcPts val="0"/>
                        </a:spcAft>
                      </a:pPr>
                      <a:r>
                        <a:rPr lang="en-US" sz="900" u="sng">
                          <a:solidFill>
                            <a:srgbClr val="0000FF"/>
                          </a:solidFill>
                          <a:effectLst/>
                          <a:latin typeface="+mn-lt"/>
                          <a:ea typeface="Times New Roman"/>
                          <a:cs typeface="Times New Roman"/>
                          <a:hlinkClick r:id="rId4"/>
                        </a:rPr>
                        <a:t>metr</a:t>
                      </a:r>
                      <a:r>
                        <a:rPr lang="en-GB" sz="900" u="sng">
                          <a:solidFill>
                            <a:srgbClr val="0000FF"/>
                          </a:solidFill>
                          <a:effectLst/>
                          <a:latin typeface="+mn-lt"/>
                          <a:ea typeface="Times New Roman"/>
                          <a:cs typeface="Times New Roman"/>
                          <a:hlinkClick r:id="rId4"/>
                        </a:rPr>
                        <a:t>_</a:t>
                      </a:r>
                      <a:r>
                        <a:rPr lang="en-US" sz="900" u="sng">
                          <a:solidFill>
                            <a:srgbClr val="0000FF"/>
                          </a:solidFill>
                          <a:effectLst/>
                          <a:latin typeface="+mn-lt"/>
                          <a:ea typeface="Times New Roman"/>
                          <a:cs typeface="Times New Roman"/>
                          <a:hlinkClick r:id="rId4"/>
                        </a:rPr>
                        <a:t>kg</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mail</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ru</a:t>
                      </a:r>
                      <a:endParaRPr lang="ru-RU" sz="900">
                        <a:effectLst/>
                        <a:latin typeface="+mn-lt"/>
                        <a:ea typeface="Times New Roman"/>
                        <a:cs typeface="Times New Roman"/>
                      </a:endParaRPr>
                    </a:p>
                  </a:txBody>
                  <a:tcPr marL="68580" marR="68580" marT="0" marB="0" anchor="ctr"/>
                </a:tc>
                <a:tc>
                  <a:txBody>
                    <a:bodyPr/>
                    <a:lstStyle/>
                    <a:p>
                      <a:pPr algn="ctr">
                        <a:lnSpc>
                          <a:spcPct val="90000"/>
                        </a:lnSpc>
                        <a:spcAft>
                          <a:spcPts val="0"/>
                        </a:spcAft>
                      </a:pPr>
                      <a:r>
                        <a:rPr lang="ru-RU" sz="90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a:effectLst/>
                          <a:latin typeface="+mn-lt"/>
                          <a:ea typeface="Times New Roman"/>
                          <a:cs typeface="Times New Roman"/>
                        </a:rPr>
                        <a:t>TC 1.10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Thermometry and Thermal Physics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Mrs. Marina Denisova</a:t>
                      </a:r>
                      <a:endParaRPr lang="ru-RU" sz="90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GB" sz="900">
                          <a:effectLst/>
                          <a:latin typeface="+mn-lt"/>
                          <a:ea typeface="Times New Roman"/>
                          <a:cs typeface="Times New Roman"/>
                        </a:rPr>
                        <a:t>+996 312 66 22 80</a:t>
                      </a:r>
                      <a:endParaRPr lang="ru-RU" sz="900">
                        <a:effectLst/>
                        <a:latin typeface="+mn-lt"/>
                        <a:ea typeface="Times New Roman"/>
                        <a:cs typeface="Times New Roman"/>
                      </a:endParaRPr>
                    </a:p>
                    <a:p>
                      <a:pPr>
                        <a:lnSpc>
                          <a:spcPct val="90000"/>
                        </a:lnSpc>
                        <a:spcAft>
                          <a:spcPts val="0"/>
                        </a:spcAft>
                      </a:pPr>
                      <a:r>
                        <a:rPr lang="en-GB" sz="900" u="sng">
                          <a:solidFill>
                            <a:srgbClr val="0000FF"/>
                          </a:solidFill>
                          <a:effectLst/>
                          <a:latin typeface="+mn-lt"/>
                          <a:ea typeface="Times New Roman"/>
                          <a:cs typeface="Times New Roman"/>
                          <a:hlinkClick r:id="rId2"/>
                        </a:rPr>
                        <a:t>metrolog@nism.gov.kg</a:t>
                      </a:r>
                      <a:endParaRPr lang="ru-RU" sz="900">
                        <a:effectLst/>
                        <a:latin typeface="+mn-lt"/>
                        <a:ea typeface="Times New Roman"/>
                        <a:cs typeface="Times New Roman"/>
                      </a:endParaRPr>
                    </a:p>
                    <a:p>
                      <a:pPr>
                        <a:lnSpc>
                          <a:spcPct val="90000"/>
                        </a:lnSpc>
                        <a:spcAft>
                          <a:spcPts val="0"/>
                        </a:spcAft>
                      </a:pPr>
                      <a:r>
                        <a:rPr lang="en-US" sz="900" u="sng">
                          <a:solidFill>
                            <a:srgbClr val="0000FF"/>
                          </a:solidFill>
                          <a:effectLst/>
                          <a:latin typeface="+mn-lt"/>
                          <a:ea typeface="Times New Roman"/>
                          <a:cs typeface="Times New Roman"/>
                          <a:hlinkClick r:id="rId4"/>
                        </a:rPr>
                        <a:t>metr</a:t>
                      </a:r>
                      <a:r>
                        <a:rPr lang="en-GB" sz="900" u="sng">
                          <a:solidFill>
                            <a:srgbClr val="0000FF"/>
                          </a:solidFill>
                          <a:effectLst/>
                          <a:latin typeface="+mn-lt"/>
                          <a:ea typeface="Times New Roman"/>
                          <a:cs typeface="Times New Roman"/>
                          <a:hlinkClick r:id="rId4"/>
                        </a:rPr>
                        <a:t>_</a:t>
                      </a:r>
                      <a:r>
                        <a:rPr lang="en-US" sz="900" u="sng">
                          <a:solidFill>
                            <a:srgbClr val="0000FF"/>
                          </a:solidFill>
                          <a:effectLst/>
                          <a:latin typeface="+mn-lt"/>
                          <a:ea typeface="Times New Roman"/>
                          <a:cs typeface="Times New Roman"/>
                          <a:hlinkClick r:id="rId4"/>
                        </a:rPr>
                        <a:t>kg</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mail</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ru</a:t>
                      </a:r>
                      <a:endParaRPr lang="ru-RU" sz="900">
                        <a:effectLst/>
                        <a:latin typeface="+mn-lt"/>
                        <a:ea typeface="Times New Roman"/>
                        <a:cs typeface="Times New Roman"/>
                      </a:endParaRPr>
                    </a:p>
                  </a:txBody>
                  <a:tcPr marL="68580" marR="68580" marT="0" marB="0" anchor="ctr"/>
                </a:tc>
                <a:tc>
                  <a:txBody>
                    <a:bodyPr/>
                    <a:lstStyle/>
                    <a:p>
                      <a:pPr algn="ctr">
                        <a:lnSpc>
                          <a:spcPct val="90000"/>
                        </a:lnSpc>
                        <a:spcAft>
                          <a:spcPts val="0"/>
                        </a:spcAft>
                      </a:pPr>
                      <a:r>
                        <a:rPr lang="ru-RU" sz="90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10"/>
                  </a:ext>
                </a:extLst>
              </a:tr>
              <a:tr h="234344">
                <a:tc>
                  <a:txBody>
                    <a:bodyPr/>
                    <a:lstStyle/>
                    <a:p>
                      <a:pPr>
                        <a:spcAft>
                          <a:spcPts val="0"/>
                        </a:spcAft>
                      </a:pPr>
                      <a:r>
                        <a:rPr lang="en-GB" sz="900" b="1">
                          <a:effectLst/>
                          <a:latin typeface="+mn-lt"/>
                          <a:ea typeface="Times New Roman"/>
                          <a:cs typeface="Times New Roman"/>
                        </a:rPr>
                        <a:t>TC 1.11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Time and Frequency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Mr. Nurlan Ysakov</a:t>
                      </a:r>
                      <a:endParaRPr lang="ru-RU" sz="90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GB" sz="900">
                          <a:effectLst/>
                          <a:latin typeface="+mn-lt"/>
                          <a:ea typeface="Times New Roman"/>
                          <a:cs typeface="Times New Roman"/>
                        </a:rPr>
                        <a:t>+996 312 62 58 09</a:t>
                      </a:r>
                      <a:endParaRPr lang="ru-RU" sz="900">
                        <a:effectLst/>
                        <a:latin typeface="+mn-lt"/>
                        <a:ea typeface="Times New Roman"/>
                        <a:cs typeface="Times New Roman"/>
                      </a:endParaRPr>
                    </a:p>
                    <a:p>
                      <a:pPr>
                        <a:lnSpc>
                          <a:spcPct val="90000"/>
                        </a:lnSpc>
                        <a:spcAft>
                          <a:spcPts val="0"/>
                        </a:spcAft>
                      </a:pPr>
                      <a:r>
                        <a:rPr lang="en-GB" sz="900" u="sng">
                          <a:solidFill>
                            <a:srgbClr val="0000FF"/>
                          </a:solidFill>
                          <a:effectLst/>
                          <a:latin typeface="+mn-lt"/>
                          <a:ea typeface="Times New Roman"/>
                          <a:cs typeface="Times New Roman"/>
                          <a:hlinkClick r:id="rId2"/>
                        </a:rPr>
                        <a:t>metrolog@nism.gov.kg</a:t>
                      </a:r>
                      <a:endParaRPr lang="ru-RU" sz="900">
                        <a:effectLst/>
                        <a:latin typeface="+mn-lt"/>
                        <a:ea typeface="Times New Roman"/>
                        <a:cs typeface="Times New Roman"/>
                      </a:endParaRPr>
                    </a:p>
                    <a:p>
                      <a:pPr>
                        <a:lnSpc>
                          <a:spcPct val="90000"/>
                        </a:lnSpc>
                        <a:spcAft>
                          <a:spcPts val="0"/>
                        </a:spcAft>
                      </a:pPr>
                      <a:r>
                        <a:rPr lang="en-US" sz="900" u="sng">
                          <a:solidFill>
                            <a:srgbClr val="0000FF"/>
                          </a:solidFill>
                          <a:effectLst/>
                          <a:latin typeface="+mn-lt"/>
                          <a:ea typeface="Times New Roman"/>
                          <a:cs typeface="Times New Roman"/>
                          <a:hlinkClick r:id="rId4"/>
                        </a:rPr>
                        <a:t>metr</a:t>
                      </a:r>
                      <a:r>
                        <a:rPr lang="en-GB" sz="900" u="sng">
                          <a:solidFill>
                            <a:srgbClr val="0000FF"/>
                          </a:solidFill>
                          <a:effectLst/>
                          <a:latin typeface="+mn-lt"/>
                          <a:ea typeface="Times New Roman"/>
                          <a:cs typeface="Times New Roman"/>
                          <a:hlinkClick r:id="rId4"/>
                        </a:rPr>
                        <a:t>_</a:t>
                      </a:r>
                      <a:r>
                        <a:rPr lang="en-US" sz="900" u="sng">
                          <a:solidFill>
                            <a:srgbClr val="0000FF"/>
                          </a:solidFill>
                          <a:effectLst/>
                          <a:latin typeface="+mn-lt"/>
                          <a:ea typeface="Times New Roman"/>
                          <a:cs typeface="Times New Roman"/>
                          <a:hlinkClick r:id="rId4"/>
                        </a:rPr>
                        <a:t>kg</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mail</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ru</a:t>
                      </a:r>
                      <a:endParaRPr lang="ru-RU" sz="900">
                        <a:effectLst/>
                        <a:latin typeface="+mn-lt"/>
                        <a:ea typeface="Times New Roman"/>
                        <a:cs typeface="Times New Roman"/>
                      </a:endParaRPr>
                    </a:p>
                  </a:txBody>
                  <a:tcPr marL="68580" marR="68580" marT="0" marB="0" anchor="ctr"/>
                </a:tc>
                <a:tc>
                  <a:txBody>
                    <a:bodyPr/>
                    <a:lstStyle/>
                    <a:p>
                      <a:pPr algn="ctr">
                        <a:lnSpc>
                          <a:spcPct val="90000"/>
                        </a:lnSpc>
                        <a:spcAft>
                          <a:spcPts val="0"/>
                        </a:spcAft>
                      </a:pPr>
                      <a:r>
                        <a:rPr lang="ru-RU" sz="90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11"/>
                  </a:ext>
                </a:extLst>
              </a:tr>
              <a:tr h="341864">
                <a:tc>
                  <a:txBody>
                    <a:bodyPr/>
                    <a:lstStyle/>
                    <a:p>
                      <a:pPr>
                        <a:spcAft>
                          <a:spcPts val="0"/>
                        </a:spcAft>
                      </a:pPr>
                      <a:r>
                        <a:rPr lang="en-GB" sz="900" b="1">
                          <a:effectLst/>
                          <a:latin typeface="+mn-lt"/>
                          <a:ea typeface="Times New Roman"/>
                          <a:cs typeface="Times New Roman"/>
                        </a:rPr>
                        <a:t>TC 1.12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Reference Materials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Mrs. Liliya Dikambaeva</a:t>
                      </a:r>
                      <a:endParaRPr lang="ru-RU" sz="90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GB" sz="900">
                          <a:effectLst/>
                          <a:latin typeface="+mn-lt"/>
                          <a:ea typeface="Times New Roman"/>
                          <a:cs typeface="Times New Roman"/>
                        </a:rPr>
                        <a:t>+996 312 62 57 34</a:t>
                      </a:r>
                      <a:endParaRPr lang="ru-RU" sz="900">
                        <a:effectLst/>
                        <a:latin typeface="+mn-lt"/>
                        <a:ea typeface="Times New Roman"/>
                        <a:cs typeface="Times New Roman"/>
                      </a:endParaRPr>
                    </a:p>
                    <a:p>
                      <a:pPr>
                        <a:lnSpc>
                          <a:spcPct val="90000"/>
                        </a:lnSpc>
                        <a:spcAft>
                          <a:spcPts val="0"/>
                        </a:spcAft>
                      </a:pPr>
                      <a:r>
                        <a:rPr lang="en-GB" sz="900" u="sng">
                          <a:solidFill>
                            <a:srgbClr val="0000FF"/>
                          </a:solidFill>
                          <a:effectLst/>
                          <a:latin typeface="+mn-lt"/>
                          <a:ea typeface="Times New Roman"/>
                          <a:cs typeface="Times New Roman"/>
                          <a:hlinkClick r:id="rId2"/>
                        </a:rPr>
                        <a:t>metrolog@nism.gov.kg</a:t>
                      </a:r>
                      <a:endParaRPr lang="ru-RU" sz="900">
                        <a:effectLst/>
                        <a:latin typeface="+mn-lt"/>
                        <a:ea typeface="Times New Roman"/>
                        <a:cs typeface="Times New Roman"/>
                      </a:endParaRPr>
                    </a:p>
                    <a:p>
                      <a:pPr>
                        <a:lnSpc>
                          <a:spcPct val="90000"/>
                        </a:lnSpc>
                        <a:spcAft>
                          <a:spcPts val="0"/>
                        </a:spcAft>
                      </a:pPr>
                      <a:r>
                        <a:rPr lang="en-US" sz="900" u="sng">
                          <a:solidFill>
                            <a:srgbClr val="0000FF"/>
                          </a:solidFill>
                          <a:effectLst/>
                          <a:latin typeface="+mn-lt"/>
                          <a:ea typeface="Times New Roman"/>
                          <a:cs typeface="Times New Roman"/>
                          <a:hlinkClick r:id="rId4"/>
                        </a:rPr>
                        <a:t>metr</a:t>
                      </a:r>
                      <a:r>
                        <a:rPr lang="en-GB" sz="900" u="sng">
                          <a:solidFill>
                            <a:srgbClr val="0000FF"/>
                          </a:solidFill>
                          <a:effectLst/>
                          <a:latin typeface="+mn-lt"/>
                          <a:ea typeface="Times New Roman"/>
                          <a:cs typeface="Times New Roman"/>
                          <a:hlinkClick r:id="rId4"/>
                        </a:rPr>
                        <a:t>_</a:t>
                      </a:r>
                      <a:r>
                        <a:rPr lang="en-US" sz="900" u="sng">
                          <a:solidFill>
                            <a:srgbClr val="0000FF"/>
                          </a:solidFill>
                          <a:effectLst/>
                          <a:latin typeface="+mn-lt"/>
                          <a:ea typeface="Times New Roman"/>
                          <a:cs typeface="Times New Roman"/>
                          <a:hlinkClick r:id="rId4"/>
                        </a:rPr>
                        <a:t>kg</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mail</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ru</a:t>
                      </a:r>
                      <a:endParaRPr lang="ru-RU" sz="900">
                        <a:effectLst/>
                        <a:latin typeface="+mn-lt"/>
                        <a:ea typeface="Times New Roman"/>
                        <a:cs typeface="Times New Roman"/>
                      </a:endParaRPr>
                    </a:p>
                  </a:txBody>
                  <a:tcPr marL="68580" marR="68580" marT="0" marB="0" anchor="ctr"/>
                </a:tc>
                <a:tc>
                  <a:txBody>
                    <a:bodyPr/>
                    <a:lstStyle/>
                    <a:p>
                      <a:pPr algn="ctr">
                        <a:lnSpc>
                          <a:spcPct val="90000"/>
                        </a:lnSpc>
                        <a:spcAft>
                          <a:spcPts val="0"/>
                        </a:spcAft>
                      </a:pPr>
                      <a:r>
                        <a:rPr lang="ru-RU" sz="90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12"/>
                  </a:ext>
                </a:extLst>
              </a:tr>
              <a:tr h="439246">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US" sz="900" b="1" dirty="0">
                          <a:effectLst/>
                          <a:latin typeface="+mn-lt"/>
                          <a:ea typeface="Times New Roman"/>
                          <a:cs typeface="Times New Roman"/>
                        </a:rPr>
                        <a:t>Mr. </a:t>
                      </a:r>
                      <a:r>
                        <a:rPr lang="en-US" sz="900" b="1" dirty="0" err="1">
                          <a:effectLst/>
                          <a:latin typeface="+mn-lt"/>
                          <a:ea typeface="Times New Roman"/>
                          <a:cs typeface="Times New Roman"/>
                        </a:rPr>
                        <a:t>Bakyt</a:t>
                      </a:r>
                      <a:r>
                        <a:rPr lang="en-US" sz="900" b="1" dirty="0">
                          <a:effectLst/>
                          <a:latin typeface="+mn-lt"/>
                          <a:ea typeface="Times New Roman"/>
                          <a:cs typeface="Times New Roman"/>
                        </a:rPr>
                        <a:t> </a:t>
                      </a:r>
                      <a:r>
                        <a:rPr lang="en-US" sz="900" b="1" dirty="0" err="1" smtClean="0">
                          <a:effectLst/>
                          <a:latin typeface="+mn-lt"/>
                          <a:ea typeface="Times New Roman"/>
                          <a:cs typeface="Times New Roman"/>
                        </a:rPr>
                        <a:t>Shabdanov</a:t>
                      </a:r>
                      <a:endParaRPr lang="ru-RU" sz="900" dirty="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GB" sz="900" dirty="0">
                          <a:effectLst/>
                          <a:latin typeface="+mn-lt"/>
                          <a:ea typeface="Times New Roman"/>
                          <a:cs typeface="Times New Roman"/>
                        </a:rPr>
                        <a:t>+996 312 62 05 35 (50 52)</a:t>
                      </a:r>
                      <a:endParaRPr lang="ru-RU" sz="900" dirty="0">
                        <a:effectLst/>
                        <a:latin typeface="+mn-lt"/>
                        <a:ea typeface="Times New Roman"/>
                        <a:cs typeface="Times New Roman"/>
                      </a:endParaRPr>
                    </a:p>
                    <a:p>
                      <a:pPr>
                        <a:lnSpc>
                          <a:spcPct val="90000"/>
                        </a:lnSpc>
                        <a:spcAft>
                          <a:spcPts val="0"/>
                        </a:spcAft>
                      </a:pPr>
                      <a:r>
                        <a:rPr lang="en-GB" sz="900" dirty="0">
                          <a:effectLst/>
                          <a:latin typeface="+mn-lt"/>
                          <a:ea typeface="Times New Roman"/>
                          <a:cs typeface="Times New Roman"/>
                        </a:rPr>
                        <a:t>+996 312 62 57 15</a:t>
                      </a:r>
                      <a:endParaRPr lang="ru-RU" sz="900" dirty="0">
                        <a:effectLst/>
                        <a:latin typeface="+mn-lt"/>
                        <a:ea typeface="Times New Roman"/>
                        <a:cs typeface="Times New Roman"/>
                      </a:endParaRPr>
                    </a:p>
                    <a:p>
                      <a:pPr>
                        <a:lnSpc>
                          <a:spcPct val="90000"/>
                        </a:lnSpc>
                        <a:spcAft>
                          <a:spcPts val="0"/>
                        </a:spcAft>
                      </a:pPr>
                      <a:r>
                        <a:rPr lang="en-US" sz="900" dirty="0" err="1">
                          <a:effectLst/>
                          <a:latin typeface="+mn-lt"/>
                          <a:ea typeface="Times New Roman"/>
                          <a:cs typeface="Times New Roman"/>
                        </a:rPr>
                        <a:t>bakyt</a:t>
                      </a:r>
                      <a:r>
                        <a:rPr lang="en-GB" sz="900" dirty="0">
                          <a:effectLst/>
                          <a:latin typeface="+mn-lt"/>
                          <a:ea typeface="Times New Roman"/>
                          <a:cs typeface="Times New Roman"/>
                        </a:rPr>
                        <a:t>2021@</a:t>
                      </a:r>
                      <a:r>
                        <a:rPr lang="en-US" sz="900" dirty="0">
                          <a:effectLst/>
                          <a:latin typeface="+mn-lt"/>
                          <a:ea typeface="Times New Roman"/>
                          <a:cs typeface="Times New Roman"/>
                        </a:rPr>
                        <a:t>mail</a:t>
                      </a:r>
                      <a:r>
                        <a:rPr lang="en-GB" sz="900" dirty="0">
                          <a:effectLst/>
                          <a:latin typeface="+mn-lt"/>
                          <a:ea typeface="Times New Roman"/>
                          <a:cs typeface="Times New Roman"/>
                        </a:rPr>
                        <a:t>.</a:t>
                      </a:r>
                      <a:r>
                        <a:rPr lang="en-US" sz="900" dirty="0" err="1" smtClean="0">
                          <a:effectLst/>
                          <a:latin typeface="+mn-lt"/>
                          <a:ea typeface="Times New Roman"/>
                          <a:cs typeface="Times New Roman"/>
                        </a:rPr>
                        <a:t>ru</a:t>
                      </a:r>
                      <a:endParaRPr lang="ru-RU" sz="900" dirty="0">
                        <a:effectLst/>
                        <a:latin typeface="+mn-lt"/>
                        <a:ea typeface="Times New Roman"/>
                        <a:cs typeface="Times New Roman"/>
                      </a:endParaRPr>
                    </a:p>
                  </a:txBody>
                  <a:tcPr marL="68580" marR="68580" marT="0" marB="0" anchor="ctr"/>
                </a:tc>
                <a:tc>
                  <a:txBody>
                    <a:bodyPr/>
                    <a:lstStyle/>
                    <a:p>
                      <a:pPr algn="ctr">
                        <a:lnSpc>
                          <a:spcPct val="90000"/>
                        </a:lnSpc>
                        <a:spcAft>
                          <a:spcPts val="0"/>
                        </a:spcAft>
                      </a:pPr>
                      <a:r>
                        <a:rPr lang="en-US" sz="900">
                          <a:effectLst/>
                          <a:latin typeface="+mn-lt"/>
                          <a:ea typeface="Times New Roman"/>
                          <a:cs typeface="Times New Roman"/>
                        </a:rPr>
                        <a:t>1</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3"/>
                  </a:ext>
                </a:extLst>
              </a:tr>
              <a:tr h="404144">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Mrs. Liliya Dikambaeva</a:t>
                      </a:r>
                      <a:endParaRPr lang="ru-RU" sz="90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GB" sz="900">
                          <a:effectLst/>
                          <a:latin typeface="+mn-lt"/>
                          <a:ea typeface="Times New Roman"/>
                          <a:cs typeface="Times New Roman"/>
                        </a:rPr>
                        <a:t>+996 312 62 57 34</a:t>
                      </a:r>
                      <a:endParaRPr lang="ru-RU" sz="900">
                        <a:effectLst/>
                        <a:latin typeface="+mn-lt"/>
                        <a:ea typeface="Times New Roman"/>
                        <a:cs typeface="Times New Roman"/>
                      </a:endParaRPr>
                    </a:p>
                    <a:p>
                      <a:pPr>
                        <a:lnSpc>
                          <a:spcPct val="90000"/>
                        </a:lnSpc>
                        <a:spcAft>
                          <a:spcPts val="0"/>
                        </a:spcAft>
                      </a:pPr>
                      <a:r>
                        <a:rPr lang="en-GB" sz="900" u="sng">
                          <a:solidFill>
                            <a:srgbClr val="0000FF"/>
                          </a:solidFill>
                          <a:effectLst/>
                          <a:latin typeface="+mn-lt"/>
                          <a:ea typeface="Times New Roman"/>
                          <a:cs typeface="Times New Roman"/>
                          <a:hlinkClick r:id="rId2"/>
                        </a:rPr>
                        <a:t>metrolog@nism.gov.kg</a:t>
                      </a:r>
                      <a:endParaRPr lang="ru-RU" sz="900">
                        <a:effectLst/>
                        <a:latin typeface="+mn-lt"/>
                        <a:ea typeface="Times New Roman"/>
                        <a:cs typeface="Times New Roman"/>
                      </a:endParaRPr>
                    </a:p>
                    <a:p>
                      <a:pPr>
                        <a:lnSpc>
                          <a:spcPct val="90000"/>
                        </a:lnSpc>
                        <a:spcAft>
                          <a:spcPts val="0"/>
                        </a:spcAft>
                      </a:pPr>
                      <a:r>
                        <a:rPr lang="en-US" sz="900" u="sng">
                          <a:solidFill>
                            <a:srgbClr val="0000FF"/>
                          </a:solidFill>
                          <a:effectLst/>
                          <a:latin typeface="+mn-lt"/>
                          <a:ea typeface="Times New Roman"/>
                          <a:cs typeface="Times New Roman"/>
                          <a:hlinkClick r:id="rId4"/>
                        </a:rPr>
                        <a:t>metr</a:t>
                      </a:r>
                      <a:r>
                        <a:rPr lang="en-GB" sz="900" u="sng">
                          <a:solidFill>
                            <a:srgbClr val="0000FF"/>
                          </a:solidFill>
                          <a:effectLst/>
                          <a:latin typeface="+mn-lt"/>
                          <a:ea typeface="Times New Roman"/>
                          <a:cs typeface="Times New Roman"/>
                          <a:hlinkClick r:id="rId4"/>
                        </a:rPr>
                        <a:t>_</a:t>
                      </a:r>
                      <a:r>
                        <a:rPr lang="en-US" sz="900" u="sng">
                          <a:solidFill>
                            <a:srgbClr val="0000FF"/>
                          </a:solidFill>
                          <a:effectLst/>
                          <a:latin typeface="+mn-lt"/>
                          <a:ea typeface="Times New Roman"/>
                          <a:cs typeface="Times New Roman"/>
                          <a:hlinkClick r:id="rId4"/>
                        </a:rPr>
                        <a:t>kg</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mail</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ru</a:t>
                      </a:r>
                      <a:r>
                        <a:rPr lang="en-GB" sz="900">
                          <a:effectLst/>
                          <a:latin typeface="+mn-lt"/>
                          <a:ea typeface="Times New Roman"/>
                          <a:cs typeface="Times New Roman"/>
                        </a:rPr>
                        <a:t> </a:t>
                      </a:r>
                      <a:endParaRPr lang="ru-RU" sz="900">
                        <a:effectLst/>
                        <a:latin typeface="+mn-lt"/>
                        <a:ea typeface="Times New Roman"/>
                        <a:cs typeface="Times New Roman"/>
                      </a:endParaRPr>
                    </a:p>
                  </a:txBody>
                  <a:tcPr marL="68580" marR="68580" marT="0" marB="0" anchor="ctr"/>
                </a:tc>
                <a:tc>
                  <a:txBody>
                    <a:bodyPr/>
                    <a:lstStyle/>
                    <a:p>
                      <a:pPr algn="ctr">
                        <a:lnSpc>
                          <a:spcPct val="90000"/>
                        </a:lnSpc>
                        <a:spcAft>
                          <a:spcPts val="0"/>
                        </a:spcAft>
                      </a:pPr>
                      <a:r>
                        <a:rPr lang="ru-RU" sz="90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effectLst/>
                          <a:latin typeface="+mn-lt"/>
                          <a:ea typeface="Times New Roman"/>
                          <a:cs typeface="Times New Roman"/>
                        </a:rPr>
                        <a:t>Mrs. Kyialzat Mambetalieva</a:t>
                      </a:r>
                      <a:endParaRPr lang="ru-RU" sz="900">
                        <a:effectLst/>
                        <a:latin typeface="+mn-lt"/>
                        <a:ea typeface="Times New Roman"/>
                        <a:cs typeface="Times New Roman"/>
                      </a:endParaRPr>
                    </a:p>
                  </a:txBody>
                  <a:tcPr marL="68580" marR="68580" marT="0" marB="0" anchor="ctr"/>
                </a:tc>
                <a:tc>
                  <a:txBody>
                    <a:bodyPr/>
                    <a:lstStyle/>
                    <a:p>
                      <a:pPr>
                        <a:lnSpc>
                          <a:spcPct val="90000"/>
                        </a:lnSpc>
                        <a:spcAft>
                          <a:spcPts val="0"/>
                        </a:spcAft>
                      </a:pPr>
                      <a:r>
                        <a:rPr lang="en-GB" sz="900">
                          <a:effectLst/>
                          <a:latin typeface="+mn-lt"/>
                          <a:ea typeface="Times New Roman"/>
                          <a:cs typeface="Times New Roman"/>
                        </a:rPr>
                        <a:t>+996 312 62 57 34</a:t>
                      </a:r>
                      <a:endParaRPr lang="ru-RU" sz="900">
                        <a:effectLst/>
                        <a:latin typeface="+mn-lt"/>
                        <a:ea typeface="Times New Roman"/>
                        <a:cs typeface="Times New Roman"/>
                      </a:endParaRPr>
                    </a:p>
                    <a:p>
                      <a:pPr>
                        <a:lnSpc>
                          <a:spcPct val="90000"/>
                        </a:lnSpc>
                        <a:spcAft>
                          <a:spcPts val="0"/>
                        </a:spcAft>
                      </a:pPr>
                      <a:r>
                        <a:rPr lang="en-US" sz="900" u="sng">
                          <a:solidFill>
                            <a:srgbClr val="0000FF"/>
                          </a:solidFill>
                          <a:effectLst/>
                          <a:latin typeface="+mn-lt"/>
                          <a:ea typeface="Times New Roman"/>
                          <a:cs typeface="Times New Roman"/>
                          <a:hlinkClick r:id="rId4"/>
                        </a:rPr>
                        <a:t>metr</a:t>
                      </a:r>
                      <a:r>
                        <a:rPr lang="en-GB" sz="900" u="sng">
                          <a:solidFill>
                            <a:srgbClr val="0000FF"/>
                          </a:solidFill>
                          <a:effectLst/>
                          <a:latin typeface="+mn-lt"/>
                          <a:ea typeface="Times New Roman"/>
                          <a:cs typeface="Times New Roman"/>
                          <a:hlinkClick r:id="rId4"/>
                        </a:rPr>
                        <a:t>_</a:t>
                      </a:r>
                      <a:r>
                        <a:rPr lang="en-US" sz="900" u="sng">
                          <a:solidFill>
                            <a:srgbClr val="0000FF"/>
                          </a:solidFill>
                          <a:effectLst/>
                          <a:latin typeface="+mn-lt"/>
                          <a:ea typeface="Times New Roman"/>
                          <a:cs typeface="Times New Roman"/>
                          <a:hlinkClick r:id="rId4"/>
                        </a:rPr>
                        <a:t>kg</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mail</a:t>
                      </a:r>
                      <a:r>
                        <a:rPr lang="en-GB" sz="900" u="sng">
                          <a:solidFill>
                            <a:srgbClr val="0000FF"/>
                          </a:solidFill>
                          <a:effectLst/>
                          <a:latin typeface="+mn-lt"/>
                          <a:ea typeface="Times New Roman"/>
                          <a:cs typeface="Times New Roman"/>
                          <a:hlinkClick r:id="rId4"/>
                        </a:rPr>
                        <a:t>.</a:t>
                      </a:r>
                      <a:r>
                        <a:rPr lang="en-US" sz="900" u="sng">
                          <a:solidFill>
                            <a:srgbClr val="0000FF"/>
                          </a:solidFill>
                          <a:effectLst/>
                          <a:latin typeface="+mn-lt"/>
                          <a:ea typeface="Times New Roman"/>
                          <a:cs typeface="Times New Roman"/>
                          <a:hlinkClick r:id="rId4"/>
                        </a:rPr>
                        <a:t>ru</a:t>
                      </a:r>
                      <a:endParaRPr lang="ru-RU" sz="900">
                        <a:effectLst/>
                        <a:latin typeface="+mn-lt"/>
                        <a:ea typeface="Times New Roman"/>
                        <a:cs typeface="Times New Roman"/>
                      </a:endParaRPr>
                    </a:p>
                    <a:p>
                      <a:pPr>
                        <a:lnSpc>
                          <a:spcPct val="90000"/>
                        </a:lnSpc>
                        <a:spcAft>
                          <a:spcPts val="0"/>
                        </a:spcAft>
                      </a:pPr>
                      <a:r>
                        <a:rPr lang="en-US" sz="900">
                          <a:effectLst/>
                          <a:latin typeface="+mn-lt"/>
                          <a:ea typeface="Times New Roman"/>
                          <a:cs typeface="Times New Roman"/>
                        </a:rPr>
                        <a:t>kyialzat@mail.ru</a:t>
                      </a:r>
                      <a:endParaRPr lang="ru-RU" sz="900">
                        <a:effectLst/>
                        <a:latin typeface="+mn-lt"/>
                        <a:ea typeface="Times New Roman"/>
                        <a:cs typeface="Times New Roman"/>
                      </a:endParaRPr>
                    </a:p>
                  </a:txBody>
                  <a:tcPr marL="68580" marR="68580" marT="0" marB="0" anchor="ctr"/>
                </a:tc>
                <a:tc>
                  <a:txBody>
                    <a:bodyPr/>
                    <a:lstStyle/>
                    <a:p>
                      <a:pPr algn="ctr">
                        <a:lnSpc>
                          <a:spcPct val="90000"/>
                        </a:lnSpc>
                        <a:spcAft>
                          <a:spcPts val="0"/>
                        </a:spcAft>
                      </a:pPr>
                      <a:r>
                        <a:rPr lang="ru-RU" sz="90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r>
                        <a:rPr lang="en-GB" sz="900" dirty="0" smtClean="0">
                          <a:effectLst/>
                          <a:latin typeface="+mn-lt"/>
                          <a:ea typeface="Times New Roman"/>
                          <a:cs typeface="Times New Roman"/>
                        </a:rPr>
                        <a:t>Joint </a:t>
                      </a:r>
                      <a:r>
                        <a:rPr lang="en-GB" sz="900" dirty="0">
                          <a:effectLst/>
                          <a:latin typeface="+mn-lt"/>
                          <a:ea typeface="Times New Roman"/>
                          <a:cs typeface="Times New Roman"/>
                        </a:rPr>
                        <a:t>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ru-RU" sz="900" b="1">
                          <a:effectLst/>
                          <a:latin typeface="+mn-lt"/>
                          <a:ea typeface="Times New Roman"/>
                          <a:cs typeface="Times New Roman"/>
                        </a:rPr>
                        <a:t>–</a:t>
                      </a:r>
                      <a:endParaRPr lang="ru-RU" sz="900">
                        <a:effectLst/>
                        <a:latin typeface="+mn-lt"/>
                        <a:ea typeface="Times New Roman"/>
                        <a:cs typeface="Times New Roman"/>
                      </a:endParaRPr>
                    </a:p>
                  </a:txBody>
                  <a:tcPr marL="68580" marR="68580" marT="0" marB="0" anchor="ctr"/>
                </a:tc>
                <a:tc>
                  <a:txBody>
                    <a:bodyPr/>
                    <a:lstStyle/>
                    <a:p>
                      <a:pPr>
                        <a:lnSpc>
                          <a:spcPct val="90000"/>
                        </a:lnSpc>
                        <a:spcAft>
                          <a:spcPts val="0"/>
                        </a:spcAft>
                      </a:pPr>
                      <a:r>
                        <a:rPr lang="ru-RU" sz="900" b="1" dirty="0">
                          <a:effectLst/>
                          <a:latin typeface="+mn-lt"/>
                          <a:ea typeface="Times New Roman"/>
                          <a:cs typeface="Times New Roman"/>
                        </a:rPr>
                        <a:t>–</a:t>
                      </a:r>
                      <a:endParaRPr lang="ru-RU" sz="900" dirty="0">
                        <a:effectLst/>
                        <a:latin typeface="+mn-lt"/>
                        <a:ea typeface="Times New Roman"/>
                        <a:cs typeface="Times New Roman"/>
                      </a:endParaRPr>
                    </a:p>
                  </a:txBody>
                  <a:tcPr marL="68580" marR="68580" marT="0" marB="0" anchor="ctr"/>
                </a:tc>
                <a:tc>
                  <a:txBody>
                    <a:bodyPr/>
                    <a:lstStyle/>
                    <a:p>
                      <a:pPr algn="ctr">
                        <a:lnSpc>
                          <a:spcPct val="90000"/>
                        </a:lnSpc>
                        <a:spcAft>
                          <a:spcPts val="0"/>
                        </a:spcAft>
                      </a:pPr>
                      <a:r>
                        <a:rPr lang="ru-RU" sz="900" b="1" dirty="0">
                          <a:effectLst/>
                          <a:latin typeface="+mn-lt"/>
                          <a:ea typeface="Times New Roman"/>
                          <a:cs typeface="Times New Roman"/>
                        </a:rPr>
                        <a:t>–</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628775" y="273050"/>
            <a:ext cx="4886325" cy="358775"/>
          </a:xfrm>
        </p:spPr>
        <p:txBody>
          <a:bodyPr/>
          <a:lstStyle/>
          <a:p>
            <a:r>
              <a:rPr lang="en-GB" smtClean="0"/>
              <a:t>INTRODUCTION</a:t>
            </a:r>
            <a:endParaRPr lang="ru-RU" smtClean="0"/>
          </a:p>
        </p:txBody>
      </p:sp>
      <p:sp>
        <p:nvSpPr>
          <p:cNvPr id="3" name="Объект 2"/>
          <p:cNvSpPr>
            <a:spLocks noGrp="1"/>
          </p:cNvSpPr>
          <p:nvPr>
            <p:ph idx="1"/>
          </p:nvPr>
        </p:nvSpPr>
        <p:spPr>
          <a:xfrm>
            <a:off x="332656" y="1208584"/>
            <a:ext cx="6172200" cy="6696744"/>
          </a:xfrm>
        </p:spPr>
        <p:txBody>
          <a:bodyPr numCol="2" spcCol="288000" rtlCol="0">
            <a:noAutofit/>
          </a:bodyPr>
          <a:lstStyle/>
          <a:p>
            <a:pPr fontAlgn="auto">
              <a:spcAft>
                <a:spcPts val="0"/>
              </a:spcAft>
              <a:defRPr/>
            </a:pPr>
            <a:r>
              <a:rPr lang="en-GB" sz="1050" dirty="0" smtClean="0"/>
              <a:t>The activities of COOMET are carried out in line with </a:t>
            </a:r>
            <a:r>
              <a:rPr lang="en-GB" sz="1050" b="1" i="1" dirty="0" smtClean="0">
                <a:solidFill>
                  <a:srgbClr val="FF0000"/>
                </a:solidFill>
              </a:rPr>
              <a:t>the Conception of Cooperation and Related Activities of COOMET</a:t>
            </a:r>
            <a:r>
              <a:rPr lang="en-GB" sz="1050" dirty="0" smtClean="0">
                <a:solidFill>
                  <a:srgbClr val="FF0000"/>
                </a:solidFill>
              </a:rPr>
              <a:t> approved in 2005 and </a:t>
            </a:r>
            <a:r>
              <a:rPr lang="en-GB" sz="1050" b="1" i="1" dirty="0" smtClean="0">
                <a:solidFill>
                  <a:srgbClr val="FF0000"/>
                </a:solidFill>
              </a:rPr>
              <a:t>COOMET Development Programmes </a:t>
            </a:r>
            <a:r>
              <a:rPr lang="en-GB" sz="1050" dirty="0" smtClean="0"/>
              <a:t>for a period of two or three years approved by the COOMET Committee.</a:t>
            </a:r>
            <a:endParaRPr lang="ru-RU" sz="1050" b="1" dirty="0" smtClean="0"/>
          </a:p>
          <a:p>
            <a:pPr fontAlgn="auto">
              <a:spcAft>
                <a:spcPts val="0"/>
              </a:spcAft>
              <a:defRPr/>
            </a:pPr>
            <a:r>
              <a:rPr lang="en-GB" sz="1050" dirty="0" smtClean="0"/>
              <a:t>An important prerequisite of COOMET effectiveness is the collaboration in all fields of activities. Jointly realised projects are the core elements of </a:t>
            </a:r>
            <a:r>
              <a:rPr lang="en-GB" sz="1050" b="1" i="1" dirty="0" smtClean="0"/>
              <a:t>the</a:t>
            </a:r>
            <a:r>
              <a:rPr lang="en-GB" sz="1050" dirty="0" smtClean="0"/>
              <a:t> </a:t>
            </a:r>
            <a:r>
              <a:rPr lang="en-GB" sz="1050" b="1" i="1" dirty="0" smtClean="0"/>
              <a:t>COOMET Working Programme</a:t>
            </a:r>
            <a:r>
              <a:rPr lang="en-GB" sz="1050" dirty="0" smtClean="0"/>
              <a:t>.</a:t>
            </a:r>
            <a:endParaRPr lang="ru-RU" sz="1050" b="1" dirty="0" smtClean="0"/>
          </a:p>
          <a:p>
            <a:pPr fontAlgn="auto">
              <a:spcAft>
                <a:spcPts val="0"/>
              </a:spcAft>
              <a:defRPr/>
            </a:pPr>
            <a:r>
              <a:rPr lang="en-GB" sz="1050" dirty="0" smtClean="0"/>
              <a:t>Nowadays the main attention is paid to the cooperation in the field of measurement standards, in particular to the implementation of the CIPM Arrangement on Mutual Recognition of National Measurement Standards and Calibration and Measurement Certificates Issued by National Metrology Institutes</a:t>
            </a:r>
            <a:r>
              <a:rPr lang="en-GB" sz="1050" b="1" i="1" dirty="0" smtClean="0"/>
              <a:t> </a:t>
            </a:r>
            <a:r>
              <a:rPr lang="en-GB" sz="1050" dirty="0" smtClean="0"/>
              <a:t>(CIPM MRA). Therefore, the majority of the COOMET projects are dedicated to the preparation of information on calibration and measurement capabilities (CMC), participation in key comparisons of national measurement standards organised by CIPM and organisation of regional comparisons of measurement standards, as well as creation and implementation of Quality Management Systems of the National Metrology Institutes of COOMET Member Countries.</a:t>
            </a:r>
            <a:endParaRPr lang="ru-RU" sz="1050" b="1" dirty="0" smtClean="0"/>
          </a:p>
          <a:p>
            <a:pPr fontAlgn="auto">
              <a:spcAft>
                <a:spcPts val="0"/>
              </a:spcAft>
              <a:defRPr/>
            </a:pPr>
            <a:r>
              <a:rPr lang="en-GB" sz="1050" dirty="0" smtClean="0"/>
              <a:t>The subjects of cooperation of COOMET Member Countries in the field of legal metrology encompasses a broad range of problems, starting with harmonisation of the national requirements in the area of legal metrology in the Member Countries and finishing with such applied problems as testing of software for measuring instruments, control of </a:t>
            </a:r>
            <a:r>
              <a:rPr lang="en-GB" sz="1050" dirty="0" err="1" smtClean="0"/>
              <a:t>prepackages</a:t>
            </a:r>
            <a:r>
              <a:rPr lang="en-GB" sz="1050" dirty="0" smtClean="0"/>
              <a:t>.</a:t>
            </a:r>
            <a:endParaRPr lang="ru-RU" sz="1050" b="1" dirty="0" smtClean="0"/>
          </a:p>
          <a:p>
            <a:pPr fontAlgn="auto">
              <a:spcAft>
                <a:spcPts val="0"/>
              </a:spcAft>
              <a:defRPr/>
            </a:pPr>
            <a:r>
              <a:rPr lang="en-GB" sz="1050" dirty="0" smtClean="0"/>
              <a:t>CООМЕТ activities in the field of information support and training are also substantially related to the implementation of the CIPM MRA (e.g. in developing software for the CMC database and comparisons of measurement standards of the </a:t>
            </a:r>
            <a:r>
              <a:rPr lang="en-GB" sz="1050" dirty="0" err="1" smtClean="0"/>
              <a:t>NMIs</a:t>
            </a:r>
            <a:r>
              <a:rPr lang="en-GB" sz="1050" dirty="0" smtClean="0"/>
              <a:t> of COOMET Member Countries). It is also aimed at the exchange of training programmes for experts in the area of metrology, development of exchange programmes for experts in COOMET countries, determination of criteria for assessing scientific papers of young </a:t>
            </a:r>
            <a:r>
              <a:rPr lang="en-GB" sz="1050" dirty="0" err="1" smtClean="0"/>
              <a:t>metrologists</a:t>
            </a:r>
            <a:r>
              <a:rPr lang="en-GB" sz="1050" dirty="0" smtClean="0"/>
              <a:t>, etc.</a:t>
            </a:r>
            <a:endParaRPr lang="ru-RU" sz="1050" dirty="0" smtClean="0"/>
          </a:p>
          <a:p>
            <a:pPr fontAlgn="auto">
              <a:spcAft>
                <a:spcPts val="0"/>
              </a:spcAft>
              <a:defRPr/>
            </a:pPr>
            <a:r>
              <a:rPr lang="en-GB" sz="1050" dirty="0" smtClean="0"/>
              <a:t>COOMET is a member of the Joint Committee of the Regional Metrology Organisations and the BIPM (JCRB), as well as keeps close relations with OIML</a:t>
            </a:r>
            <a:r>
              <a:rPr lang="en-GB" sz="1050" b="1" dirty="0" smtClean="0"/>
              <a:t> </a:t>
            </a:r>
            <a:r>
              <a:rPr lang="en-GB" sz="1050" dirty="0" smtClean="0"/>
              <a:t>according to the Agreement with the International Bureau of Legal Metrology (BIML)</a:t>
            </a:r>
            <a:r>
              <a:rPr lang="en-GB" sz="1050" b="1" i="1" dirty="0" smtClean="0"/>
              <a:t> </a:t>
            </a:r>
            <a:r>
              <a:rPr lang="en-GB" sz="1050" dirty="0" smtClean="0"/>
              <a:t>signed in 1993.</a:t>
            </a:r>
            <a:endParaRPr lang="ru-RU" sz="1050" b="1" dirty="0" smtClean="0"/>
          </a:p>
          <a:p>
            <a:pPr fontAlgn="auto">
              <a:spcAft>
                <a:spcPts val="0"/>
              </a:spcAft>
              <a:defRPr/>
            </a:pPr>
            <a:r>
              <a:rPr lang="en-GB" sz="1050" dirty="0" smtClean="0"/>
              <a:t>Based on mutual interests, COOMET also cooperates with Regional Metrology Organisations such as</a:t>
            </a:r>
            <a:endParaRPr lang="ru-RU" sz="1050" b="1" dirty="0" smtClean="0"/>
          </a:p>
          <a:p>
            <a:pPr marL="172800" indent="-172800" fontAlgn="auto">
              <a:spcAft>
                <a:spcPts val="0"/>
              </a:spcAft>
              <a:buFont typeface="Arial" pitchFamily="34" charset="0"/>
              <a:buChar char="•"/>
              <a:defRPr/>
            </a:pPr>
            <a:r>
              <a:rPr lang="en-GB" sz="1050" dirty="0" smtClean="0"/>
              <a:t>European Association of National Metrology Institutes (EURAMET),</a:t>
            </a:r>
            <a:endParaRPr lang="ru-RU" sz="1050" dirty="0" smtClean="0"/>
          </a:p>
          <a:p>
            <a:pPr marL="172800" indent="-172800" fontAlgn="auto">
              <a:spcAft>
                <a:spcPts val="0"/>
              </a:spcAft>
              <a:buFont typeface="Arial" pitchFamily="34" charset="0"/>
              <a:buChar char="•"/>
              <a:defRPr/>
            </a:pPr>
            <a:r>
              <a:rPr lang="en-GB" sz="1050" dirty="0" smtClean="0"/>
              <a:t>European Cooperation in Legal Metrology (WELMEC),</a:t>
            </a:r>
            <a:endParaRPr lang="ru-RU" sz="1050" dirty="0" smtClean="0"/>
          </a:p>
          <a:p>
            <a:pPr marL="172800" indent="-172800" fontAlgn="auto">
              <a:spcAft>
                <a:spcPts val="0"/>
              </a:spcAft>
              <a:buFont typeface="Arial" pitchFamily="34" charset="0"/>
              <a:buChar char="•"/>
              <a:defRPr/>
            </a:pPr>
            <a:r>
              <a:rPr lang="en-GB" sz="1050" dirty="0" smtClean="0"/>
              <a:t>European Cooperation for Accreditation (EA),</a:t>
            </a:r>
            <a:endParaRPr lang="ru-RU" sz="1050" dirty="0" smtClean="0"/>
          </a:p>
          <a:p>
            <a:pPr marL="172800" indent="-172800" fontAlgn="auto">
              <a:spcAft>
                <a:spcPts val="0"/>
              </a:spcAft>
              <a:buFont typeface="Arial" pitchFamily="34" charset="0"/>
              <a:buChar char="•"/>
              <a:defRPr/>
            </a:pPr>
            <a:r>
              <a:rPr lang="en-GB" sz="1050" dirty="0" smtClean="0"/>
              <a:t>Asia-Pacific Metrology Programme (APMP),</a:t>
            </a:r>
            <a:endParaRPr lang="ru-RU" sz="1050" dirty="0" smtClean="0"/>
          </a:p>
          <a:p>
            <a:pPr marL="172800" indent="-172800" fontAlgn="auto">
              <a:spcAft>
                <a:spcPts val="0"/>
              </a:spcAft>
              <a:buFont typeface="Arial" pitchFamily="34" charset="0"/>
              <a:buChar char="•"/>
              <a:defRPr/>
            </a:pPr>
            <a:r>
              <a:rPr lang="en-GB" sz="1050" dirty="0" smtClean="0"/>
              <a:t>Asia-Pacific Legal Metrology Forum (APLMF),</a:t>
            </a:r>
            <a:endParaRPr lang="ru-RU" sz="1050" dirty="0" smtClean="0"/>
          </a:p>
          <a:p>
            <a:pPr marL="172800" indent="-172800" fontAlgn="auto">
              <a:spcAft>
                <a:spcPts val="0"/>
              </a:spcAft>
              <a:buFont typeface="Arial" pitchFamily="34" charset="0"/>
              <a:buChar char="•"/>
              <a:defRPr/>
            </a:pPr>
            <a:r>
              <a:rPr lang="en-GB" sz="1050" dirty="0" smtClean="0"/>
              <a:t>Asia Pacific Laboratory Accreditation Cooperation (APLAC),</a:t>
            </a:r>
            <a:endParaRPr lang="ru-RU" sz="1050" dirty="0" smtClean="0"/>
          </a:p>
          <a:p>
            <a:pPr marL="172800" indent="-172800" fontAlgn="auto">
              <a:spcAft>
                <a:spcPts val="0"/>
              </a:spcAft>
              <a:buFont typeface="Arial" pitchFamily="34" charset="0"/>
              <a:buChar char="•"/>
              <a:defRPr/>
            </a:pPr>
            <a:r>
              <a:rPr lang="en-GB" sz="1050" dirty="0" smtClean="0"/>
              <a:t>National Conference of Standards Laboratories International (NCSLI),</a:t>
            </a:r>
            <a:endParaRPr lang="ru-RU" sz="1050" dirty="0" smtClean="0"/>
          </a:p>
          <a:p>
            <a:pPr marL="172800" indent="-172800" fontAlgn="auto">
              <a:spcAft>
                <a:spcPts val="0"/>
              </a:spcAft>
              <a:buFont typeface="Arial" pitchFamily="34" charset="0"/>
              <a:buChar char="•"/>
              <a:defRPr/>
            </a:pPr>
            <a:r>
              <a:rPr lang="en-GB" sz="1050" dirty="0" smtClean="0"/>
              <a:t>Scientific &amp; Technical Commission on Metrology (</a:t>
            </a:r>
            <a:r>
              <a:rPr lang="en-GB" sz="1050" dirty="0" err="1" smtClean="0"/>
              <a:t>STCMetr</a:t>
            </a:r>
            <a:r>
              <a:rPr lang="en-GB" sz="1050" dirty="0" smtClean="0"/>
              <a:t>) of Euro Asian Council for Standardization, Metrology and Certification (EASC),</a:t>
            </a:r>
            <a:endParaRPr lang="ru-RU" sz="1050" dirty="0" smtClean="0"/>
          </a:p>
          <a:p>
            <a:pPr marL="172800" indent="-172800" fontAlgn="auto">
              <a:spcAft>
                <a:spcPts val="0"/>
              </a:spcAft>
              <a:buFont typeface="Arial" pitchFamily="34" charset="0"/>
              <a:buChar char="•"/>
              <a:defRPr/>
            </a:pPr>
            <a:r>
              <a:rPr lang="en-GB" sz="1050" dirty="0" smtClean="0"/>
              <a:t>Intra-African Metrology System (AFRIMETS),</a:t>
            </a:r>
            <a:endParaRPr lang="ru-RU" sz="1050" dirty="0" smtClean="0"/>
          </a:p>
          <a:p>
            <a:pPr marL="172800" indent="-172800" fontAlgn="auto">
              <a:spcAft>
                <a:spcPts val="0"/>
              </a:spcAft>
              <a:buFont typeface="Arial" pitchFamily="34" charset="0"/>
              <a:buChar char="•"/>
              <a:defRPr/>
            </a:pPr>
            <a:r>
              <a:rPr lang="en-GB" sz="1050" dirty="0" smtClean="0"/>
              <a:t>Inter-American Metrology System (SIM), etc.</a:t>
            </a:r>
            <a:endParaRPr lang="ru-RU" sz="1050" dirty="0" smtClean="0"/>
          </a:p>
          <a:p>
            <a:pPr fontAlgn="auto">
              <a:spcAft>
                <a:spcPts val="0"/>
              </a:spcAft>
              <a:defRPr/>
            </a:pPr>
            <a:r>
              <a:rPr lang="en-GB" sz="1050" dirty="0" smtClean="0"/>
              <a:t>COOMET is a joint forum of </a:t>
            </a:r>
            <a:r>
              <a:rPr lang="en-GB" sz="1050" dirty="0" err="1" smtClean="0"/>
              <a:t>metrologists</a:t>
            </a:r>
            <a:r>
              <a:rPr lang="en-GB" sz="1050" dirty="0" smtClean="0"/>
              <a:t> of Euro-Asian region, effectively working regional metrology organisation which successfully fulfils its tasks according to approved long term programmes. Cooperation within COOMET and its results allow its Member Countries to successfully solve metrological issues the national economies face under the conditions of market globalisation.</a:t>
            </a:r>
            <a:endParaRPr lang="ru-RU" sz="105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Lithuania</a:t>
            </a:r>
            <a:endParaRPr lang="ru-RU" sz="1400" b="1" dirty="0">
              <a:solidFill>
                <a:srgbClr val="FF0000"/>
              </a:solidFill>
            </a:endParaRPr>
          </a:p>
          <a:p>
            <a:pPr fontAlgn="auto">
              <a:spcAft>
                <a:spcPts val="0"/>
              </a:spcAft>
              <a:defRPr/>
            </a:pPr>
            <a:endParaRPr lang="ru-RU" b="1" dirty="0">
              <a:solidFill>
                <a:srgbClr val="FF000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628023613"/>
              </p:ext>
            </p:extLst>
          </p:nvPr>
        </p:nvGraphicFramePr>
        <p:xfrm>
          <a:off x="404813" y="1595438"/>
          <a:ext cx="6119812" cy="6560091"/>
        </p:xfrm>
        <a:graphic>
          <a:graphicData uri="http://schemas.openxmlformats.org/drawingml/2006/table">
            <a:tbl>
              <a:tblPr/>
              <a:tblGrid>
                <a:gridCol w="1871662">
                  <a:extLst>
                    <a:ext uri="{9D8B030D-6E8A-4147-A177-3AD203B41FA5}">
                      <a16:colId xmlns:a16="http://schemas.microsoft.com/office/drawing/2014/main" val="20000"/>
                    </a:ext>
                  </a:extLst>
                </a:gridCol>
                <a:gridCol w="576263">
                  <a:extLst>
                    <a:ext uri="{9D8B030D-6E8A-4147-A177-3AD203B41FA5}">
                      <a16:colId xmlns:a16="http://schemas.microsoft.com/office/drawing/2014/main" val="20001"/>
                    </a:ext>
                  </a:extLst>
                </a:gridCol>
                <a:gridCol w="1439862">
                  <a:extLst>
                    <a:ext uri="{9D8B030D-6E8A-4147-A177-3AD203B41FA5}">
                      <a16:colId xmlns:a16="http://schemas.microsoft.com/office/drawing/2014/main" val="20002"/>
                    </a:ext>
                  </a:extLst>
                </a:gridCol>
                <a:gridCol w="1657350">
                  <a:extLst>
                    <a:ext uri="{9D8B030D-6E8A-4147-A177-3AD203B41FA5}">
                      <a16:colId xmlns:a16="http://schemas.microsoft.com/office/drawing/2014/main" val="20003"/>
                    </a:ext>
                  </a:extLst>
                </a:gridCol>
                <a:gridCol w="574675">
                  <a:extLst>
                    <a:ext uri="{9D8B030D-6E8A-4147-A177-3AD203B41FA5}">
                      <a16:colId xmlns:a16="http://schemas.microsoft.com/office/drawing/2014/main" val="20004"/>
                    </a:ext>
                  </a:extLst>
                </a:gridCol>
              </a:tblGrid>
              <a:tr h="371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FFFFFF"/>
                          </a:solidFill>
                          <a:effectLst/>
                          <a:latin typeface="Calibri" pitchFamily="34" charset="0"/>
                        </a:rPr>
                        <a:t>Structural Body &amp; Subject Field</a:t>
                      </a:r>
                      <a:endParaRPr kumimoji="0" lang="ru-RU" sz="900" b="1" i="0" u="none" strike="noStrike" cap="none" normalizeH="0" baseline="0" dirty="0" smtClean="0">
                        <a:ln>
                          <a:noFill/>
                        </a:ln>
                        <a:solidFill>
                          <a:srgbClr val="FFFFFF"/>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rPr>
                        <a:t>Contact Person</a:t>
                      </a:r>
                      <a:endParaRPr kumimoji="0" lang="ru-RU" sz="900" b="1" i="0" u="none" strike="noStrike" cap="none" normalizeH="0" baseline="0" smtClean="0">
                        <a:ln>
                          <a:noFill/>
                        </a:ln>
                        <a:solidFill>
                          <a:srgbClr val="FFFFFF"/>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cs typeface="Times New Roman" pitchFamily="18" charset="0"/>
                        </a:rPr>
                        <a:t>Telephone, E-mail</a:t>
                      </a:r>
                      <a:endParaRPr kumimoji="0" lang="ru-RU" sz="900" b="1" i="0" u="none" strike="noStrike" cap="none" normalizeH="0" baseline="0" smtClean="0">
                        <a:ln>
                          <a:noFill/>
                        </a:ln>
                        <a:solidFill>
                          <a:srgbClr val="FFFFFF"/>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cs typeface="Times New Roman" pitchFamily="18" charset="0"/>
                        </a:rPr>
                        <a:t>Address</a:t>
                      </a:r>
                      <a:endParaRPr kumimoji="0" lang="ru-RU" sz="900" b="1" i="0" u="none" strike="noStrike" cap="none" normalizeH="0" baseline="0" smtClean="0">
                        <a:ln>
                          <a:noFill/>
                        </a:ln>
                        <a:solidFill>
                          <a:srgbClr val="FFFFFF"/>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22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General Metrology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GM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Acoustics, Ultrasound, Vibration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AUV</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Mrs. Tatiana Zaploskene</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+370 5 230 6387</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+370 5 230 6364</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t.zapolskene@vmc.lt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2</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TC 1.3</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Electricity and Magnetism</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EM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900" b="1" kern="1200" dirty="0" smtClean="0">
                          <a:solidFill>
                            <a:schemeClr val="tx1"/>
                          </a:solidFill>
                          <a:latin typeface="+mn-lt"/>
                          <a:ea typeface="+mn-ea"/>
                          <a:cs typeface="+mn-cs"/>
                        </a:rPr>
                        <a:t>Mr. </a:t>
                      </a:r>
                      <a:r>
                        <a:rPr lang="en-US" sz="900" b="1" kern="1200" dirty="0" err="1" smtClean="0">
                          <a:solidFill>
                            <a:schemeClr val="tx1"/>
                          </a:solidFill>
                          <a:latin typeface="+mn-lt"/>
                          <a:ea typeface="+mn-ea"/>
                          <a:cs typeface="+mn-cs"/>
                        </a:rPr>
                        <a:t>Andrius</a:t>
                      </a:r>
                      <a:r>
                        <a:rPr lang="en-US" sz="900" b="1" kern="1200" dirty="0" smtClean="0">
                          <a:solidFill>
                            <a:schemeClr val="tx1"/>
                          </a:solidFill>
                          <a:latin typeface="+mn-lt"/>
                          <a:ea typeface="+mn-ea"/>
                          <a:cs typeface="+mn-cs"/>
                        </a:rPr>
                        <a:t> </a:t>
                      </a:r>
                      <a:r>
                        <a:rPr lang="en-US" sz="900" b="1" kern="1200" dirty="0" err="1" smtClean="0">
                          <a:solidFill>
                            <a:schemeClr val="tx1"/>
                          </a:solidFill>
                          <a:latin typeface="+mn-lt"/>
                          <a:ea typeface="+mn-ea"/>
                          <a:cs typeface="+mn-cs"/>
                        </a:rPr>
                        <a:t>Bartasiunas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900" kern="1200" dirty="0" smtClean="0">
                          <a:solidFill>
                            <a:schemeClr val="tx1"/>
                          </a:solidFill>
                          <a:latin typeface="+mn-lt"/>
                          <a:ea typeface="+mn-ea"/>
                          <a:cs typeface="+mn-cs"/>
                        </a:rPr>
                        <a:t>+370 5 261 8065</a:t>
                      </a:r>
                      <a:endParaRPr lang="ru-RU"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+370 5 262 7123</a:t>
                      </a:r>
                      <a:endParaRPr lang="ru-RU" sz="900" kern="1200" dirty="0" smtClean="0">
                        <a:solidFill>
                          <a:schemeClr val="tx1"/>
                        </a:solidFill>
                        <a:latin typeface="+mn-lt"/>
                        <a:ea typeface="+mn-ea"/>
                        <a:cs typeface="+mn-cs"/>
                      </a:endParaRPr>
                    </a:p>
                    <a:p>
                      <a:r>
                        <a:rPr lang="en-US" sz="900" u="sng" kern="1200" dirty="0" smtClean="0">
                          <a:solidFill>
                            <a:schemeClr val="tx1"/>
                          </a:solidFill>
                          <a:latin typeface="+mn-lt"/>
                          <a:ea typeface="+mn-ea"/>
                          <a:cs typeface="+mn-cs"/>
                          <a:hlinkClick r:id="rId2"/>
                        </a:rPr>
                        <a:t>arunas.bartasiunas@ftmc.lt</a:t>
                      </a:r>
                      <a:r>
                        <a:rPr lang="en-GB" sz="900" u="sng" kern="1200" dirty="0" smtClean="0">
                          <a:solidFill>
                            <a:schemeClr val="tx1"/>
                          </a:solidFill>
                          <a:latin typeface="+mn-lt"/>
                          <a:ea typeface="+mn-ea"/>
                          <a:cs typeface="+mn-cs"/>
                        </a:rPr>
                        <a:t> </a:t>
                      </a:r>
                      <a:r>
                        <a:rPr lang="en-US" sz="900" kern="1200" dirty="0" smtClean="0">
                          <a:solidFill>
                            <a:schemeClr val="tx1"/>
                          </a:solidFill>
                          <a:latin typeface="+mn-lt"/>
                          <a:ea typeface="+mn-ea"/>
                          <a:cs typeface="+mn-cs"/>
                        </a:rPr>
                        <a:t> </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1.4</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Flow Measurement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F</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Dr.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Gediminas</a:t>
                      </a: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Zygmantas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+370 3 740 1861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+370 3 735 1271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zygmanta@mail.lei.lt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3</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TC 1.5</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Length and Angle</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L</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Dr.</a:t>
                      </a: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 </a:t>
                      </a:r>
                      <a:r>
                        <a:rPr lang="lt-LT" sz="900" b="1" kern="1200" dirty="0" smtClean="0">
                          <a:solidFill>
                            <a:schemeClr val="tx1"/>
                          </a:solidFill>
                          <a:effectLst/>
                          <a:latin typeface="+mn-lt"/>
                          <a:ea typeface="+mn-ea"/>
                          <a:cs typeface="+mn-cs"/>
                        </a:rPr>
                        <a:t>Lilija Chaleckiene</a:t>
                      </a:r>
                      <a:endParaRPr kumimoji="0" lang="ru-RU" sz="9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ru-RU" sz="900" kern="1200" dirty="0" smtClean="0">
                          <a:solidFill>
                            <a:schemeClr val="tx1"/>
                          </a:solidFill>
                          <a:effectLst/>
                          <a:latin typeface="+mn-lt"/>
                          <a:ea typeface="+mn-ea"/>
                          <a:cs typeface="+mn-cs"/>
                        </a:rPr>
                        <a:t>+370 5 </a:t>
                      </a:r>
                      <a:r>
                        <a:rPr lang="en-US" sz="900" kern="1200" dirty="0" smtClean="0">
                          <a:solidFill>
                            <a:schemeClr val="tx1"/>
                          </a:solidFill>
                          <a:effectLst/>
                          <a:latin typeface="+mn-lt"/>
                          <a:ea typeface="+mn-ea"/>
                          <a:cs typeface="+mn-cs"/>
                        </a:rPr>
                        <a:t>216 4196 </a:t>
                      </a:r>
                      <a:r>
                        <a:rPr lang="en-US" sz="900" u="sng" kern="1200" dirty="0" smtClean="0">
                          <a:solidFill>
                            <a:schemeClr val="tx1"/>
                          </a:solidFill>
                          <a:effectLst/>
                          <a:latin typeface="+mn-lt"/>
                          <a:ea typeface="+mn-ea"/>
                          <a:cs typeface="+mn-cs"/>
                          <a:hlinkClick r:id="rId3"/>
                        </a:rPr>
                        <a:t>l.chaleckiene@vmc.lt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2</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1.6</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Mass and Related Quantities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M</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Mrs.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Ilona</a:t>
                      </a: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Milkamanavičienė</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+370 5 </a:t>
                      </a:r>
                      <a:r>
                        <a:rPr lang="en-US" sz="900" kern="1200" dirty="0" smtClean="0">
                          <a:solidFill>
                            <a:schemeClr val="tx1"/>
                          </a:solidFill>
                          <a:effectLst/>
                          <a:latin typeface="+mn-lt"/>
                          <a:ea typeface="+mn-ea"/>
                          <a:cs typeface="+mn-cs"/>
                        </a:rPr>
                        <a:t>216 5045</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+370 5 230 6364</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sng" strike="noStrike" cap="none" normalizeH="0" baseline="0" dirty="0" smtClean="0">
                          <a:ln>
                            <a:noFill/>
                          </a:ln>
                          <a:solidFill>
                            <a:srgbClr val="0000FF"/>
                          </a:solidFill>
                          <a:effectLst/>
                          <a:latin typeface="Calibri" pitchFamily="34" charset="0"/>
                          <a:cs typeface="Times New Roman" pitchFamily="18" charset="0"/>
                          <a:hlinkClick r:id="rId4"/>
                        </a:rPr>
                        <a:t>i.milkamanaviciene@vmc.lt</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1.7</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Photometry and Radiometry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PR</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Mrs.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Ilona</a:t>
                      </a: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Milkamanavičienė</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+370 5 </a:t>
                      </a:r>
                      <a:r>
                        <a:rPr lang="en-US" sz="900" kern="1200" dirty="0" smtClean="0">
                          <a:solidFill>
                            <a:schemeClr val="tx1"/>
                          </a:solidFill>
                          <a:effectLst/>
                          <a:latin typeface="+mn-lt"/>
                          <a:ea typeface="+mn-ea"/>
                          <a:cs typeface="+mn-cs"/>
                        </a:rPr>
                        <a:t>216 5045</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+370 5 230 6364</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i.milkamanaviciene@vmc.lt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1.8</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Physical Chemistry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QM</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Dr.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Evaldas</a:t>
                      </a: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Naujalis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r>
                        <a:rPr lang="en-US" sz="900" kern="1200" dirty="0" smtClean="0">
                          <a:solidFill>
                            <a:schemeClr val="tx1"/>
                          </a:solidFill>
                          <a:latin typeface="+mn-lt"/>
                          <a:ea typeface="+mn-ea"/>
                          <a:cs typeface="+mn-cs"/>
                        </a:rPr>
                        <a:t>+370 5 261 2758</a:t>
                      </a:r>
                      <a:endParaRPr lang="ru-RU"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+370 5 262 7123</a:t>
                      </a:r>
                      <a:endParaRPr lang="ru-RU" sz="900" kern="1200" dirty="0" smtClean="0">
                        <a:solidFill>
                          <a:schemeClr val="tx1"/>
                        </a:solidFill>
                        <a:latin typeface="+mn-lt"/>
                        <a:ea typeface="+mn-ea"/>
                        <a:cs typeface="+mn-cs"/>
                      </a:endParaRPr>
                    </a:p>
                    <a:p>
                      <a:r>
                        <a:rPr lang="en-US" sz="900" u="sng" kern="1200" dirty="0" smtClean="0">
                          <a:solidFill>
                            <a:schemeClr val="tx1"/>
                          </a:solidFill>
                          <a:latin typeface="+mn-lt"/>
                          <a:ea typeface="+mn-ea"/>
                          <a:cs typeface="+mn-cs"/>
                          <a:hlinkClick r:id="rId5"/>
                        </a:rPr>
                        <a:t>evaldas.naujalis@ftmc.lt</a:t>
                      </a:r>
                      <a:r>
                        <a:rPr lang="en-US" sz="900" u="sng" kern="1200" dirty="0" smtClean="0">
                          <a:solidFill>
                            <a:schemeClr val="tx1"/>
                          </a:solidFill>
                          <a:latin typeface="+mn-lt"/>
                          <a:ea typeface="+mn-ea"/>
                          <a:cs typeface="+mn-cs"/>
                        </a:rPr>
                        <a:t> </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1.9</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Ionising Radiation and Radioactivity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RI</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Dr.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Arunas</a:t>
                      </a: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Gudelis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+370 5 </a:t>
                      </a:r>
                      <a:r>
                        <a:rPr lang="en-US" sz="900" kern="1200" dirty="0" smtClean="0">
                          <a:solidFill>
                            <a:schemeClr val="tx1"/>
                          </a:solidFill>
                          <a:effectLst/>
                          <a:latin typeface="+mn-lt"/>
                          <a:ea typeface="+mn-ea"/>
                          <a:cs typeface="+mn-cs"/>
                        </a:rPr>
                        <a:t>264 4855</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+370 5 260 2317</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err="1" smtClean="0">
                          <a:ln>
                            <a:noFill/>
                          </a:ln>
                          <a:solidFill>
                            <a:srgbClr val="0000FF"/>
                          </a:solidFill>
                          <a:effectLst/>
                          <a:latin typeface="Calibri" pitchFamily="34" charset="0"/>
                          <a:cs typeface="Times New Roman" pitchFamily="18" charset="0"/>
                          <a:hlinkClick r:id="rId6"/>
                        </a:rPr>
                        <a:t>Arunas.gudelis@ftmc.lt</a:t>
                      </a: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1.10</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Thermometry and Thermal Physics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b="1" kern="1200" dirty="0" err="1" smtClean="0">
                          <a:solidFill>
                            <a:schemeClr val="tx1"/>
                          </a:solidFill>
                          <a:latin typeface="+mn-lt"/>
                          <a:ea typeface="+mn-ea"/>
                          <a:cs typeface="+mn-cs"/>
                        </a:rPr>
                        <a:t>Mrs</a:t>
                      </a:r>
                      <a:r>
                        <a:rPr lang="ru-RU" sz="900" b="1" kern="1200" dirty="0" smtClean="0">
                          <a:solidFill>
                            <a:schemeClr val="tx1"/>
                          </a:solidFill>
                          <a:latin typeface="+mn-lt"/>
                          <a:ea typeface="+mn-ea"/>
                          <a:cs typeface="+mn-cs"/>
                        </a:rPr>
                        <a:t>. </a:t>
                      </a:r>
                      <a:r>
                        <a:rPr lang="ru-RU" sz="900" b="1" kern="1200" dirty="0" err="1" smtClean="0">
                          <a:solidFill>
                            <a:schemeClr val="tx1"/>
                          </a:solidFill>
                          <a:latin typeface="+mn-lt"/>
                          <a:ea typeface="+mn-ea"/>
                          <a:cs typeface="+mn-cs"/>
                        </a:rPr>
                        <a:t>Lilijana</a:t>
                      </a:r>
                      <a:r>
                        <a:rPr lang="ru-RU" sz="900" b="1" kern="1200" dirty="0" smtClean="0">
                          <a:solidFill>
                            <a:schemeClr val="tx1"/>
                          </a:solidFill>
                          <a:latin typeface="+mn-lt"/>
                          <a:ea typeface="+mn-ea"/>
                          <a:cs typeface="+mn-cs"/>
                        </a:rPr>
                        <a:t> </a:t>
                      </a:r>
                      <a:r>
                        <a:rPr lang="ru-RU" sz="900" b="1" kern="1200" dirty="0" err="1" smtClean="0">
                          <a:solidFill>
                            <a:schemeClr val="tx1"/>
                          </a:solidFill>
                          <a:latin typeface="+mn-lt"/>
                          <a:ea typeface="+mn-ea"/>
                          <a:cs typeface="+mn-cs"/>
                        </a:rPr>
                        <a:t>Gaidamoviciute</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r>
                        <a:rPr lang="en-US" sz="900" kern="1200" dirty="0" smtClean="0">
                          <a:solidFill>
                            <a:schemeClr val="tx1"/>
                          </a:solidFill>
                          <a:latin typeface="+mn-lt"/>
                          <a:ea typeface="+mn-ea"/>
                          <a:cs typeface="+mn-cs"/>
                        </a:rPr>
                        <a:t>+370 5 261 9402</a:t>
                      </a:r>
                      <a:endParaRPr lang="ru-RU"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+370 5 262 7123 </a:t>
                      </a:r>
                      <a:r>
                        <a:rPr lang="en-US" sz="900" u="sng" kern="1200" dirty="0" smtClean="0">
                          <a:solidFill>
                            <a:schemeClr val="tx1"/>
                          </a:solidFill>
                          <a:latin typeface="+mn-lt"/>
                          <a:ea typeface="+mn-ea"/>
                          <a:cs typeface="+mn-cs"/>
                          <a:hlinkClick r:id="rId7"/>
                        </a:rPr>
                        <a:t>lilijana.gaidamoviciute@ftmc.lt</a:t>
                      </a:r>
                      <a:r>
                        <a:rPr lang="en-US" sz="900" kern="1200" dirty="0" smtClean="0">
                          <a:solidFill>
                            <a:schemeClr val="tx1"/>
                          </a:solidFill>
                          <a:latin typeface="+mn-lt"/>
                          <a:ea typeface="+mn-ea"/>
                          <a:cs typeface="+mn-cs"/>
                        </a:rPr>
                        <a:t> </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234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1.11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Time and Frequency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TF</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Dr. Rimantas Miškinis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900" kern="1200" dirty="0" smtClean="0">
                          <a:solidFill>
                            <a:schemeClr val="tx1"/>
                          </a:solidFill>
                          <a:latin typeface="+mn-lt"/>
                          <a:ea typeface="+mn-ea"/>
                          <a:cs typeface="+mn-cs"/>
                        </a:rPr>
                        <a:t>+370 5 262 0194</a:t>
                      </a:r>
                      <a:endParaRPr lang="ru-RU"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+370 5 262 019     </a:t>
                      </a:r>
                      <a:r>
                        <a:rPr lang="en-US" sz="900" u="sng" kern="1200" dirty="0" smtClean="0">
                          <a:solidFill>
                            <a:schemeClr val="tx1"/>
                          </a:solidFill>
                          <a:latin typeface="+mn-lt"/>
                          <a:ea typeface="+mn-ea"/>
                          <a:cs typeface="+mn-cs"/>
                          <a:hlinkClick r:id="rId8"/>
                        </a:rPr>
                        <a:t>rimantas.miskinis@ftmc.lt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193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1.12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Reference Materials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Dr.</a:t>
                      </a: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Evaldas</a:t>
                      </a: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Naujalis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r>
                        <a:rPr lang="en-US" sz="900" kern="1200" dirty="0" smtClean="0">
                          <a:solidFill>
                            <a:schemeClr val="tx1"/>
                          </a:solidFill>
                          <a:latin typeface="+mn-lt"/>
                          <a:ea typeface="+mn-ea"/>
                          <a:cs typeface="+mn-cs"/>
                        </a:rPr>
                        <a:t>+370 5 261 2758</a:t>
                      </a:r>
                      <a:endParaRPr lang="ru-RU"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+370 5 262 7123</a:t>
                      </a:r>
                      <a:endParaRPr lang="ru-RU" sz="900" kern="1200" dirty="0" smtClean="0">
                        <a:solidFill>
                          <a:schemeClr val="tx1"/>
                        </a:solidFill>
                        <a:latin typeface="+mn-lt"/>
                        <a:ea typeface="+mn-ea"/>
                        <a:cs typeface="+mn-cs"/>
                      </a:endParaRPr>
                    </a:p>
                    <a:p>
                      <a:r>
                        <a:rPr lang="en-US" sz="900" u="sng" kern="1200" dirty="0" err="1" smtClean="0">
                          <a:solidFill>
                            <a:schemeClr val="tx1"/>
                          </a:solidFill>
                          <a:latin typeface="+mn-lt"/>
                          <a:ea typeface="+mn-ea"/>
                          <a:cs typeface="+mn-cs"/>
                          <a:hlinkClick r:id="rId5"/>
                        </a:rPr>
                        <a:t>evaldas.naujalis@ftmc.lt</a:t>
                      </a:r>
                      <a:r>
                        <a:rPr lang="en-US" sz="900" u="sng" kern="1200" dirty="0" smtClean="0">
                          <a:solidFill>
                            <a:schemeClr val="tx1"/>
                          </a:solidFill>
                          <a:latin typeface="+mn-lt"/>
                          <a:ea typeface="+mn-ea"/>
                          <a:cs typeface="+mn-cs"/>
                        </a:rPr>
                        <a:t> </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369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Legal Metrology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LM</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900" b="1"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3.1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Quality Forum Technical Committee</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AQ</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Mrs. Irena Lazdauskaitė</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+370 5 249 9182</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+370 5 262 7123</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err="1" smtClean="0">
                          <a:ln>
                            <a:noFill/>
                          </a:ln>
                          <a:solidFill>
                            <a:srgbClr val="000000"/>
                          </a:solidFill>
                          <a:effectLst/>
                          <a:latin typeface="Calibri" pitchFamily="34" charset="0"/>
                          <a:cs typeface="Times New Roman" pitchFamily="18" charset="0"/>
                        </a:rPr>
                        <a:t>irena.lazdauskaite@ftmc.lt</a:t>
                      </a: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4</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Information and Training</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IT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TR</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900" b="1"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5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Joint Scientific Research in Field of the Metrology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333375" y="1208088"/>
            <a:ext cx="6172200" cy="6913562"/>
          </a:xfrm>
        </p:spPr>
        <p:txBody>
          <a:bodyPr rtlCol="0">
            <a:noAutofit/>
          </a:bodyPr>
          <a:lstStyle/>
          <a:p>
            <a:pPr fontAlgn="auto">
              <a:spcAft>
                <a:spcPts val="0"/>
              </a:spcAft>
              <a:defRPr/>
            </a:pPr>
            <a:r>
              <a:rPr lang="en-GB" sz="1200" b="1" cap="all" dirty="0">
                <a:solidFill>
                  <a:srgbClr val="FF0000"/>
                </a:solidFill>
              </a:rPr>
              <a:t>Addresses of organisations</a:t>
            </a:r>
            <a:endParaRPr lang="ru-RU" sz="1200" dirty="0">
              <a:solidFill>
                <a:srgbClr val="FF0000"/>
              </a:solidFill>
            </a:endParaRPr>
          </a:p>
          <a:p>
            <a:pPr fontAlgn="auto">
              <a:spcAft>
                <a:spcPts val="0"/>
              </a:spcAft>
              <a:defRPr/>
            </a:pPr>
            <a:r>
              <a:rPr lang="en-GB" sz="1050" b="1" dirty="0" smtClean="0"/>
              <a:t>1.	State Scientific Research Institute </a:t>
            </a:r>
            <a:r>
              <a:rPr lang="en-GB" sz="1050" b="1" dirty="0" err="1" smtClean="0"/>
              <a:t>Center</a:t>
            </a:r>
            <a:r>
              <a:rPr lang="en-GB" sz="1050" b="1" dirty="0" smtClean="0"/>
              <a:t> for Physical Sciences and Technology (FTMC)</a:t>
            </a:r>
            <a:endParaRPr lang="ru-RU" sz="1050" dirty="0" smtClean="0"/>
          </a:p>
          <a:p>
            <a:pPr fontAlgn="auto">
              <a:spcAft>
                <a:spcPts val="0"/>
              </a:spcAft>
              <a:defRPr/>
            </a:pPr>
            <a:r>
              <a:rPr lang="en-GB" sz="1050" b="1" dirty="0" smtClean="0"/>
              <a:t>	</a:t>
            </a:r>
            <a:r>
              <a:rPr lang="en-GB" sz="1050" dirty="0" err="1" smtClean="0"/>
              <a:t>Savanoriu</a:t>
            </a:r>
            <a:r>
              <a:rPr lang="en-GB" sz="1050" dirty="0" smtClean="0"/>
              <a:t> </a:t>
            </a:r>
            <a:r>
              <a:rPr lang="en-GB" sz="1050" dirty="0" err="1" smtClean="0"/>
              <a:t>ave</a:t>
            </a:r>
            <a:r>
              <a:rPr lang="en-GB" sz="1050" dirty="0" smtClean="0"/>
              <a:t>. 231</a:t>
            </a:r>
            <a:endParaRPr lang="ru-RU" sz="1050" dirty="0" smtClean="0"/>
          </a:p>
          <a:p>
            <a:pPr fontAlgn="auto">
              <a:spcAft>
                <a:spcPts val="0"/>
              </a:spcAft>
              <a:defRPr/>
            </a:pPr>
            <a:r>
              <a:rPr lang="en-GB" sz="1050" dirty="0" smtClean="0"/>
              <a:t>	LT-02300, Vilnius</a:t>
            </a:r>
            <a:endParaRPr lang="ru-RU" sz="1050" dirty="0" smtClean="0"/>
          </a:p>
          <a:p>
            <a:pPr fontAlgn="auto">
              <a:spcAft>
                <a:spcPts val="0"/>
              </a:spcAft>
              <a:defRPr/>
            </a:pPr>
            <a:r>
              <a:rPr lang="en-GB" sz="1050" dirty="0" smtClean="0"/>
              <a:t>	Lithuania</a:t>
            </a:r>
            <a:endParaRPr lang="ru-RU" sz="1050" dirty="0" smtClean="0"/>
          </a:p>
          <a:p>
            <a:pPr fontAlgn="auto">
              <a:spcAft>
                <a:spcPts val="0"/>
              </a:spcAft>
              <a:defRPr/>
            </a:pPr>
            <a:r>
              <a:rPr lang="en-GB" sz="1050" dirty="0" smtClean="0"/>
              <a:t>	Telephone: 	+370 5 266 1640, +370 5 266 1643, </a:t>
            </a:r>
            <a:endParaRPr lang="ru-RU" sz="1050" dirty="0" smtClean="0"/>
          </a:p>
          <a:p>
            <a:pPr fontAlgn="auto">
              <a:spcAft>
                <a:spcPts val="0"/>
              </a:spcAft>
              <a:defRPr/>
            </a:pPr>
            <a:r>
              <a:rPr lang="en-GB" sz="1050" dirty="0" smtClean="0"/>
              <a:t>	Fax:	+ 370 5 260 2317</a:t>
            </a:r>
            <a:endParaRPr lang="ru-RU" sz="1050" dirty="0" smtClean="0"/>
          </a:p>
          <a:p>
            <a:pPr fontAlgn="auto">
              <a:spcAft>
                <a:spcPts val="0"/>
              </a:spcAft>
              <a:defRPr/>
            </a:pPr>
            <a:r>
              <a:rPr lang="en-GB" sz="1050" dirty="0" smtClean="0"/>
              <a:t>	E-mail:	info@ftmc.lt</a:t>
            </a:r>
            <a:endParaRPr lang="ru-RU" sz="1050" dirty="0" smtClean="0"/>
          </a:p>
          <a:p>
            <a:pPr fontAlgn="auto">
              <a:spcAft>
                <a:spcPts val="0"/>
              </a:spcAft>
              <a:defRPr/>
            </a:pPr>
            <a:r>
              <a:rPr lang="en-GB" sz="1050" dirty="0" smtClean="0"/>
              <a:t>	Website:	</a:t>
            </a:r>
            <a:r>
              <a:rPr lang="en-GB" sz="1050" u="sng" dirty="0" smtClean="0">
                <a:hlinkClick r:id="rId2"/>
              </a:rPr>
              <a:t>http://www.ftmc.lt</a:t>
            </a:r>
            <a:r>
              <a:rPr lang="en-GB" sz="1050" dirty="0" smtClean="0"/>
              <a:t>  </a:t>
            </a:r>
            <a:endParaRPr lang="ru-RU" sz="1050" dirty="0" smtClean="0"/>
          </a:p>
          <a:p>
            <a:pPr fontAlgn="auto">
              <a:spcAft>
                <a:spcPts val="0"/>
              </a:spcAft>
              <a:defRPr/>
            </a:pPr>
            <a:endParaRPr lang="ru-RU" sz="1050" dirty="0"/>
          </a:p>
          <a:p>
            <a:pPr fontAlgn="auto">
              <a:spcAft>
                <a:spcPts val="0"/>
              </a:spcAft>
              <a:defRPr/>
            </a:pPr>
            <a:r>
              <a:rPr lang="en-GB" sz="1050" b="1" dirty="0"/>
              <a:t>2.	Vilnius Metrology Centre (VMC)</a:t>
            </a:r>
            <a:endParaRPr lang="ru-RU" sz="1050" dirty="0"/>
          </a:p>
          <a:p>
            <a:pPr fontAlgn="auto">
              <a:spcAft>
                <a:spcPts val="0"/>
              </a:spcAft>
              <a:defRPr/>
            </a:pPr>
            <a:r>
              <a:rPr lang="en-GB" sz="1050" dirty="0"/>
              <a:t>	S. </a:t>
            </a:r>
            <a:r>
              <a:rPr lang="en-GB" sz="1050" dirty="0" err="1"/>
              <a:t>Dariaus</a:t>
            </a:r>
            <a:r>
              <a:rPr lang="en-GB" sz="1050" dirty="0"/>
              <a:t> </a:t>
            </a:r>
            <a:r>
              <a:rPr lang="en-GB" sz="1050" dirty="0" err="1"/>
              <a:t>ir</a:t>
            </a:r>
            <a:r>
              <a:rPr lang="en-GB" sz="1050" dirty="0"/>
              <a:t> S. </a:t>
            </a:r>
            <a:r>
              <a:rPr lang="en-GB" sz="1050" dirty="0" err="1"/>
              <a:t>Girėno</a:t>
            </a:r>
            <a:r>
              <a:rPr lang="en-GB" sz="1050" dirty="0"/>
              <a:t> Str. 23</a:t>
            </a:r>
            <a:endParaRPr lang="ru-RU" sz="1050" dirty="0"/>
          </a:p>
          <a:p>
            <a:pPr fontAlgn="auto">
              <a:spcAft>
                <a:spcPts val="0"/>
              </a:spcAft>
              <a:defRPr/>
            </a:pPr>
            <a:r>
              <a:rPr lang="en-GB" sz="1050" dirty="0"/>
              <a:t>	LT – 02189 Vilnius</a:t>
            </a:r>
            <a:endParaRPr lang="ru-RU" sz="1050" dirty="0"/>
          </a:p>
          <a:p>
            <a:pPr fontAlgn="auto">
              <a:spcAft>
                <a:spcPts val="0"/>
              </a:spcAft>
              <a:defRPr/>
            </a:pPr>
            <a:r>
              <a:rPr lang="en-GB" sz="1050" dirty="0"/>
              <a:t>	Lithuania</a:t>
            </a:r>
            <a:endParaRPr lang="ru-RU" sz="1050" dirty="0"/>
          </a:p>
          <a:p>
            <a:pPr fontAlgn="auto">
              <a:spcAft>
                <a:spcPts val="0"/>
              </a:spcAft>
              <a:defRPr/>
            </a:pPr>
            <a:r>
              <a:rPr lang="en-GB" sz="1050" dirty="0"/>
              <a:t>	Telephone:	+370 5 230 6276</a:t>
            </a:r>
            <a:endParaRPr lang="ru-RU" sz="1050" dirty="0"/>
          </a:p>
          <a:p>
            <a:pPr fontAlgn="auto">
              <a:spcAft>
                <a:spcPts val="0"/>
              </a:spcAft>
              <a:defRPr/>
            </a:pPr>
            <a:r>
              <a:rPr lang="en-GB" sz="1050" dirty="0"/>
              <a:t>	Fax:	</a:t>
            </a:r>
            <a:r>
              <a:rPr lang="en-GB" sz="1050" dirty="0" smtClean="0"/>
              <a:t>+</a:t>
            </a:r>
            <a:r>
              <a:rPr lang="en-GB" sz="1050" dirty="0"/>
              <a:t>370 5 230 6364</a:t>
            </a:r>
            <a:endParaRPr lang="ru-RU" sz="1050" dirty="0"/>
          </a:p>
          <a:p>
            <a:pPr fontAlgn="auto">
              <a:spcAft>
                <a:spcPts val="0"/>
              </a:spcAft>
              <a:defRPr/>
            </a:pPr>
            <a:r>
              <a:rPr lang="en-GB" sz="1050" dirty="0"/>
              <a:t>	E-mail:	</a:t>
            </a:r>
            <a:r>
              <a:rPr lang="en-GB" sz="1050" u="sng" dirty="0" smtClean="0">
                <a:hlinkClick r:id="rId3"/>
              </a:rPr>
              <a:t>vmc@vmc.lt</a:t>
            </a:r>
            <a:endParaRPr lang="ru-RU" sz="1050" dirty="0"/>
          </a:p>
          <a:p>
            <a:pPr fontAlgn="auto">
              <a:spcAft>
                <a:spcPts val="0"/>
              </a:spcAft>
              <a:defRPr/>
            </a:pPr>
            <a:r>
              <a:rPr lang="en-GB" sz="1050" dirty="0"/>
              <a:t>	Website:	</a:t>
            </a:r>
            <a:r>
              <a:rPr lang="en-GB" sz="1050" dirty="0" smtClean="0">
                <a:hlinkClick r:id="rId4"/>
              </a:rPr>
              <a:t>http</a:t>
            </a:r>
            <a:r>
              <a:rPr lang="en-GB" sz="1050" dirty="0">
                <a:hlinkClick r:id="rId4"/>
              </a:rPr>
              <a:t>://</a:t>
            </a:r>
            <a:r>
              <a:rPr lang="en-GB" sz="1050" dirty="0" smtClean="0">
                <a:hlinkClick r:id="rId4"/>
              </a:rPr>
              <a:t>www.vmc.lt</a:t>
            </a:r>
            <a:endParaRPr lang="en-GB" sz="1050" dirty="0" smtClean="0"/>
          </a:p>
          <a:p>
            <a:pPr fontAlgn="auto">
              <a:spcAft>
                <a:spcPts val="0"/>
              </a:spcAft>
              <a:defRPr/>
            </a:pPr>
            <a:endParaRPr lang="ru-RU" sz="1050" dirty="0"/>
          </a:p>
          <a:p>
            <a:pPr fontAlgn="auto">
              <a:spcAft>
                <a:spcPts val="0"/>
              </a:spcAft>
              <a:defRPr/>
            </a:pPr>
            <a:r>
              <a:rPr lang="en-GB" sz="1050" b="1" dirty="0"/>
              <a:t>3.	Lithuanian Energy Institute (LEI)</a:t>
            </a:r>
            <a:endParaRPr lang="ru-RU" sz="1050" dirty="0"/>
          </a:p>
          <a:p>
            <a:pPr fontAlgn="auto">
              <a:spcAft>
                <a:spcPts val="0"/>
              </a:spcAft>
              <a:defRPr/>
            </a:pPr>
            <a:r>
              <a:rPr lang="en-GB" sz="1050" dirty="0"/>
              <a:t>	</a:t>
            </a:r>
            <a:r>
              <a:rPr lang="en-GB" sz="1050" dirty="0" err="1"/>
              <a:t>Breslaujos</a:t>
            </a:r>
            <a:r>
              <a:rPr lang="en-GB" sz="1050" dirty="0"/>
              <a:t> Str. 3</a:t>
            </a:r>
            <a:endParaRPr lang="ru-RU" sz="1050" dirty="0"/>
          </a:p>
          <a:p>
            <a:pPr fontAlgn="auto">
              <a:spcAft>
                <a:spcPts val="0"/>
              </a:spcAft>
              <a:defRPr/>
            </a:pPr>
            <a:r>
              <a:rPr lang="en-GB" sz="1050" dirty="0"/>
              <a:t>	LT- 44403 Kaunas</a:t>
            </a:r>
            <a:endParaRPr lang="ru-RU" sz="1050" dirty="0"/>
          </a:p>
          <a:p>
            <a:pPr fontAlgn="auto">
              <a:spcAft>
                <a:spcPts val="0"/>
              </a:spcAft>
              <a:defRPr/>
            </a:pPr>
            <a:r>
              <a:rPr lang="en-GB" sz="1050" dirty="0"/>
              <a:t>	Lithuania</a:t>
            </a:r>
            <a:endParaRPr lang="ru-RU" sz="1050" dirty="0"/>
          </a:p>
          <a:p>
            <a:pPr fontAlgn="auto">
              <a:spcAft>
                <a:spcPts val="0"/>
              </a:spcAft>
              <a:defRPr/>
            </a:pPr>
            <a:r>
              <a:rPr lang="en-GB" sz="1050" dirty="0"/>
              <a:t>	Telephone:	+370 37 401 863</a:t>
            </a:r>
            <a:endParaRPr lang="ru-RU" sz="1050" dirty="0"/>
          </a:p>
          <a:p>
            <a:pPr fontAlgn="auto">
              <a:spcAft>
                <a:spcPts val="0"/>
              </a:spcAft>
              <a:defRPr/>
            </a:pPr>
            <a:r>
              <a:rPr lang="en-GB" sz="1050" dirty="0"/>
              <a:t>	Fax:	</a:t>
            </a:r>
            <a:r>
              <a:rPr lang="en-GB" sz="1050" dirty="0" smtClean="0"/>
              <a:t>+</a:t>
            </a:r>
            <a:r>
              <a:rPr lang="en-GB" sz="1050" dirty="0"/>
              <a:t>370 37 351 271</a:t>
            </a:r>
            <a:endParaRPr lang="ru-RU" sz="1050" dirty="0"/>
          </a:p>
          <a:p>
            <a:pPr fontAlgn="auto">
              <a:spcAft>
                <a:spcPts val="0"/>
              </a:spcAft>
              <a:defRPr/>
            </a:pPr>
            <a:r>
              <a:rPr lang="en-GB" sz="1050" dirty="0"/>
              <a:t>	E-mail:	</a:t>
            </a:r>
            <a:r>
              <a:rPr lang="en-GB" sz="1050" dirty="0" smtClean="0"/>
              <a:t>testlab@isag.lei.lt</a:t>
            </a:r>
            <a:endParaRPr lang="ru-RU" sz="1050" dirty="0"/>
          </a:p>
          <a:p>
            <a:pPr fontAlgn="auto">
              <a:spcAft>
                <a:spcPts val="0"/>
              </a:spcAft>
              <a:defRPr/>
            </a:pPr>
            <a:r>
              <a:rPr lang="en-GB" sz="1050" dirty="0"/>
              <a:t>	Website:	</a:t>
            </a:r>
            <a:r>
              <a:rPr lang="en-GB" sz="1050" dirty="0" smtClean="0">
                <a:hlinkClick r:id="rId5"/>
              </a:rPr>
              <a:t>http</a:t>
            </a:r>
            <a:r>
              <a:rPr lang="en-GB" sz="1050" dirty="0">
                <a:hlinkClick r:id="rId5"/>
              </a:rPr>
              <a:t>://</a:t>
            </a:r>
            <a:r>
              <a:rPr lang="en-GB" sz="1050" dirty="0" smtClean="0">
                <a:hlinkClick r:id="rId5"/>
              </a:rPr>
              <a:t>www.lei.lt</a:t>
            </a:r>
            <a:endParaRPr lang="en-GB" sz="1050" dirty="0" smtClean="0"/>
          </a:p>
        </p:txBody>
      </p:sp>
      <p:sp>
        <p:nvSpPr>
          <p:cNvPr id="6"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MOLDOVA</a:t>
            </a:r>
            <a:endParaRPr lang="ru-RU" b="1" dirty="0">
              <a:solidFill>
                <a:srgbClr val="FF000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454036150"/>
              </p:ext>
            </p:extLst>
          </p:nvPr>
        </p:nvGraphicFramePr>
        <p:xfrm>
          <a:off x="404813" y="1595438"/>
          <a:ext cx="6119812" cy="5822952"/>
        </p:xfrm>
        <a:graphic>
          <a:graphicData uri="http://schemas.openxmlformats.org/drawingml/2006/table">
            <a:tbl>
              <a:tblPr/>
              <a:tblGrid>
                <a:gridCol w="1871662">
                  <a:extLst>
                    <a:ext uri="{9D8B030D-6E8A-4147-A177-3AD203B41FA5}">
                      <a16:colId xmlns:a16="http://schemas.microsoft.com/office/drawing/2014/main" val="20000"/>
                    </a:ext>
                  </a:extLst>
                </a:gridCol>
                <a:gridCol w="576263">
                  <a:extLst>
                    <a:ext uri="{9D8B030D-6E8A-4147-A177-3AD203B41FA5}">
                      <a16:colId xmlns:a16="http://schemas.microsoft.com/office/drawing/2014/main" val="20001"/>
                    </a:ext>
                  </a:extLst>
                </a:gridCol>
                <a:gridCol w="1512887">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gridCol w="431800">
                  <a:extLst>
                    <a:ext uri="{9D8B030D-6E8A-4147-A177-3AD203B41FA5}">
                      <a16:colId xmlns:a16="http://schemas.microsoft.com/office/drawing/2014/main" val="20004"/>
                    </a:ext>
                  </a:extLst>
                </a:gridCol>
              </a:tblGrid>
              <a:tr h="371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FFFFFF"/>
                          </a:solidFill>
                          <a:effectLst/>
                          <a:latin typeface="Calibri" pitchFamily="34" charset="0"/>
                        </a:rPr>
                        <a:t>Structural Body &amp; Subject Field</a:t>
                      </a:r>
                      <a:endParaRPr kumimoji="0" lang="ru-RU" sz="900" b="1" i="0" u="none" strike="noStrike" cap="none" normalizeH="0" baseline="0" dirty="0" smtClean="0">
                        <a:ln>
                          <a:noFill/>
                        </a:ln>
                        <a:solidFill>
                          <a:srgbClr val="FFFFFF"/>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rPr>
                        <a:t>Contact Person</a:t>
                      </a:r>
                      <a:endParaRPr kumimoji="0" lang="ru-RU" sz="900" b="1" i="0" u="none" strike="noStrike" cap="none" normalizeH="0" baseline="0" smtClean="0">
                        <a:ln>
                          <a:noFill/>
                        </a:ln>
                        <a:solidFill>
                          <a:srgbClr val="FFFFFF"/>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cs typeface="Times New Roman" pitchFamily="18" charset="0"/>
                        </a:rPr>
                        <a:t>Telephone, E-mail</a:t>
                      </a:r>
                      <a:endParaRPr kumimoji="0" lang="ru-RU" sz="900" b="1" i="0" u="none" strike="noStrike" cap="none" normalizeH="0" baseline="0" smtClean="0">
                        <a:ln>
                          <a:noFill/>
                        </a:ln>
                        <a:solidFill>
                          <a:srgbClr val="FFFFFF"/>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cs typeface="Times New Roman" pitchFamily="18" charset="0"/>
                        </a:rPr>
                        <a:t>Address</a:t>
                      </a:r>
                      <a:endParaRPr kumimoji="0" lang="ru-RU" sz="900" b="1" i="0" u="none" strike="noStrike" cap="none" normalizeH="0" baseline="0" smtClean="0">
                        <a:ln>
                          <a:noFill/>
                        </a:ln>
                        <a:solidFill>
                          <a:srgbClr val="FFFFFF"/>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22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General Metrology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GM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Mr. Constantin Bordianu</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990600" algn="l"/>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rPr>
                        <a:t>+373 22 903 103</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2"/>
                        </a:rPr>
                        <a:t>ceapa@standard.md</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Acoustics, Ultrasound, Vibration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AUV</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1.3</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Electricity and Magnetism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EM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 pos="1339850" algn="l"/>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Mrs. Stella Straistari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a:t>
                      </a:r>
                      <a:r>
                        <a:rPr kumimoji="0" lang="en-US" sz="900" b="0" i="0" u="none" strike="noStrike" cap="none" normalizeH="0" baseline="0" smtClean="0">
                          <a:ln>
                            <a:noFill/>
                          </a:ln>
                          <a:solidFill>
                            <a:srgbClr val="000000"/>
                          </a:solidFill>
                          <a:effectLst/>
                          <a:latin typeface="Calibri" pitchFamily="34" charset="0"/>
                          <a:cs typeface="Times New Roman" pitchFamily="18" charset="0"/>
                        </a:rPr>
                        <a:t>373 22 903 136</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3"/>
                        </a:rPr>
                        <a:t>marimi_electrice@metrologiemd</a:t>
                      </a:r>
                      <a:r>
                        <a:rPr kumimoji="0" lang="en-US"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1.4</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Flow Measurement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F</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Mr. Victor Grusca</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rPr>
                        <a:t>+373 22 903 143</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4"/>
                        </a:rPr>
                        <a:t>debite@metrologie.md</a:t>
                      </a:r>
                      <a:r>
                        <a:rPr kumimoji="0" lang="en-US"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1.5</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Length and Angle</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L</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tab pos="990600" algn="l"/>
                        </a:tabLst>
                      </a:pPr>
                      <a:endParaRPr kumimoji="0" lang="en-US" sz="900" b="1"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ts val="300"/>
                        </a:spcBef>
                        <a:spcAft>
                          <a:spcPct val="0"/>
                        </a:spcAft>
                        <a:buClrTx/>
                        <a:buSzTx/>
                        <a:buFontTx/>
                        <a:buNone/>
                        <a:tabLst>
                          <a:tab pos="990600" algn="l"/>
                        </a:tabLst>
                      </a:pPr>
                      <a:r>
                        <a:rPr kumimoji="0" lang="en-US" sz="900" b="1" i="0" u="none" strike="noStrike" cap="none" normalizeH="0" baseline="0" smtClean="0">
                          <a:ln>
                            <a:noFill/>
                          </a:ln>
                          <a:solidFill>
                            <a:srgbClr val="000000"/>
                          </a:solidFill>
                          <a:effectLst/>
                          <a:latin typeface="Calibri" pitchFamily="34" charset="0"/>
                          <a:cs typeface="Times New Roman" pitchFamily="18" charset="0"/>
                        </a:rPr>
                        <a:t>Mr. Alexander Mirza</a:t>
                      </a:r>
                      <a:endParaRPr kumimoji="0" lang="ru-RU" sz="9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tab pos="990600" algn="l"/>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+373 22 </a:t>
                      </a:r>
                      <a:r>
                        <a:rPr kumimoji="0" lang="en-US" sz="900" b="0" i="0" u="none" strike="noStrike" cap="none" normalizeH="0" baseline="0" smtClean="0">
                          <a:ln>
                            <a:noFill/>
                          </a:ln>
                          <a:solidFill>
                            <a:srgbClr val="000000"/>
                          </a:solidFill>
                          <a:effectLst/>
                          <a:latin typeface="Calibri" pitchFamily="34" charset="0"/>
                          <a:cs typeface="Times New Roman" pitchFamily="18" charset="0"/>
                        </a:rPr>
                        <a:t>903 119</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5"/>
                        </a:rPr>
                        <a:t>lungimi</a:t>
                      </a:r>
                      <a:r>
                        <a:rPr kumimoji="0" lang="en-GB" sz="900" b="0" i="0" u="sng" strike="noStrike" cap="none" normalizeH="0" baseline="0" smtClean="0">
                          <a:ln>
                            <a:noFill/>
                          </a:ln>
                          <a:solidFill>
                            <a:srgbClr val="0000FF"/>
                          </a:solidFill>
                          <a:effectLst/>
                          <a:latin typeface="Calibri" pitchFamily="34" charset="0"/>
                          <a:cs typeface="Times New Roman" pitchFamily="18" charset="0"/>
                          <a:hlinkClick r:id="rId5"/>
                        </a:rPr>
                        <a:t>@</a:t>
                      </a: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5"/>
                        </a:rPr>
                        <a:t>metrologie</a:t>
                      </a:r>
                      <a:r>
                        <a:rPr kumimoji="0" lang="en-GB" sz="900" b="0" i="0" u="sng" strike="noStrike" cap="none" normalizeH="0" baseline="0" smtClean="0">
                          <a:ln>
                            <a:noFill/>
                          </a:ln>
                          <a:solidFill>
                            <a:srgbClr val="0000FF"/>
                          </a:solidFill>
                          <a:effectLst/>
                          <a:latin typeface="Calibri" pitchFamily="34" charset="0"/>
                          <a:cs typeface="Times New Roman" pitchFamily="18" charset="0"/>
                          <a:hlinkClick r:id="rId5"/>
                        </a:rPr>
                        <a:t>.</a:t>
                      </a: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5"/>
                        </a:rPr>
                        <a:t>md</a:t>
                      </a: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990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1.6</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Mass and Related Quantities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tab pos="990600" algn="l"/>
                        </a:tabLst>
                      </a:pPr>
                      <a:endParaRPr kumimoji="0" lang="en-US" sz="900" b="1"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ts val="300"/>
                        </a:spcBef>
                        <a:spcAft>
                          <a:spcPct val="0"/>
                        </a:spcAft>
                        <a:buClrTx/>
                        <a:buSzTx/>
                        <a:buFontTx/>
                        <a:buNone/>
                        <a:tabLst>
                          <a:tab pos="990600" algn="l"/>
                        </a:tabLst>
                      </a:pPr>
                      <a:r>
                        <a:rPr kumimoji="0" lang="en-US" sz="900" b="1" i="0" u="none" strike="noStrike" cap="none" normalizeH="0" baseline="0" smtClean="0">
                          <a:ln>
                            <a:noFill/>
                          </a:ln>
                          <a:solidFill>
                            <a:srgbClr val="000000"/>
                          </a:solidFill>
                          <a:effectLst/>
                          <a:latin typeface="Calibri" pitchFamily="34" charset="0"/>
                          <a:cs typeface="Times New Roman" pitchFamily="18" charset="0"/>
                        </a:rPr>
                        <a:t>Mr. Alexei Pianih</a:t>
                      </a:r>
                      <a:endParaRPr kumimoji="0" lang="ru-RU" sz="9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tab pos="990600" algn="l"/>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+373 22 </a:t>
                      </a:r>
                      <a:r>
                        <a:rPr kumimoji="0" lang="en-US" sz="900" b="0" i="0" u="none" strike="noStrike" cap="none" normalizeH="0" baseline="0" smtClean="0">
                          <a:ln>
                            <a:noFill/>
                          </a:ln>
                          <a:solidFill>
                            <a:srgbClr val="000000"/>
                          </a:solidFill>
                          <a:effectLst/>
                          <a:latin typeface="Calibri" pitchFamily="34" charset="0"/>
                          <a:cs typeface="Times New Roman" pitchFamily="18" charset="0"/>
                        </a:rPr>
                        <a:t>903 139</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6"/>
                        </a:rPr>
                        <a:t>mase</a:t>
                      </a:r>
                      <a:r>
                        <a:rPr kumimoji="0" lang="en-GB" sz="900" b="0" i="0" u="sng" strike="noStrike" cap="none" normalizeH="0" baseline="0" smtClean="0">
                          <a:ln>
                            <a:noFill/>
                          </a:ln>
                          <a:solidFill>
                            <a:srgbClr val="0000FF"/>
                          </a:solidFill>
                          <a:effectLst/>
                          <a:latin typeface="Calibri" pitchFamily="34" charset="0"/>
                          <a:cs typeface="Times New Roman" pitchFamily="18" charset="0"/>
                          <a:hlinkClick r:id="rId6"/>
                        </a:rPr>
                        <a:t>@</a:t>
                      </a: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6"/>
                        </a:rPr>
                        <a:t>metrologie</a:t>
                      </a:r>
                      <a:r>
                        <a:rPr kumimoji="0" lang="en-GB" sz="900" b="0" i="0" u="sng" strike="noStrike" cap="none" normalizeH="0" baseline="0" smtClean="0">
                          <a:ln>
                            <a:noFill/>
                          </a:ln>
                          <a:solidFill>
                            <a:srgbClr val="0000FF"/>
                          </a:solidFill>
                          <a:effectLst/>
                          <a:latin typeface="Calibri" pitchFamily="34" charset="0"/>
                          <a:cs typeface="Times New Roman" pitchFamily="18" charset="0"/>
                          <a:hlinkClick r:id="rId6"/>
                        </a:rPr>
                        <a:t>.</a:t>
                      </a: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6"/>
                        </a:rPr>
                        <a:t>md</a:t>
                      </a:r>
                      <a:r>
                        <a:rPr kumimoji="0" lang="en-GB"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990600" algn="l"/>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1.7</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Photometry and Radiometry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PR</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Mr. Anatoli Bescupschii</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+373 22 903 141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hlinkClick r:id="rId7"/>
                        </a:rPr>
                        <a:t>Fizico_cimice@metrologie.md</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1.8</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Physical Chemistry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QM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Mr. Anatoli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Bescupschii</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rPr>
                        <a:t>+373 22 903 141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hlinkClick r:id="rId7"/>
                        </a:rPr>
                        <a:t>Fizico_cimice@metrologie.md</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smtClean="0">
                        <a:ln>
                          <a:noFill/>
                        </a:ln>
                        <a:solidFill>
                          <a:srgbClr val="000000"/>
                        </a:solidFill>
                        <a:effectLst/>
                        <a:latin typeface="Calibri" pitchFamily="34" charset="0"/>
                        <a:ea typeface="Wingdings (L$)"/>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TC 1.9</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Ionising Radiation and Radioactivity</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RI</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lang="en-US" sz="900" b="1" kern="1200" dirty="0" smtClean="0">
                          <a:solidFill>
                            <a:schemeClr val="tx1"/>
                          </a:solidFill>
                          <a:effectLst/>
                          <a:latin typeface="+mn-lt"/>
                          <a:ea typeface="+mn-ea"/>
                          <a:cs typeface="+mn-cs"/>
                        </a:rPr>
                        <a:t>Mrs. </a:t>
                      </a:r>
                      <a:r>
                        <a:rPr lang="en-US" sz="900" b="1" kern="1200" dirty="0" err="1" smtClean="0">
                          <a:solidFill>
                            <a:schemeClr val="tx1"/>
                          </a:solidFill>
                          <a:effectLst/>
                          <a:latin typeface="+mn-lt"/>
                          <a:ea typeface="+mn-ea"/>
                          <a:cs typeface="+mn-cs"/>
                        </a:rPr>
                        <a:t>Rodica</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Sinita</a:t>
                      </a:r>
                      <a:endParaRPr kumimoji="0" lang="ru-RU" sz="9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rPr>
                        <a:t>+373 22 238 446</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8"/>
                        </a:rPr>
                        <a:t>ionizante@metrologie.md</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1.10</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Thermometry and Thermal Physics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Mr. Constantin Bordianu</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+373 22 </a:t>
                      </a:r>
                      <a:r>
                        <a:rPr kumimoji="0" lang="en-US" sz="900" b="0" i="0" u="none" strike="noStrike" cap="none" normalizeH="0" baseline="0" smtClean="0">
                          <a:ln>
                            <a:noFill/>
                          </a:ln>
                          <a:solidFill>
                            <a:srgbClr val="000000"/>
                          </a:solidFill>
                          <a:effectLst/>
                          <a:latin typeface="Calibri" pitchFamily="34" charset="0"/>
                          <a:cs typeface="Times New Roman" pitchFamily="18" charset="0"/>
                        </a:rPr>
                        <a:t>903 142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9"/>
                        </a:rPr>
                        <a:t>metrologie</a:t>
                      </a:r>
                      <a:r>
                        <a:rPr kumimoji="0" lang="en-GB" sz="900" b="0" i="0" u="sng" strike="noStrike" cap="none" normalizeH="0" baseline="0" smtClean="0">
                          <a:ln>
                            <a:noFill/>
                          </a:ln>
                          <a:solidFill>
                            <a:srgbClr val="0000FF"/>
                          </a:solidFill>
                          <a:effectLst/>
                          <a:latin typeface="Calibri" pitchFamily="34" charset="0"/>
                          <a:cs typeface="Times New Roman" pitchFamily="18" charset="0"/>
                          <a:hlinkClick r:id="rId9"/>
                        </a:rPr>
                        <a:t>@</a:t>
                      </a: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9"/>
                        </a:rPr>
                        <a:t>metrologie</a:t>
                      </a:r>
                      <a:r>
                        <a:rPr kumimoji="0" lang="en-GB" sz="900" b="0" i="0" u="sng" strike="noStrike" cap="none" normalizeH="0" baseline="0" smtClean="0">
                          <a:ln>
                            <a:noFill/>
                          </a:ln>
                          <a:solidFill>
                            <a:srgbClr val="0000FF"/>
                          </a:solidFill>
                          <a:effectLst/>
                          <a:latin typeface="Calibri" pitchFamily="34" charset="0"/>
                          <a:cs typeface="Times New Roman" pitchFamily="18" charset="0"/>
                          <a:hlinkClick r:id="rId9"/>
                        </a:rPr>
                        <a:t>.</a:t>
                      </a: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9"/>
                        </a:rPr>
                        <a:t>md</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234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1.11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Time and Frequency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TF</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Mr. Andrei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Gherlih</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+373 22 903 136</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sng" strike="noStrike" cap="none" normalizeH="0" baseline="0" dirty="0" smtClean="0">
                          <a:ln>
                            <a:noFill/>
                          </a:ln>
                          <a:solidFill>
                            <a:srgbClr val="0000FF"/>
                          </a:solidFill>
                          <a:effectLst/>
                          <a:latin typeface="Calibri" pitchFamily="34" charset="0"/>
                          <a:cs typeface="Times New Roman" pitchFamily="18" charset="0"/>
                          <a:hlinkClick r:id="rId10"/>
                        </a:rPr>
                        <a:t>Marimi_electrice@metrologie.md</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193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TC 1.12</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cs typeface="Times New Roman" pitchFamily="18" charset="0"/>
                        </a:rPr>
                        <a:t>Reference Materials</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Mr. Anatoli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Bescupschii</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+373 22 903 141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hlinkClick r:id="rId7"/>
                        </a:rPr>
                        <a:t>Fizico_cimice@metrologie.md</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Legal Metrology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LM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Mrs. Marina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Gavrilovici</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900" kern="1200" dirty="0" smtClean="0">
                          <a:solidFill>
                            <a:schemeClr val="tx1"/>
                          </a:solidFill>
                          <a:effectLst/>
                          <a:latin typeface="+mn-lt"/>
                          <a:ea typeface="+mn-ea"/>
                          <a:cs typeface="+mn-cs"/>
                        </a:rPr>
                        <a:t>+373 22 250 645</a:t>
                      </a:r>
                      <a:endParaRPr lang="ru-RU"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marina.gavrilovici@mei.gov.md</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3.1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Quality Forum Technical Committee</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AQ</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Mrs. Alexandra Crudu</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rPr>
                        <a:t>+373 22 903 122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11"/>
                        </a:rPr>
                        <a:t>calitate@metrologie.md</a:t>
                      </a:r>
                      <a:r>
                        <a:rPr kumimoji="0" lang="en-US" sz="900" b="0"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4</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Information and Training</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IT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TR</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Mr. Constantin Bordianu</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+373 22 </a:t>
                      </a:r>
                      <a:r>
                        <a:rPr kumimoji="0" lang="en-US" sz="900" b="0" i="0" u="none" strike="noStrike" cap="none" normalizeH="0" baseline="0" smtClean="0">
                          <a:ln>
                            <a:noFill/>
                          </a:ln>
                          <a:solidFill>
                            <a:srgbClr val="000000"/>
                          </a:solidFill>
                          <a:effectLst/>
                          <a:latin typeface="Calibri" pitchFamily="34" charset="0"/>
                          <a:cs typeface="Times New Roman" pitchFamily="18" charset="0"/>
                        </a:rPr>
                        <a:t>903 142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9"/>
                        </a:rPr>
                        <a:t>metrologie</a:t>
                      </a:r>
                      <a:r>
                        <a:rPr kumimoji="0" lang="en-GB" sz="900" b="0" i="0" u="sng" strike="noStrike" cap="none" normalizeH="0" baseline="0" smtClean="0">
                          <a:ln>
                            <a:noFill/>
                          </a:ln>
                          <a:solidFill>
                            <a:srgbClr val="0000FF"/>
                          </a:solidFill>
                          <a:effectLst/>
                          <a:latin typeface="Calibri" pitchFamily="34" charset="0"/>
                          <a:cs typeface="Times New Roman" pitchFamily="18" charset="0"/>
                          <a:hlinkClick r:id="rId9"/>
                        </a:rPr>
                        <a:t>@</a:t>
                      </a: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9"/>
                        </a:rPr>
                        <a:t>metrologie</a:t>
                      </a:r>
                      <a:r>
                        <a:rPr kumimoji="0" lang="en-GB" sz="900" b="0" i="0" u="sng" strike="noStrike" cap="none" normalizeH="0" baseline="0" smtClean="0">
                          <a:ln>
                            <a:noFill/>
                          </a:ln>
                          <a:solidFill>
                            <a:srgbClr val="0000FF"/>
                          </a:solidFill>
                          <a:effectLst/>
                          <a:latin typeface="Calibri" pitchFamily="34" charset="0"/>
                          <a:cs typeface="Times New Roman" pitchFamily="18" charset="0"/>
                          <a:hlinkClick r:id="rId9"/>
                        </a:rPr>
                        <a:t>.</a:t>
                      </a:r>
                      <a:r>
                        <a:rPr kumimoji="0" lang="en-US" sz="900" b="0" i="0" u="sng" strike="noStrike" cap="none" normalizeH="0" baseline="0" smtClean="0">
                          <a:ln>
                            <a:noFill/>
                          </a:ln>
                          <a:solidFill>
                            <a:srgbClr val="0000FF"/>
                          </a:solidFill>
                          <a:effectLst/>
                          <a:latin typeface="Calibri" pitchFamily="34" charset="0"/>
                          <a:cs typeface="Times New Roman" pitchFamily="18" charset="0"/>
                          <a:hlinkClick r:id="rId9"/>
                        </a:rPr>
                        <a:t>md</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90600" algn="l"/>
                        </a:tabLst>
                      </a:pP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5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Joint Scientific Research in Field of the Metrology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ru-RU" sz="900" b="1" i="0" u="none" strike="noStrike" cap="none" normalizeH="0" baseline="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90600" algn="l"/>
                        </a:tabLst>
                      </a:pPr>
                      <a:r>
                        <a:rPr kumimoji="0" lang="ru-RU" sz="900" b="1" i="0" u="none" strike="noStrike" cap="none" normalizeH="0" baseline="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90600" algn="l"/>
                        </a:tabLst>
                      </a:pPr>
                      <a:r>
                        <a:rPr kumimoji="0" lang="ru-RU" sz="900" b="1" i="0" u="none" strike="noStrike" cap="none" normalizeH="0" baseline="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333375" y="1208088"/>
            <a:ext cx="6172200" cy="6913562"/>
          </a:xfrm>
        </p:spPr>
        <p:txBody>
          <a:bodyPr rtlCol="0">
            <a:noAutofit/>
          </a:bodyPr>
          <a:lstStyle/>
          <a:p>
            <a:pPr fontAlgn="auto">
              <a:spcAft>
                <a:spcPts val="0"/>
              </a:spcAft>
              <a:defRPr/>
            </a:pPr>
            <a:r>
              <a:rPr lang="en-GB" sz="1200" b="1" cap="all" dirty="0">
                <a:solidFill>
                  <a:srgbClr val="FF0000"/>
                </a:solidFill>
              </a:rPr>
              <a:t>Addresses of organisations</a:t>
            </a:r>
            <a:endParaRPr lang="ru-RU" sz="1200" dirty="0">
              <a:solidFill>
                <a:srgbClr val="FF0000"/>
              </a:solidFill>
            </a:endParaRPr>
          </a:p>
          <a:p>
            <a:pPr marL="228600" indent="-228600">
              <a:buAutoNum type="arabicPeriod"/>
            </a:pPr>
            <a:r>
              <a:rPr lang="en-US" sz="1050" b="1" dirty="0" smtClean="0"/>
              <a:t>                       Ministry </a:t>
            </a:r>
            <a:r>
              <a:rPr lang="en-US" sz="1050" b="1" dirty="0"/>
              <a:t>of Economy and Infrastructure of the Republic of Moldova (Quality Infrastructure </a:t>
            </a:r>
            <a:r>
              <a:rPr lang="en-US" sz="1050" b="1" dirty="0" smtClean="0"/>
              <a:t> </a:t>
            </a:r>
          </a:p>
          <a:p>
            <a:r>
              <a:rPr lang="en-US" sz="1050" b="1" dirty="0" smtClean="0"/>
              <a:t>                               and </a:t>
            </a:r>
            <a:r>
              <a:rPr lang="en-US" sz="1050" b="1" dirty="0"/>
              <a:t>Industrial Safety Department)</a:t>
            </a:r>
            <a:endParaRPr lang="ru-RU" sz="1050" dirty="0"/>
          </a:p>
          <a:p>
            <a:r>
              <a:rPr lang="en-US" sz="1050" dirty="0" smtClean="0"/>
              <a:t>                               1</a:t>
            </a:r>
            <a:r>
              <a:rPr lang="en-US" sz="1050" dirty="0"/>
              <a:t>, </a:t>
            </a:r>
            <a:r>
              <a:rPr lang="en-US" sz="1050" dirty="0" err="1"/>
              <a:t>PiataMariiAdunariNationale</a:t>
            </a:r>
            <a:r>
              <a:rPr lang="en-US" sz="1050" dirty="0"/>
              <a:t> str. MD-2033, CHISINAU</a:t>
            </a:r>
            <a:endParaRPr lang="ru-RU" sz="1050" dirty="0"/>
          </a:p>
          <a:p>
            <a:r>
              <a:rPr lang="en-US" sz="1050" dirty="0" smtClean="0"/>
              <a:t>                                </a:t>
            </a:r>
            <a:r>
              <a:rPr lang="en-US" sz="1050" dirty="0" err="1" smtClean="0"/>
              <a:t>tel</a:t>
            </a:r>
            <a:r>
              <a:rPr lang="en-US" sz="1050" dirty="0"/>
              <a:t>:	+373 22 250 642</a:t>
            </a:r>
            <a:endParaRPr lang="ru-RU" sz="1050" dirty="0"/>
          </a:p>
          <a:p>
            <a:r>
              <a:rPr lang="en-US" sz="1050" dirty="0"/>
              <a:t>           </a:t>
            </a:r>
            <a:r>
              <a:rPr lang="en-US" sz="1050" dirty="0" smtClean="0"/>
              <a:t>                                                  </a:t>
            </a:r>
            <a:r>
              <a:rPr lang="en-US" sz="1050" dirty="0"/>
              <a:t>+373 22 250 645</a:t>
            </a:r>
            <a:endParaRPr lang="ru-RU" sz="1050" dirty="0"/>
          </a:p>
          <a:p>
            <a:r>
              <a:rPr lang="en-US" sz="1050" dirty="0" smtClean="0"/>
              <a:t>                                fax</a:t>
            </a:r>
            <a:r>
              <a:rPr lang="en-US" sz="1050" dirty="0"/>
              <a:t>:	+373-22 234 064</a:t>
            </a:r>
            <a:endParaRPr lang="ru-RU" sz="1050" dirty="0"/>
          </a:p>
          <a:p>
            <a:r>
              <a:rPr lang="en-US" sz="1050" dirty="0" smtClean="0"/>
              <a:t>                                e-mail</a:t>
            </a:r>
            <a:r>
              <a:rPr lang="en-US" sz="1050" dirty="0"/>
              <a:t>: mineconcom@mei.gov.md</a:t>
            </a:r>
            <a:endParaRPr lang="ru-RU" sz="1050" dirty="0"/>
          </a:p>
          <a:p>
            <a:r>
              <a:rPr lang="en-US" sz="1050" dirty="0" smtClean="0"/>
              <a:t>                                website</a:t>
            </a:r>
            <a:r>
              <a:rPr lang="en-US" sz="1050" dirty="0"/>
              <a:t>: www.mei.gov.md</a:t>
            </a:r>
            <a:endParaRPr lang="ru-RU" sz="1050" dirty="0"/>
          </a:p>
          <a:p>
            <a:pPr fontAlgn="auto">
              <a:spcAft>
                <a:spcPts val="0"/>
              </a:spcAft>
              <a:defRPr/>
            </a:pPr>
            <a:endParaRPr lang="ru-RU" sz="1050" dirty="0"/>
          </a:p>
          <a:p>
            <a:pPr fontAlgn="auto">
              <a:spcAft>
                <a:spcPts val="0"/>
              </a:spcAft>
              <a:defRPr/>
            </a:pPr>
            <a:r>
              <a:rPr lang="en-GB" sz="1050" b="1" dirty="0" smtClean="0"/>
              <a:t>2.	</a:t>
            </a:r>
            <a:r>
              <a:rPr lang="en-US" sz="1050" b="1" dirty="0" smtClean="0"/>
              <a:t> Public Institution</a:t>
            </a:r>
            <a:r>
              <a:rPr lang="en-US" sz="1050" b="1" i="1" dirty="0" smtClean="0"/>
              <a:t>   </a:t>
            </a:r>
            <a:r>
              <a:rPr lang="en-US" sz="1050" b="1" dirty="0" smtClean="0"/>
              <a:t>National Metrology Institute  </a:t>
            </a:r>
            <a:endParaRPr lang="ru-RU" sz="1050" dirty="0" smtClean="0"/>
          </a:p>
          <a:p>
            <a:pPr fontAlgn="auto">
              <a:spcAft>
                <a:spcPts val="0"/>
              </a:spcAft>
              <a:defRPr/>
            </a:pPr>
            <a:r>
              <a:rPr lang="en-US" sz="1050" dirty="0" smtClean="0"/>
              <a:t>	28 E. Coca str., MD 2064, CHISINAU</a:t>
            </a:r>
            <a:endParaRPr lang="ru-RU" sz="1050" dirty="0" smtClean="0"/>
          </a:p>
          <a:p>
            <a:pPr fontAlgn="auto">
              <a:spcAft>
                <a:spcPts val="0"/>
              </a:spcAft>
              <a:defRPr/>
            </a:pPr>
            <a:r>
              <a:rPr lang="en-US" sz="1050" dirty="0" smtClean="0"/>
              <a:t>	tel.:    	 +373 22 903 100</a:t>
            </a:r>
            <a:endParaRPr lang="ru-RU" sz="1050" dirty="0" smtClean="0"/>
          </a:p>
          <a:p>
            <a:pPr fontAlgn="auto">
              <a:spcAft>
                <a:spcPts val="0"/>
              </a:spcAft>
              <a:defRPr/>
            </a:pPr>
            <a:r>
              <a:rPr lang="en-US" sz="1050" dirty="0" smtClean="0"/>
              <a:t>	fax:    	 +373 22 903 111   </a:t>
            </a:r>
            <a:endParaRPr lang="ru-RU" sz="1050" dirty="0" smtClean="0"/>
          </a:p>
          <a:p>
            <a:pPr fontAlgn="auto">
              <a:spcAft>
                <a:spcPts val="0"/>
              </a:spcAft>
              <a:defRPr/>
            </a:pPr>
            <a:r>
              <a:rPr lang="en-US" sz="1050" dirty="0" smtClean="0"/>
              <a:t>	e-mail: 	info@metrologie.md</a:t>
            </a:r>
            <a:endParaRPr lang="ru-RU" sz="1050" dirty="0" smtClean="0"/>
          </a:p>
          <a:p>
            <a:pPr fontAlgn="auto">
              <a:spcAft>
                <a:spcPts val="0"/>
              </a:spcAft>
              <a:defRPr/>
            </a:pPr>
            <a:r>
              <a:rPr lang="en-US" sz="1050" dirty="0" smtClean="0"/>
              <a:t>	</a:t>
            </a:r>
            <a:r>
              <a:rPr lang="ro-RO" sz="1050" dirty="0" smtClean="0"/>
              <a:t>website: </a:t>
            </a:r>
            <a:r>
              <a:rPr lang="en-US" sz="1050" dirty="0" smtClean="0"/>
              <a:t>	www.metrologie.md</a:t>
            </a:r>
            <a:endParaRPr lang="ru-RU" sz="1050" dirty="0" smtClean="0"/>
          </a:p>
          <a:p>
            <a:pPr fontAlgn="auto">
              <a:spcAft>
                <a:spcPts val="0"/>
              </a:spcAft>
              <a:defRPr/>
            </a:pPr>
            <a:r>
              <a:rPr lang="ro-RO" sz="1050" dirty="0" smtClean="0"/>
              <a:t>	</a:t>
            </a:r>
            <a:endParaRPr lang="ru-RU" sz="1050" dirty="0" smtClean="0"/>
          </a:p>
          <a:p>
            <a:pPr fontAlgn="auto">
              <a:spcAft>
                <a:spcPts val="0"/>
              </a:spcAft>
              <a:defRPr/>
            </a:pPr>
            <a:r>
              <a:rPr lang="ro-RO" sz="1050" dirty="0" smtClean="0"/>
              <a:t> </a:t>
            </a:r>
            <a:endParaRPr lang="ru-RU" sz="1050" dirty="0" smtClean="0"/>
          </a:p>
          <a:p>
            <a:pPr marL="228600" indent="-228600" fontAlgn="auto">
              <a:spcAft>
                <a:spcPts val="0"/>
              </a:spcAft>
              <a:buAutoNum type="arabicPeriod" startAt="3"/>
              <a:defRPr/>
            </a:pPr>
            <a:r>
              <a:rPr lang="en-US" sz="1050" b="1" dirty="0" smtClean="0"/>
              <a:t>                       Agency for Consumer’s </a:t>
            </a:r>
            <a:r>
              <a:rPr lang="en-US" sz="1050" b="1" dirty="0"/>
              <a:t>Protection</a:t>
            </a:r>
            <a:r>
              <a:rPr lang="en-GB" sz="1050" b="1" dirty="0"/>
              <a:t>and </a:t>
            </a:r>
            <a:r>
              <a:rPr lang="en-GB" sz="1050" b="1" dirty="0" err="1"/>
              <a:t>and</a:t>
            </a:r>
            <a:r>
              <a:rPr lang="en-GB" sz="1050" b="1" dirty="0"/>
              <a:t> </a:t>
            </a:r>
            <a:r>
              <a:rPr lang="en-US" sz="1050" b="1" dirty="0"/>
              <a:t>Market </a:t>
            </a:r>
            <a:r>
              <a:rPr lang="en-US" sz="1050" b="1" dirty="0" smtClean="0"/>
              <a:t>Surveillance</a:t>
            </a:r>
          </a:p>
          <a:p>
            <a:pPr fontAlgn="auto">
              <a:spcAft>
                <a:spcPts val="0"/>
              </a:spcAft>
              <a:defRPr/>
            </a:pPr>
            <a:r>
              <a:rPr lang="en-US" sz="1050" dirty="0" smtClean="0"/>
              <a:t>	78 </a:t>
            </a:r>
            <a:r>
              <a:rPr lang="en-US" sz="1050" dirty="0" err="1" smtClean="0"/>
              <a:t>Vasile</a:t>
            </a:r>
            <a:r>
              <a:rPr lang="en-US" sz="1050" dirty="0" smtClean="0"/>
              <a:t>. </a:t>
            </a:r>
            <a:r>
              <a:rPr lang="en-US" sz="1050" dirty="0" err="1" smtClean="0"/>
              <a:t>Alexandri</a:t>
            </a:r>
            <a:r>
              <a:rPr lang="en-US" sz="1050" dirty="0" smtClean="0"/>
              <a:t> str., MD-2012, CHISINAU</a:t>
            </a:r>
            <a:endParaRPr lang="ru-RU" sz="1050" dirty="0" smtClean="0"/>
          </a:p>
          <a:p>
            <a:pPr fontAlgn="auto">
              <a:spcAft>
                <a:spcPts val="0"/>
              </a:spcAft>
              <a:defRPr/>
            </a:pPr>
            <a:r>
              <a:rPr lang="en-US" sz="1050" dirty="0" smtClean="0"/>
              <a:t>	</a:t>
            </a:r>
            <a:r>
              <a:rPr lang="en-US" sz="1050" dirty="0" err="1" smtClean="0"/>
              <a:t>tel</a:t>
            </a:r>
            <a:r>
              <a:rPr lang="en-US" sz="1050" dirty="0" smtClean="0"/>
              <a:t>:    	+373 22 501 980	</a:t>
            </a:r>
            <a:endParaRPr lang="ru-RU" sz="1050" dirty="0" smtClean="0"/>
          </a:p>
          <a:p>
            <a:pPr fontAlgn="auto">
              <a:spcAft>
                <a:spcPts val="0"/>
              </a:spcAft>
              <a:defRPr/>
            </a:pPr>
            <a:r>
              <a:rPr lang="en-US" sz="1050" dirty="0" smtClean="0"/>
              <a:t>	fax:    	+373 22 501 981</a:t>
            </a:r>
            <a:endParaRPr lang="ru-RU" sz="1050" dirty="0" smtClean="0"/>
          </a:p>
          <a:p>
            <a:pPr fontAlgn="auto">
              <a:spcAft>
                <a:spcPts val="0"/>
              </a:spcAft>
              <a:defRPr/>
            </a:pPr>
            <a:r>
              <a:rPr lang="en-US" sz="1050" dirty="0" smtClean="0"/>
              <a:t>	e-mail: 	consumator@apc.gov.md</a:t>
            </a:r>
            <a:endParaRPr lang="ru-RU" sz="1050" dirty="0" smtClean="0"/>
          </a:p>
          <a:p>
            <a:pPr fontAlgn="auto">
              <a:spcAft>
                <a:spcPts val="0"/>
              </a:spcAft>
              <a:defRPr/>
            </a:pPr>
            <a:r>
              <a:rPr lang="en-US" sz="1050" dirty="0" smtClean="0"/>
              <a:t>                              website:                </a:t>
            </a:r>
            <a:r>
              <a:rPr lang="en-US" sz="1050" dirty="0"/>
              <a:t>www. consummator.gov.md</a:t>
            </a:r>
            <a:endParaRPr lang="ru-RU" sz="1050" dirty="0"/>
          </a:p>
          <a:p>
            <a:pPr fontAlgn="auto">
              <a:spcAft>
                <a:spcPts val="0"/>
              </a:spcAft>
              <a:defRPr/>
            </a:pPr>
            <a:endParaRPr lang="ru-RU" sz="1050" dirty="0"/>
          </a:p>
          <a:p>
            <a:pPr fontAlgn="auto">
              <a:spcAft>
                <a:spcPts val="0"/>
              </a:spcAft>
              <a:defRPr/>
            </a:pPr>
            <a:r>
              <a:rPr lang="en-US" sz="1050" dirty="0"/>
              <a:t/>
            </a:r>
            <a:br>
              <a:rPr lang="en-US" sz="1050" dirty="0"/>
            </a:br>
            <a:endParaRPr lang="ru-RU" sz="1050" dirty="0"/>
          </a:p>
        </p:txBody>
      </p:sp>
      <p:sp>
        <p:nvSpPr>
          <p:cNvPr id="6"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ROMANIA</a:t>
            </a:r>
            <a:endParaRPr lang="ru-RU" b="1" dirty="0">
              <a:solidFill>
                <a:srgbClr val="FF0000"/>
              </a:solidFill>
            </a:endParaRPr>
          </a:p>
        </p:txBody>
      </p:sp>
      <p:graphicFrame>
        <p:nvGraphicFramePr>
          <p:cNvPr id="8" name="Таблица 7"/>
          <p:cNvGraphicFramePr>
            <a:graphicFrameLocks noGrp="1"/>
          </p:cNvGraphicFramePr>
          <p:nvPr/>
        </p:nvGraphicFramePr>
        <p:xfrm>
          <a:off x="404813" y="1595438"/>
          <a:ext cx="6120681" cy="563418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a:effectLst/>
                          <a:latin typeface="+mn-lt"/>
                          <a:ea typeface="Times New Roman"/>
                          <a:cs typeface="Times New Roman"/>
                        </a:rPr>
                        <a:t>TC 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General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A. Millea</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+40 21 6343520</a:t>
                      </a:r>
                    </a:p>
                    <a:p>
                      <a:pPr>
                        <a:spcAft>
                          <a:spcPts val="0"/>
                        </a:spcAft>
                      </a:pPr>
                      <a:r>
                        <a:rPr lang="ru-RU" sz="900">
                          <a:solidFill>
                            <a:srgbClr val="000000"/>
                          </a:solidFill>
                          <a:effectLst/>
                          <a:latin typeface="+mn-lt"/>
                          <a:ea typeface="Times New Roman"/>
                        </a:rPr>
                        <a:t>office@inm.ro</a:t>
                      </a:r>
                    </a:p>
                  </a:txBody>
                  <a:tcPr marL="68580" marR="68580" marT="0" marB="0" anchor="ctr"/>
                </a:tc>
                <a:tc>
                  <a:txBody>
                    <a:bodyPr/>
                    <a:lstStyle/>
                    <a:p>
                      <a:pPr algn="ctr">
                        <a:spcAft>
                          <a:spcPts val="0"/>
                        </a:spcAft>
                      </a:pPr>
                      <a:r>
                        <a:rPr lang="ru-RU" sz="900" dirty="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a:effectLst/>
                          <a:latin typeface="+mn-lt"/>
                          <a:ea typeface="Times New Roman"/>
                          <a:cs typeface="Times New Roman"/>
                        </a:rPr>
                        <a:t>TC 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Acoustics, Ultrasound, Vibration</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Mr. A. Popescu</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effectLst/>
                          <a:latin typeface="+mn-lt"/>
                          <a:ea typeface="Times New Roman"/>
                          <a:cs typeface="Times New Roman"/>
                        </a:rPr>
                        <a:t>+40 21 6344030 / 146</a:t>
                      </a:r>
                      <a:endParaRPr lang="ru-RU" sz="900">
                        <a:effectLst/>
                        <a:latin typeface="+mn-lt"/>
                        <a:ea typeface="Times New Roman"/>
                        <a:cs typeface="Times New Roman"/>
                      </a:endParaRPr>
                    </a:p>
                    <a:p>
                      <a:pPr>
                        <a:spcAft>
                          <a:spcPts val="0"/>
                        </a:spcAft>
                      </a:pPr>
                      <a:r>
                        <a:rPr lang="en-GB" sz="900">
                          <a:solidFill>
                            <a:srgbClr val="000000"/>
                          </a:solidFill>
                          <a:effectLst/>
                          <a:latin typeface="+mn-lt"/>
                          <a:ea typeface="Times New Roman"/>
                        </a:rPr>
                        <a:t>office@inm.ro</a:t>
                      </a:r>
                      <a:endParaRPr lang="ru-RU" sz="900">
                        <a:solidFill>
                          <a:srgbClr val="000000"/>
                        </a:solidFill>
                        <a:effectLst/>
                        <a:latin typeface="+mn-lt"/>
                        <a:ea typeface="Times New Roman"/>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a:effectLst/>
                          <a:latin typeface="+mn-lt"/>
                          <a:ea typeface="Times New Roman"/>
                          <a:cs typeface="Times New Roman"/>
                        </a:rPr>
                        <a:t>TC 1.3</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Electricity and Magnetism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Mr. R. Soviany</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+40 21 6344030/177</a:t>
                      </a:r>
                    </a:p>
                    <a:p>
                      <a:pPr>
                        <a:spcAft>
                          <a:spcPts val="0"/>
                        </a:spcAft>
                      </a:pPr>
                      <a:r>
                        <a:rPr lang="ru-RU" sz="900">
                          <a:solidFill>
                            <a:srgbClr val="000000"/>
                          </a:solidFill>
                          <a:effectLst/>
                          <a:latin typeface="+mn-lt"/>
                          <a:ea typeface="Times New Roman"/>
                        </a:rPr>
                        <a:t>office@inm.ro</a:t>
                      </a: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a:effectLst/>
                          <a:latin typeface="+mn-lt"/>
                          <a:ea typeface="Times New Roman"/>
                          <a:cs typeface="Times New Roman"/>
                        </a:rPr>
                        <a:t>TC 1.4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Flow Measurement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Mr. A. Oncescu</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+40 21 6344030 / 173</a:t>
                      </a:r>
                    </a:p>
                    <a:p>
                      <a:pPr>
                        <a:spcAft>
                          <a:spcPts val="0"/>
                        </a:spcAft>
                      </a:pPr>
                      <a:r>
                        <a:rPr lang="ru-RU" sz="900">
                          <a:solidFill>
                            <a:srgbClr val="000000"/>
                          </a:solidFill>
                          <a:effectLst/>
                          <a:latin typeface="+mn-lt"/>
                          <a:ea typeface="Times New Roman"/>
                        </a:rPr>
                        <a:t>office@inm.ro</a:t>
                      </a: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04"/>
                  </a:ext>
                </a:extLst>
              </a:tr>
              <a:tr h="278448">
                <a:tc>
                  <a:txBody>
                    <a:bodyPr/>
                    <a:lstStyle/>
                    <a:p>
                      <a:pPr>
                        <a:spcAft>
                          <a:spcPts val="0"/>
                        </a:spcAft>
                      </a:pPr>
                      <a:r>
                        <a:rPr lang="en-GB" sz="900" b="1">
                          <a:effectLst/>
                          <a:latin typeface="+mn-lt"/>
                          <a:ea typeface="Times New Roman"/>
                          <a:cs typeface="Times New Roman"/>
                        </a:rPr>
                        <a:t>TC 1.5</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Length and Angle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Mr. Dragos Boiciuc</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+40 21 6343520</a:t>
                      </a:r>
                    </a:p>
                    <a:p>
                      <a:pPr>
                        <a:spcAft>
                          <a:spcPts val="0"/>
                        </a:spcAft>
                      </a:pPr>
                      <a:r>
                        <a:rPr lang="ru-RU" sz="900">
                          <a:solidFill>
                            <a:srgbClr val="000000"/>
                          </a:solidFill>
                          <a:effectLst/>
                          <a:latin typeface="+mn-lt"/>
                          <a:ea typeface="Times New Roman"/>
                        </a:rPr>
                        <a:t>office@inm.ro</a:t>
                      </a: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a:effectLst/>
                          <a:latin typeface="+mn-lt"/>
                          <a:ea typeface="Times New Roman"/>
                          <a:cs typeface="Times New Roman"/>
                        </a:rPr>
                        <a:t>TC 1.6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Mass and Related Quantities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Mr. V. Petrescu</a:t>
                      </a:r>
                      <a:endParaRPr lang="ru-RU" sz="900">
                        <a:solidFill>
                          <a:srgbClr val="000000"/>
                        </a:solidFill>
                        <a:effectLst/>
                        <a:latin typeface="+mn-lt"/>
                        <a:ea typeface="Times New Roman"/>
                      </a:endParaRPr>
                    </a:p>
                  </a:txBody>
                  <a:tcPr marL="68580" marR="68580" marT="0" marB="0" anchor="ctr"/>
                </a:tc>
                <a:tc>
                  <a:txBody>
                    <a:bodyPr/>
                    <a:lstStyle/>
                    <a:p>
                      <a:pPr>
                        <a:spcAft>
                          <a:spcPts val="0"/>
                        </a:spcAft>
                        <a:tabLst>
                          <a:tab pos="1965960" algn="l"/>
                          <a:tab pos="3630930" algn="l"/>
                          <a:tab pos="5440680" algn="ctr"/>
                        </a:tabLst>
                      </a:pPr>
                      <a:r>
                        <a:rPr lang="ru-RU" sz="900">
                          <a:solidFill>
                            <a:srgbClr val="000000"/>
                          </a:solidFill>
                          <a:effectLst/>
                          <a:latin typeface="+mn-lt"/>
                          <a:ea typeface="Times New Roman"/>
                          <a:cs typeface="Times New Roman"/>
                        </a:rPr>
                        <a:t>+40 21 6344030 / 146</a:t>
                      </a:r>
                    </a:p>
                    <a:p>
                      <a:pPr>
                        <a:spcAft>
                          <a:spcPts val="0"/>
                        </a:spcAft>
                      </a:pPr>
                      <a:r>
                        <a:rPr lang="ru-RU" sz="900">
                          <a:solidFill>
                            <a:srgbClr val="000000"/>
                          </a:solidFill>
                          <a:effectLst/>
                          <a:latin typeface="+mn-lt"/>
                          <a:ea typeface="Times New Roman"/>
                        </a:rPr>
                        <a:t>office@inm.ro</a:t>
                      </a: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06"/>
                  </a:ext>
                </a:extLst>
              </a:tr>
              <a:tr h="318184">
                <a:tc>
                  <a:txBody>
                    <a:bodyPr/>
                    <a:lstStyle/>
                    <a:p>
                      <a:pPr>
                        <a:spcAft>
                          <a:spcPts val="0"/>
                        </a:spcAft>
                      </a:pPr>
                      <a:r>
                        <a:rPr lang="en-GB" sz="900" b="1">
                          <a:effectLst/>
                          <a:latin typeface="+mn-lt"/>
                          <a:ea typeface="Times New Roman"/>
                          <a:cs typeface="Times New Roman"/>
                        </a:rPr>
                        <a:t>TC 1.7</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Photometry and Radiometry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Mr. M. Simionescu</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+40 21 6344030 / 141</a:t>
                      </a:r>
                    </a:p>
                    <a:p>
                      <a:pPr>
                        <a:spcAft>
                          <a:spcPts val="0"/>
                        </a:spcAft>
                      </a:pPr>
                      <a:r>
                        <a:rPr lang="ru-RU" sz="900">
                          <a:solidFill>
                            <a:srgbClr val="000000"/>
                          </a:solidFill>
                          <a:effectLst/>
                          <a:latin typeface="+mn-lt"/>
                          <a:ea typeface="Times New Roman"/>
                        </a:rPr>
                        <a:t>simionescum@inm.ro</a:t>
                      </a: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07"/>
                  </a:ext>
                </a:extLst>
              </a:tr>
              <a:tr h="307384">
                <a:tc>
                  <a:txBody>
                    <a:bodyPr/>
                    <a:lstStyle/>
                    <a:p>
                      <a:pPr>
                        <a:spcAft>
                          <a:spcPts val="0"/>
                        </a:spcAft>
                      </a:pPr>
                      <a:r>
                        <a:rPr lang="en-GB" sz="900" b="1">
                          <a:effectLst/>
                          <a:latin typeface="+mn-lt"/>
                          <a:ea typeface="Times New Roman"/>
                          <a:cs typeface="Times New Roman"/>
                        </a:rPr>
                        <a:t>TC 1.8</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Physical Chemistry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Mr. P. König-Georgescu</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+40 21 6344030 / 187</a:t>
                      </a:r>
                    </a:p>
                    <a:p>
                      <a:pPr>
                        <a:spcAft>
                          <a:spcPts val="0"/>
                        </a:spcAft>
                      </a:pPr>
                      <a:r>
                        <a:rPr lang="ru-RU" sz="900">
                          <a:solidFill>
                            <a:srgbClr val="000000"/>
                          </a:solidFill>
                          <a:effectLst/>
                          <a:latin typeface="+mn-lt"/>
                          <a:ea typeface="Times New Roman"/>
                        </a:rPr>
                        <a:t>office@inm.ro</a:t>
                      </a: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Mr. A. Druker</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+40 21 6344030 / 156</a:t>
                      </a:r>
                    </a:p>
                    <a:p>
                      <a:pPr>
                        <a:spcAft>
                          <a:spcPts val="0"/>
                        </a:spcAft>
                      </a:pPr>
                      <a:r>
                        <a:rPr lang="ru-RU" sz="900">
                          <a:solidFill>
                            <a:srgbClr val="000000"/>
                          </a:solidFill>
                          <a:effectLst/>
                          <a:latin typeface="+mn-lt"/>
                          <a:ea typeface="Times New Roman"/>
                        </a:rPr>
                        <a:t>office@inm.ro</a:t>
                      </a: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a:effectLst/>
                          <a:latin typeface="+mn-lt"/>
                          <a:ea typeface="Times New Roman"/>
                          <a:cs typeface="Times New Roman"/>
                        </a:rPr>
                        <a:t>TC 1.10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Thermometry and Thermal Physics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I. Asavinei</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+40 21 6344030/123</a:t>
                      </a:r>
                    </a:p>
                    <a:p>
                      <a:pPr>
                        <a:spcAft>
                          <a:spcPts val="0"/>
                        </a:spcAft>
                      </a:pPr>
                      <a:r>
                        <a:rPr lang="ru-RU" sz="900">
                          <a:solidFill>
                            <a:srgbClr val="000000"/>
                          </a:solidFill>
                          <a:effectLst/>
                          <a:latin typeface="+mn-lt"/>
                          <a:ea typeface="Times New Roman"/>
                        </a:rPr>
                        <a:t>office@inm.ro</a:t>
                      </a: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10"/>
                  </a:ext>
                </a:extLst>
              </a:tr>
              <a:tr h="234344">
                <a:tc>
                  <a:txBody>
                    <a:bodyPr/>
                    <a:lstStyle/>
                    <a:p>
                      <a:pPr>
                        <a:spcAft>
                          <a:spcPts val="0"/>
                        </a:spcAft>
                      </a:pPr>
                      <a:r>
                        <a:rPr lang="en-GB" sz="900" b="1">
                          <a:effectLst/>
                          <a:latin typeface="+mn-lt"/>
                          <a:ea typeface="Times New Roman"/>
                          <a:cs typeface="Times New Roman"/>
                        </a:rPr>
                        <a:t>TC 1.11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Time and Frequency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F. Cretu</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solidFill>
                            <a:srgbClr val="000000"/>
                          </a:solidFill>
                          <a:effectLst/>
                          <a:latin typeface="+mn-lt"/>
                          <a:ea typeface="Times New Roman"/>
                          <a:cs typeface="Times New Roman"/>
                        </a:rPr>
                        <a:t>+40 21 6344030/120</a:t>
                      </a:r>
                    </a:p>
                    <a:p>
                      <a:pPr>
                        <a:spcAft>
                          <a:spcPts val="0"/>
                        </a:spcAft>
                      </a:pPr>
                      <a:r>
                        <a:rPr lang="ru-RU" sz="900">
                          <a:solidFill>
                            <a:srgbClr val="000000"/>
                          </a:solidFill>
                          <a:effectLst/>
                          <a:latin typeface="+mn-lt"/>
                          <a:ea typeface="Times New Roman"/>
                        </a:rPr>
                        <a:t>office@inm.ro</a:t>
                      </a: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11"/>
                  </a:ext>
                </a:extLst>
              </a:tr>
              <a:tr h="193576">
                <a:tc>
                  <a:txBody>
                    <a:bodyPr/>
                    <a:lstStyle/>
                    <a:p>
                      <a:pPr>
                        <a:spcAft>
                          <a:spcPts val="0"/>
                        </a:spcAft>
                      </a:pPr>
                      <a:r>
                        <a:rPr lang="en-GB" sz="900" b="1">
                          <a:effectLst/>
                          <a:latin typeface="+mn-lt"/>
                          <a:ea typeface="Times New Roman"/>
                          <a:cs typeface="Times New Roman"/>
                        </a:rPr>
                        <a:t>TC 1.12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Reference Materials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cs typeface="Times New Roman"/>
                        </a:rPr>
                        <a:t>Mr. C. Botgros</a:t>
                      </a:r>
                      <a:endParaRPr lang="ru-RU" sz="900">
                        <a:solidFill>
                          <a:srgbClr val="000000"/>
                        </a:solidFill>
                        <a:effectLst/>
                        <a:latin typeface="+mn-lt"/>
                        <a:ea typeface="Times New Roman"/>
                        <a:cs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+40 21 6344030/116</a:t>
                      </a:r>
                    </a:p>
                    <a:p>
                      <a:pPr algn="l">
                        <a:spcAft>
                          <a:spcPts val="0"/>
                        </a:spcAft>
                        <a:tabLst>
                          <a:tab pos="540385" algn="l"/>
                        </a:tabLst>
                      </a:pPr>
                      <a:r>
                        <a:rPr lang="ru-RU" sz="900">
                          <a:effectLst/>
                          <a:latin typeface="+mn-lt"/>
                          <a:ea typeface="Times New Roman"/>
                        </a:rPr>
                        <a:t>office@inm.ro</a:t>
                      </a: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12"/>
                  </a:ext>
                </a:extLst>
              </a:tr>
              <a:tr h="459472">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rPr>
                        <a:t>Mr. </a:t>
                      </a:r>
                      <a:r>
                        <a:rPr lang="en-GB" sz="900" b="1" dirty="0" err="1" smtClean="0">
                          <a:solidFill>
                            <a:srgbClr val="000000"/>
                          </a:solidFill>
                          <a:effectLst/>
                          <a:latin typeface="+mn-lt"/>
                          <a:ea typeface="Times New Roman"/>
                        </a:rPr>
                        <a:t>Dumitru</a:t>
                      </a:r>
                      <a:r>
                        <a:rPr lang="en-GB" sz="900" b="1" dirty="0" smtClean="0">
                          <a:solidFill>
                            <a:srgbClr val="000000"/>
                          </a:solidFill>
                          <a:effectLst/>
                          <a:latin typeface="+mn-lt"/>
                          <a:ea typeface="Times New Roman"/>
                        </a:rPr>
                        <a:t> </a:t>
                      </a:r>
                      <a:r>
                        <a:rPr lang="en-GB" sz="900" b="1" dirty="0" err="1">
                          <a:solidFill>
                            <a:srgbClr val="000000"/>
                          </a:solidFill>
                          <a:effectLst/>
                          <a:latin typeface="+mn-lt"/>
                          <a:ea typeface="Times New Roman"/>
                        </a:rPr>
                        <a:t>Dinu</a:t>
                      </a:r>
                      <a:endParaRPr lang="ru-RU" sz="900" dirty="0">
                        <a:solidFill>
                          <a:srgbClr val="000000"/>
                        </a:solidFill>
                        <a:effectLst/>
                        <a:latin typeface="+mn-lt"/>
                        <a:ea typeface="Times New Roman"/>
                      </a:endParaRPr>
                    </a:p>
                  </a:txBody>
                  <a:tcPr marL="68580" marR="68580" marT="0" marB="0" anchor="ctr"/>
                </a:tc>
                <a:tc>
                  <a:txBody>
                    <a:bodyPr/>
                    <a:lstStyle/>
                    <a:p>
                      <a:pPr>
                        <a:lnSpc>
                          <a:spcPct val="95000"/>
                        </a:lnSpc>
                        <a:spcAft>
                          <a:spcPts val="0"/>
                        </a:spcAft>
                      </a:pPr>
                      <a:r>
                        <a:rPr lang="ru-RU" sz="900">
                          <a:effectLst/>
                          <a:latin typeface="+mn-lt"/>
                          <a:ea typeface="Times New Roman"/>
                          <a:cs typeface="Times New Roman"/>
                        </a:rPr>
                        <a:t>+40 21 6134563</a:t>
                      </a:r>
                    </a:p>
                    <a:p>
                      <a:pPr>
                        <a:spcAft>
                          <a:spcPts val="0"/>
                        </a:spcAft>
                      </a:pPr>
                      <a:r>
                        <a:rPr lang="ru-RU" sz="900">
                          <a:solidFill>
                            <a:srgbClr val="000000"/>
                          </a:solidFill>
                          <a:effectLst/>
                          <a:latin typeface="+mn-lt"/>
                          <a:ea typeface="Times New Roman"/>
                        </a:rPr>
                        <a:t>office@brml.ro</a:t>
                      </a:r>
                    </a:p>
                  </a:txBody>
                  <a:tcPr marL="68580" marR="68580" marT="0" marB="0" anchor="ctr"/>
                </a:tc>
                <a:tc>
                  <a:txBody>
                    <a:bodyPr/>
                    <a:lstStyle/>
                    <a:p>
                      <a:pPr algn="ctr">
                        <a:spcAft>
                          <a:spcPts val="0"/>
                        </a:spcAft>
                      </a:pPr>
                      <a:r>
                        <a:rPr lang="ru-RU" sz="900">
                          <a:solidFill>
                            <a:srgbClr val="000000"/>
                          </a:solidFill>
                          <a:effectLst/>
                          <a:latin typeface="+mn-lt"/>
                          <a:ea typeface="Times New Roman"/>
                        </a:rPr>
                        <a:t>2</a:t>
                      </a:r>
                    </a:p>
                  </a:txBody>
                  <a:tcPr marL="68580" marR="68580" marT="0" marB="0" anchor="ctr"/>
                </a:tc>
                <a:extLst>
                  <a:ext uri="{0D108BD9-81ED-4DB2-BD59-A6C34878D82A}">
                    <a16:rowId xmlns:a16="http://schemas.microsoft.com/office/drawing/2014/main" val="10013"/>
                  </a:ext>
                </a:extLst>
              </a:tr>
              <a:tr h="404144">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Mr. Dragos Boiciuc</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effectLst/>
                          <a:latin typeface="+mn-lt"/>
                          <a:ea typeface="Times New Roman"/>
                          <a:cs typeface="Times New Roman"/>
                        </a:rPr>
                        <a:t>+40 21 6343520</a:t>
                      </a:r>
                    </a:p>
                    <a:p>
                      <a:pPr>
                        <a:spcAft>
                          <a:spcPts val="0"/>
                        </a:spcAft>
                      </a:pPr>
                      <a:r>
                        <a:rPr lang="ru-RU" sz="900">
                          <a:solidFill>
                            <a:srgbClr val="000000"/>
                          </a:solidFill>
                          <a:effectLst/>
                          <a:latin typeface="+mn-lt"/>
                          <a:ea typeface="Times New Roman"/>
                        </a:rPr>
                        <a:t>office@inm.ro</a:t>
                      </a: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solidFill>
                            <a:srgbClr val="000000"/>
                          </a:solidFill>
                          <a:effectLst/>
                          <a:latin typeface="+mn-lt"/>
                          <a:ea typeface="Times New Roman"/>
                          <a:cs typeface="Times New Roman"/>
                        </a:rPr>
                        <a: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cs typeface="Times New Roman"/>
                        </a:rPr>
                        <a:t>–</a:t>
                      </a:r>
                      <a:endParaRPr lang="ru-RU" sz="9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ru-RU"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b="1">
                          <a:effectLst/>
                          <a:latin typeface="+mn-lt"/>
                          <a:ea typeface="Times New Roman"/>
                          <a:cs typeface="Times New Roman"/>
                        </a:rPr>
                        <a: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ru-RU" sz="900" b="1" dirty="0">
                          <a:effectLst/>
                          <a:latin typeface="+mn-lt"/>
                          <a:ea typeface="Times New Roman"/>
                          <a:cs typeface="Times New Roman"/>
                        </a:rPr>
                        <a:t>–</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333375" y="1208088"/>
            <a:ext cx="6172200" cy="6913562"/>
          </a:xfrm>
        </p:spPr>
        <p:txBody>
          <a:bodyPr rtlCol="0">
            <a:normAutofit/>
          </a:bodyPr>
          <a:lstStyle/>
          <a:p>
            <a:pPr fontAlgn="auto">
              <a:spcAft>
                <a:spcPts val="0"/>
              </a:spcAft>
              <a:defRPr/>
            </a:pPr>
            <a:r>
              <a:rPr lang="en-GB" sz="1200" b="1" cap="all" dirty="0">
                <a:solidFill>
                  <a:srgbClr val="FF0000"/>
                </a:solidFill>
              </a:rPr>
              <a:t>Addresses of organisations</a:t>
            </a:r>
            <a:endParaRPr lang="ru-RU" sz="1200" dirty="0">
              <a:solidFill>
                <a:srgbClr val="FF0000"/>
              </a:solidFill>
            </a:endParaRPr>
          </a:p>
          <a:p>
            <a:pPr fontAlgn="auto">
              <a:spcAft>
                <a:spcPts val="0"/>
              </a:spcAft>
              <a:defRPr/>
            </a:pPr>
            <a:r>
              <a:rPr lang="ru-RU" sz="1050" b="1" dirty="0" smtClean="0"/>
              <a:t>1</a:t>
            </a:r>
            <a:r>
              <a:rPr lang="ru-RU" sz="1050" b="1" dirty="0"/>
              <a:t>.</a:t>
            </a:r>
            <a:r>
              <a:rPr lang="en-US" sz="1050" b="1" dirty="0"/>
              <a:t>	</a:t>
            </a:r>
            <a:r>
              <a:rPr lang="en-GB" sz="1050" b="1" dirty="0"/>
              <a:t>National Institute of Metrology (INM)</a:t>
            </a:r>
            <a:endParaRPr lang="ru-RU" sz="1050" dirty="0"/>
          </a:p>
          <a:p>
            <a:pPr fontAlgn="auto">
              <a:spcAft>
                <a:spcPts val="0"/>
              </a:spcAft>
              <a:defRPr/>
            </a:pPr>
            <a:r>
              <a:rPr lang="en-GB" sz="1050" dirty="0"/>
              <a:t>	11 </a:t>
            </a:r>
            <a:r>
              <a:rPr lang="en-GB" sz="1050" dirty="0" err="1"/>
              <a:t>Sos</a:t>
            </a:r>
            <a:r>
              <a:rPr lang="en-GB" sz="1050" dirty="0"/>
              <a:t>. </a:t>
            </a:r>
            <a:r>
              <a:rPr lang="en-GB" sz="1050" dirty="0" err="1"/>
              <a:t>Vitan</a:t>
            </a:r>
            <a:r>
              <a:rPr lang="en-GB" sz="1050" dirty="0"/>
              <a:t> </a:t>
            </a:r>
            <a:r>
              <a:rPr lang="en-GB" sz="1050" dirty="0" err="1"/>
              <a:t>Bârzesti</a:t>
            </a:r>
            <a:endParaRPr lang="ru-RU" sz="1050" dirty="0"/>
          </a:p>
          <a:p>
            <a:pPr fontAlgn="auto">
              <a:spcAft>
                <a:spcPts val="0"/>
              </a:spcAft>
              <a:defRPr/>
            </a:pPr>
            <a:r>
              <a:rPr lang="en-GB" sz="1050" dirty="0"/>
              <a:t>	75669 Bucharest</a:t>
            </a:r>
            <a:endParaRPr lang="ru-RU" sz="1050" dirty="0"/>
          </a:p>
          <a:p>
            <a:pPr fontAlgn="auto">
              <a:spcAft>
                <a:spcPts val="0"/>
              </a:spcAft>
              <a:defRPr/>
            </a:pPr>
            <a:r>
              <a:rPr lang="en-GB" sz="1050" dirty="0"/>
              <a:t>	Romania</a:t>
            </a:r>
            <a:endParaRPr lang="ru-RU" sz="1050" dirty="0"/>
          </a:p>
          <a:p>
            <a:pPr fontAlgn="auto">
              <a:spcAft>
                <a:spcPts val="0"/>
              </a:spcAft>
              <a:defRPr/>
            </a:pPr>
            <a:r>
              <a:rPr lang="en-GB" sz="1050" dirty="0"/>
              <a:t>	Telephone:	+40 21 634 35 20</a:t>
            </a:r>
            <a:endParaRPr lang="ru-RU" sz="1050" dirty="0"/>
          </a:p>
          <a:p>
            <a:pPr fontAlgn="auto">
              <a:spcAft>
                <a:spcPts val="0"/>
              </a:spcAft>
              <a:defRPr/>
            </a:pPr>
            <a:r>
              <a:rPr lang="en-GB" sz="1050" dirty="0"/>
              <a:t>		</a:t>
            </a:r>
            <a:r>
              <a:rPr lang="en-GB" sz="1050" dirty="0" smtClean="0"/>
              <a:t>+</a:t>
            </a:r>
            <a:r>
              <a:rPr lang="en-GB" sz="1050" dirty="0"/>
              <a:t>40 21 634 33 45</a:t>
            </a:r>
            <a:endParaRPr lang="ru-RU" sz="1050" dirty="0"/>
          </a:p>
          <a:p>
            <a:pPr fontAlgn="auto">
              <a:spcAft>
                <a:spcPts val="0"/>
              </a:spcAft>
              <a:defRPr/>
            </a:pPr>
            <a:r>
              <a:rPr lang="en-GB" sz="1050" dirty="0"/>
              <a:t>	Fax:	</a:t>
            </a:r>
            <a:r>
              <a:rPr lang="en-GB" sz="1050" dirty="0" smtClean="0"/>
              <a:t>+</a:t>
            </a:r>
            <a:r>
              <a:rPr lang="en-GB" sz="1050" dirty="0"/>
              <a:t>40 21 334 15 33</a:t>
            </a:r>
            <a:endParaRPr lang="ru-RU" sz="1050" dirty="0"/>
          </a:p>
          <a:p>
            <a:pPr fontAlgn="auto">
              <a:spcAft>
                <a:spcPts val="0"/>
              </a:spcAft>
              <a:defRPr/>
            </a:pPr>
            <a:r>
              <a:rPr lang="en-GB" sz="1050" dirty="0"/>
              <a:t>	E-mail:	</a:t>
            </a:r>
            <a:r>
              <a:rPr lang="en-GB" sz="1050" dirty="0" smtClean="0">
                <a:hlinkClick r:id="rId2"/>
              </a:rPr>
              <a:t>office@inm.ro</a:t>
            </a:r>
            <a:endParaRPr lang="en-GB" sz="1050" dirty="0" smtClean="0"/>
          </a:p>
          <a:p>
            <a:pPr fontAlgn="auto">
              <a:spcAft>
                <a:spcPts val="0"/>
              </a:spcAft>
              <a:defRPr/>
            </a:pPr>
            <a:endParaRPr lang="ru-RU" sz="1050" dirty="0"/>
          </a:p>
          <a:p>
            <a:pPr fontAlgn="auto">
              <a:spcAft>
                <a:spcPts val="0"/>
              </a:spcAft>
              <a:defRPr/>
            </a:pPr>
            <a:r>
              <a:rPr lang="en-GB" sz="1050" b="1" dirty="0"/>
              <a:t>2.	Romanian Bureau of Legal Metrology (BRML)</a:t>
            </a:r>
            <a:endParaRPr lang="ru-RU" sz="1050" dirty="0"/>
          </a:p>
          <a:p>
            <a:pPr fontAlgn="auto">
              <a:spcAft>
                <a:spcPts val="0"/>
              </a:spcAft>
              <a:defRPr/>
            </a:pPr>
            <a:r>
              <a:rPr lang="en-GB" sz="1050" dirty="0"/>
              <a:t>	11 </a:t>
            </a:r>
            <a:r>
              <a:rPr lang="en-GB" sz="1050" dirty="0" err="1"/>
              <a:t>Sos</a:t>
            </a:r>
            <a:r>
              <a:rPr lang="en-GB" sz="1050" dirty="0"/>
              <a:t>. </a:t>
            </a:r>
            <a:r>
              <a:rPr lang="en-GB" sz="1050" dirty="0" err="1"/>
              <a:t>Vitan</a:t>
            </a:r>
            <a:r>
              <a:rPr lang="en-GB" sz="1050" dirty="0"/>
              <a:t> </a:t>
            </a:r>
            <a:r>
              <a:rPr lang="en-GB" sz="1050" dirty="0" err="1"/>
              <a:t>Bârzesti</a:t>
            </a:r>
            <a:endParaRPr lang="ru-RU" sz="1050" dirty="0"/>
          </a:p>
          <a:p>
            <a:pPr fontAlgn="auto">
              <a:spcAft>
                <a:spcPts val="0"/>
              </a:spcAft>
              <a:defRPr/>
            </a:pPr>
            <a:r>
              <a:rPr lang="en-GB" sz="1050" dirty="0"/>
              <a:t>	75669 Bucharest</a:t>
            </a:r>
            <a:endParaRPr lang="ru-RU" sz="1050" dirty="0"/>
          </a:p>
          <a:p>
            <a:pPr fontAlgn="auto">
              <a:spcAft>
                <a:spcPts val="0"/>
              </a:spcAft>
              <a:defRPr/>
            </a:pPr>
            <a:r>
              <a:rPr lang="en-GB" sz="1050" dirty="0"/>
              <a:t>	Romania</a:t>
            </a:r>
            <a:endParaRPr lang="ru-RU" sz="1050" dirty="0"/>
          </a:p>
          <a:p>
            <a:pPr fontAlgn="auto">
              <a:spcAft>
                <a:spcPts val="0"/>
              </a:spcAft>
              <a:defRPr/>
            </a:pPr>
            <a:r>
              <a:rPr lang="en-GB" sz="1050" dirty="0"/>
              <a:t>	Telephone:	+40 21 613 16 05</a:t>
            </a:r>
            <a:endParaRPr lang="ru-RU" sz="1050" dirty="0"/>
          </a:p>
          <a:p>
            <a:pPr fontAlgn="auto">
              <a:spcAft>
                <a:spcPts val="0"/>
              </a:spcAft>
              <a:defRPr/>
            </a:pPr>
            <a:r>
              <a:rPr lang="en-GB" sz="1050" dirty="0"/>
              <a:t>		</a:t>
            </a:r>
            <a:r>
              <a:rPr lang="en-GB" sz="1050" dirty="0" smtClean="0"/>
              <a:t>+</a:t>
            </a:r>
            <a:r>
              <a:rPr lang="en-GB" sz="1050" dirty="0"/>
              <a:t>40 21 613 45 63</a:t>
            </a:r>
            <a:endParaRPr lang="ru-RU" sz="1050" dirty="0"/>
          </a:p>
          <a:p>
            <a:pPr fontAlgn="auto">
              <a:spcAft>
                <a:spcPts val="0"/>
              </a:spcAft>
              <a:defRPr/>
            </a:pPr>
            <a:r>
              <a:rPr lang="en-GB" sz="1050" dirty="0"/>
              <a:t>	Fax:	</a:t>
            </a:r>
            <a:r>
              <a:rPr lang="en-GB" sz="1050" dirty="0" smtClean="0"/>
              <a:t>+</a:t>
            </a:r>
            <a:r>
              <a:rPr lang="en-GB" sz="1050" dirty="0"/>
              <a:t>40 21 332 06 15</a:t>
            </a:r>
            <a:endParaRPr lang="ru-RU" sz="1050" dirty="0"/>
          </a:p>
          <a:p>
            <a:pPr fontAlgn="auto">
              <a:spcAft>
                <a:spcPts val="0"/>
              </a:spcAft>
              <a:defRPr/>
            </a:pPr>
            <a:r>
              <a:rPr lang="en-GB" sz="1050" dirty="0"/>
              <a:t>	E-mail:	</a:t>
            </a:r>
            <a:r>
              <a:rPr lang="en-GB" sz="1050" u="sng" dirty="0" smtClean="0">
                <a:hlinkClick r:id="rId3"/>
              </a:rPr>
              <a:t>office@brml.ro</a:t>
            </a:r>
            <a:endParaRPr lang="ru-RU" sz="1050" dirty="0"/>
          </a:p>
          <a:p>
            <a:pPr fontAlgn="auto">
              <a:spcAft>
                <a:spcPts val="0"/>
              </a:spcAft>
              <a:defRPr/>
            </a:pPr>
            <a:endParaRPr lang="ru-RU" sz="1050" dirty="0"/>
          </a:p>
        </p:txBody>
      </p:sp>
      <p:sp>
        <p:nvSpPr>
          <p:cNvPr id="6"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pic>
        <p:nvPicPr>
          <p:cNvPr id="61444" name="Рисунок 6" descr="shar.jpg"/>
          <p:cNvPicPr>
            <a:picLocks noChangeAspect="1"/>
          </p:cNvPicPr>
          <p:nvPr/>
        </p:nvPicPr>
        <p:blipFill>
          <a:blip r:embed="rId4" cstate="print"/>
          <a:srcRect/>
          <a:stretch>
            <a:fillRect/>
          </a:stretch>
        </p:blipFill>
        <p:spPr bwMode="auto">
          <a:xfrm>
            <a:off x="1484313" y="5457825"/>
            <a:ext cx="3781425" cy="37211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RUSSIA</a:t>
            </a:r>
            <a:endParaRPr lang="ru-RU" sz="1400" b="1" dirty="0">
              <a:solidFill>
                <a:srgbClr val="FF0000"/>
              </a:solidFill>
            </a:endParaRPr>
          </a:p>
          <a:p>
            <a:pPr fontAlgn="auto">
              <a:spcAft>
                <a:spcPts val="0"/>
              </a:spcAft>
              <a:defRPr/>
            </a:pPr>
            <a:endParaRPr lang="ru-RU" b="1" dirty="0">
              <a:solidFill>
                <a:srgbClr val="FF000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4072465050"/>
              </p:ext>
            </p:extLst>
          </p:nvPr>
        </p:nvGraphicFramePr>
        <p:xfrm>
          <a:off x="404813" y="1595438"/>
          <a:ext cx="6120681" cy="651170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a:effectLst/>
                          <a:latin typeface="+mn-lt"/>
                          <a:ea typeface="Times New Roman"/>
                          <a:cs typeface="Times New Roman"/>
                        </a:rPr>
                        <a:t>TC 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General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Anna Chunovkina</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rPr>
                        <a:t>+7 812 251 83 07</a:t>
                      </a:r>
                      <a:endParaRPr lang="ru-RU" sz="900">
                        <a:solidFill>
                          <a:srgbClr val="000000"/>
                        </a:solidFill>
                        <a:effectLst/>
                        <a:latin typeface="+mn-lt"/>
                        <a:ea typeface="Times New Roman"/>
                      </a:endParaRPr>
                    </a:p>
                    <a:p>
                      <a:pPr>
                        <a:spcAft>
                          <a:spcPts val="0"/>
                        </a:spcAft>
                      </a:pPr>
                      <a:r>
                        <a:rPr lang="en-GB" sz="900">
                          <a:solidFill>
                            <a:srgbClr val="000000"/>
                          </a:solidFill>
                          <a:effectLst/>
                          <a:latin typeface="+mn-lt"/>
                          <a:ea typeface="Times New Roman"/>
                        </a:rPr>
                        <a:t>+7 812 713 01 14</a:t>
                      </a:r>
                      <a:endParaRPr lang="ru-RU" sz="900">
                        <a:solidFill>
                          <a:srgbClr val="000000"/>
                        </a:solidFill>
                        <a:effectLst/>
                        <a:latin typeface="+mn-lt"/>
                        <a:ea typeface="Times New Roman"/>
                      </a:endParaRPr>
                    </a:p>
                    <a:p>
                      <a:pPr>
                        <a:spcAft>
                          <a:spcPts val="0"/>
                        </a:spcAft>
                      </a:pPr>
                      <a:r>
                        <a:rPr lang="en-GB" sz="900" u="sng">
                          <a:solidFill>
                            <a:srgbClr val="000000"/>
                          </a:solidFill>
                          <a:effectLst/>
                          <a:latin typeface="+mn-lt"/>
                          <a:ea typeface="Times New Roman"/>
                          <a:hlinkClick r:id="rId2"/>
                        </a:rPr>
                        <a:t>A.G.Chunovkina@vniim.ru</a:t>
                      </a:r>
                      <a:endParaRPr lang="ru-RU" sz="900">
                        <a:solidFill>
                          <a:srgbClr val="000000"/>
                        </a:solidFill>
                        <a:effectLst/>
                        <a:latin typeface="+mn-lt"/>
                        <a:ea typeface="Times New Roman"/>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2</a:t>
                      </a: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a:effectLst/>
                          <a:latin typeface="+mn-lt"/>
                          <a:ea typeface="Times New Roman"/>
                          <a:cs typeface="Times New Roman"/>
                        </a:rPr>
                        <a:t>TC 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Acoustics, Ultrasound, Vibration</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Alexander Enyakov</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solidFill>
                            <a:srgbClr val="000000"/>
                          </a:solidFill>
                          <a:effectLst/>
                          <a:latin typeface="+mn-lt"/>
                          <a:ea typeface="Times New Roman"/>
                        </a:rPr>
                        <a:t>+7 495 660 21 65</a:t>
                      </a:r>
                    </a:p>
                    <a:p>
                      <a:pPr>
                        <a:spcAft>
                          <a:spcPts val="0"/>
                        </a:spcAft>
                      </a:pPr>
                      <a:r>
                        <a:rPr lang="ru-RU" sz="900">
                          <a:solidFill>
                            <a:srgbClr val="000000"/>
                          </a:solidFill>
                          <a:effectLst/>
                          <a:latin typeface="+mn-lt"/>
                          <a:ea typeface="Times New Roman"/>
                        </a:rPr>
                        <a:t>enyakov@vniiftri.ru</a:t>
                      </a:r>
                    </a:p>
                  </a:txBody>
                  <a:tcPr marL="68580" marR="68580" marT="0" marB="0" anchor="ctr"/>
                </a:tc>
                <a:tc>
                  <a:txBody>
                    <a:bodyPr/>
                    <a:lstStyle/>
                    <a:p>
                      <a:pPr algn="ctr">
                        <a:spcAft>
                          <a:spcPts val="0"/>
                        </a:spcAft>
                      </a:pPr>
                      <a:r>
                        <a:rPr lang="ru-RU" sz="900">
                          <a:solidFill>
                            <a:srgbClr val="000000"/>
                          </a:solidFill>
                          <a:effectLst/>
                          <a:latin typeface="+mn-lt"/>
                          <a:ea typeface="Times New Roman"/>
                        </a:rPr>
                        <a:t>4</a:t>
                      </a: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a:effectLst/>
                          <a:latin typeface="+mn-lt"/>
                          <a:ea typeface="Times New Roman"/>
                          <a:cs typeface="Times New Roman"/>
                        </a:rPr>
                        <a:t>TC 1.3</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Electricity and Magnetism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Sergey Kolotygin</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solidFill>
                            <a:srgbClr val="000000"/>
                          </a:solidFill>
                          <a:effectLst/>
                          <a:latin typeface="+mn-lt"/>
                          <a:ea typeface="Times New Roman"/>
                        </a:rPr>
                        <a:t>+7 495 744 81 30</a:t>
                      </a:r>
                    </a:p>
                    <a:p>
                      <a:pPr>
                        <a:spcAft>
                          <a:spcPts val="0"/>
                        </a:spcAft>
                      </a:pPr>
                      <a:r>
                        <a:rPr lang="ru-RU" sz="900">
                          <a:solidFill>
                            <a:srgbClr val="000000"/>
                          </a:solidFill>
                          <a:effectLst/>
                          <a:latin typeface="+mn-lt"/>
                          <a:ea typeface="Times New Roman"/>
                        </a:rPr>
                        <a:t>+7 495 744 81 30</a:t>
                      </a:r>
                    </a:p>
                    <a:p>
                      <a:pPr>
                        <a:spcAft>
                          <a:spcPts val="0"/>
                        </a:spcAft>
                      </a:pPr>
                      <a:r>
                        <a:rPr lang="ru-RU" sz="900" u="sng">
                          <a:solidFill>
                            <a:srgbClr val="000000"/>
                          </a:solidFill>
                          <a:effectLst/>
                          <a:latin typeface="+mn-lt"/>
                          <a:ea typeface="Times New Roman"/>
                          <a:hlinkClick r:id="rId3"/>
                        </a:rPr>
                        <a:t>lab202@vniiftri.ru</a:t>
                      </a:r>
                      <a:endParaRPr lang="ru-RU" sz="900">
                        <a:solidFill>
                          <a:srgbClr val="000000"/>
                        </a:solidFill>
                        <a:effectLst/>
                        <a:latin typeface="+mn-lt"/>
                        <a:ea typeface="Times New Roman"/>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4</a:t>
                      </a: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a:effectLst/>
                          <a:latin typeface="+mn-lt"/>
                          <a:ea typeface="Times New Roman"/>
                          <a:cs typeface="Times New Roman"/>
                        </a:rPr>
                        <a:t>TC 1.4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Flow Measurement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Dr. Victor </a:t>
                      </a:r>
                      <a:r>
                        <a:rPr lang="en-GB" sz="900" b="1" dirty="0" err="1" smtClean="0">
                          <a:solidFill>
                            <a:srgbClr val="000000"/>
                          </a:solidFill>
                          <a:effectLst/>
                          <a:latin typeface="+mn-lt"/>
                          <a:ea typeface="Times New Roman"/>
                        </a:rPr>
                        <a:t>Fafurin</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ru-RU" sz="900" dirty="0">
                          <a:solidFill>
                            <a:srgbClr val="000000"/>
                          </a:solidFill>
                          <a:effectLst/>
                          <a:latin typeface="+mn-lt"/>
                          <a:ea typeface="Times New Roman"/>
                        </a:rPr>
                        <a:t>+7 843 </a:t>
                      </a:r>
                      <a:r>
                        <a:rPr lang="en-US" sz="900" dirty="0" smtClean="0">
                          <a:solidFill>
                            <a:srgbClr val="000000"/>
                          </a:solidFill>
                          <a:effectLst/>
                          <a:latin typeface="+mn-lt"/>
                          <a:ea typeface="Times New Roman"/>
                        </a:rPr>
                        <a:t>272</a:t>
                      </a:r>
                      <a:r>
                        <a:rPr lang="en-US" sz="900" baseline="0" dirty="0" smtClean="0">
                          <a:solidFill>
                            <a:srgbClr val="000000"/>
                          </a:solidFill>
                          <a:effectLst/>
                          <a:latin typeface="+mn-lt"/>
                          <a:ea typeface="Times New Roman"/>
                        </a:rPr>
                        <a:t> 70 62</a:t>
                      </a:r>
                      <a:endParaRPr lang="ru-RU" sz="900" dirty="0">
                        <a:solidFill>
                          <a:srgbClr val="000000"/>
                        </a:solidFill>
                        <a:effectLst/>
                        <a:latin typeface="+mn-lt"/>
                        <a:ea typeface="Times New Roman"/>
                      </a:endParaRPr>
                    </a:p>
                    <a:p>
                      <a:pPr>
                        <a:spcAft>
                          <a:spcPts val="0"/>
                        </a:spcAft>
                      </a:pPr>
                      <a:r>
                        <a:rPr lang="en-US" sz="900" dirty="0" err="1" smtClean="0">
                          <a:solidFill>
                            <a:srgbClr val="000000"/>
                          </a:solidFill>
                          <a:effectLst/>
                          <a:latin typeface="+mn-lt"/>
                          <a:ea typeface="Times New Roman"/>
                          <a:hlinkClick r:id="rId4"/>
                        </a:rPr>
                        <a:t>vniir</a:t>
                      </a:r>
                      <a:r>
                        <a:rPr lang="ru-RU" sz="900" dirty="0" smtClean="0">
                          <a:solidFill>
                            <a:srgbClr val="000000"/>
                          </a:solidFill>
                          <a:effectLst/>
                          <a:latin typeface="+mn-lt"/>
                          <a:ea typeface="Times New Roman"/>
                          <a:hlinkClick r:id="rId4"/>
                        </a:rPr>
                        <a:t>@</a:t>
                      </a:r>
                      <a:r>
                        <a:rPr lang="en-US" sz="900" dirty="0" smtClean="0">
                          <a:solidFill>
                            <a:srgbClr val="000000"/>
                          </a:solidFill>
                          <a:effectLst/>
                          <a:latin typeface="+mn-lt"/>
                          <a:ea typeface="Times New Roman"/>
                          <a:hlinkClick r:id="rId4"/>
                        </a:rPr>
                        <a:t>inbox.ru</a:t>
                      </a:r>
                      <a:endParaRPr lang="ru-RU" sz="900" dirty="0">
                        <a:solidFill>
                          <a:srgbClr val="000000"/>
                        </a:solidFill>
                        <a:effectLst/>
                        <a:latin typeface="+mn-lt"/>
                        <a:ea typeface="Times New Roman"/>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8</a:t>
                      </a:r>
                    </a:p>
                  </a:txBody>
                  <a:tcPr marL="68580" marR="68580" marT="0" marB="0" anchor="ctr"/>
                </a:tc>
                <a:extLst>
                  <a:ext uri="{0D108BD9-81ED-4DB2-BD59-A6C34878D82A}">
                    <a16:rowId xmlns:a16="http://schemas.microsoft.com/office/drawing/2014/main" val="10004"/>
                  </a:ext>
                </a:extLst>
              </a:tr>
              <a:tr h="278448">
                <a:tc>
                  <a:txBody>
                    <a:bodyPr/>
                    <a:lstStyle/>
                    <a:p>
                      <a:pPr>
                        <a:spcAft>
                          <a:spcPts val="0"/>
                        </a:spcAft>
                      </a:pPr>
                      <a:r>
                        <a:rPr lang="en-GB" sz="900" b="1">
                          <a:effectLst/>
                          <a:latin typeface="+mn-lt"/>
                          <a:ea typeface="Times New Roman"/>
                          <a:cs typeface="Times New Roman"/>
                        </a:rPr>
                        <a:t>TC 1.5</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Length and Angle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Konstantin Chekirda</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rPr>
                        <a:t>+7 812 323 96 64</a:t>
                      </a:r>
                      <a:endParaRPr lang="ru-RU" sz="900">
                        <a:solidFill>
                          <a:srgbClr val="000000"/>
                        </a:solidFill>
                        <a:effectLst/>
                        <a:latin typeface="+mn-lt"/>
                        <a:ea typeface="Times New Roman"/>
                      </a:endParaRPr>
                    </a:p>
                    <a:p>
                      <a:pPr>
                        <a:spcAft>
                          <a:spcPts val="0"/>
                        </a:spcAft>
                      </a:pPr>
                      <a:r>
                        <a:rPr lang="en-GB" sz="900">
                          <a:solidFill>
                            <a:srgbClr val="000000"/>
                          </a:solidFill>
                          <a:effectLst/>
                          <a:latin typeface="+mn-lt"/>
                          <a:ea typeface="Times New Roman"/>
                        </a:rPr>
                        <a:t>+7 812 323 96 64</a:t>
                      </a:r>
                      <a:endParaRPr lang="ru-RU" sz="900">
                        <a:solidFill>
                          <a:srgbClr val="000000"/>
                        </a:solidFill>
                        <a:effectLst/>
                        <a:latin typeface="+mn-lt"/>
                        <a:ea typeface="Times New Roman"/>
                      </a:endParaRPr>
                    </a:p>
                    <a:p>
                      <a:pPr>
                        <a:spcAft>
                          <a:spcPts val="0"/>
                        </a:spcAft>
                      </a:pPr>
                      <a:r>
                        <a:rPr lang="en-US" sz="900">
                          <a:solidFill>
                            <a:srgbClr val="000000"/>
                          </a:solidFill>
                          <a:effectLst/>
                          <a:latin typeface="+mn-lt"/>
                          <a:ea typeface="Times New Roman"/>
                        </a:rPr>
                        <a:t>k</a:t>
                      </a:r>
                      <a:r>
                        <a:rPr lang="en-GB" sz="900">
                          <a:solidFill>
                            <a:srgbClr val="000000"/>
                          </a:solidFill>
                          <a:effectLst/>
                          <a:latin typeface="+mn-lt"/>
                          <a:ea typeface="Times New Roman"/>
                        </a:rPr>
                        <a:t>.</a:t>
                      </a:r>
                      <a:r>
                        <a:rPr lang="en-US" sz="900">
                          <a:solidFill>
                            <a:srgbClr val="000000"/>
                          </a:solidFill>
                          <a:effectLst/>
                          <a:latin typeface="+mn-lt"/>
                          <a:ea typeface="Times New Roman"/>
                        </a:rPr>
                        <a:t>v</a:t>
                      </a:r>
                      <a:r>
                        <a:rPr lang="en-GB" sz="900">
                          <a:solidFill>
                            <a:srgbClr val="000000"/>
                          </a:solidFill>
                          <a:effectLst/>
                          <a:latin typeface="+mn-lt"/>
                          <a:ea typeface="Times New Roman"/>
                        </a:rPr>
                        <a:t>.</a:t>
                      </a:r>
                      <a:r>
                        <a:rPr lang="en-US" sz="900">
                          <a:solidFill>
                            <a:srgbClr val="000000"/>
                          </a:solidFill>
                          <a:effectLst/>
                          <a:latin typeface="+mn-lt"/>
                          <a:ea typeface="Times New Roman"/>
                        </a:rPr>
                        <a:t>chekirda</a:t>
                      </a:r>
                      <a:r>
                        <a:rPr lang="en-GB" sz="900" u="sng">
                          <a:solidFill>
                            <a:srgbClr val="000000"/>
                          </a:solidFill>
                          <a:effectLst/>
                          <a:latin typeface="+mn-lt"/>
                          <a:ea typeface="Times New Roman"/>
                          <a:hlinkClick r:id="rId2"/>
                        </a:rPr>
                        <a:t>@vniim.ru</a:t>
                      </a:r>
                      <a:endParaRPr lang="ru-RU" sz="900">
                        <a:solidFill>
                          <a:srgbClr val="000000"/>
                        </a:solidFill>
                        <a:effectLst/>
                        <a:latin typeface="+mn-lt"/>
                        <a:ea typeface="Times New Roman"/>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2</a:t>
                      </a: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a:effectLst/>
                          <a:latin typeface="+mn-lt"/>
                          <a:ea typeface="Times New Roman"/>
                          <a:cs typeface="Times New Roman"/>
                        </a:rPr>
                        <a:t>TC 1.6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Mass and Related Quantities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rPr>
                        <a:t>Dr. </a:t>
                      </a:r>
                      <a:r>
                        <a:rPr lang="en-GB" sz="900" b="1" dirty="0" smtClean="0">
                          <a:solidFill>
                            <a:srgbClr val="000000"/>
                          </a:solidFill>
                          <a:effectLst/>
                          <a:latin typeface="+mn-lt"/>
                          <a:ea typeface="Times New Roman"/>
                        </a:rPr>
                        <a:t>Viktor </a:t>
                      </a:r>
                      <a:r>
                        <a:rPr lang="en-GB" sz="900" b="1" dirty="0" err="1" smtClean="0">
                          <a:solidFill>
                            <a:srgbClr val="000000"/>
                          </a:solidFill>
                          <a:effectLst/>
                          <a:latin typeface="+mn-lt"/>
                          <a:ea typeface="Times New Roman"/>
                        </a:rPr>
                        <a:t>Snegov</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ru-RU" sz="900" dirty="0" smtClean="0">
                          <a:solidFill>
                            <a:srgbClr val="000000"/>
                          </a:solidFill>
                          <a:effectLst/>
                          <a:latin typeface="+mn-lt"/>
                          <a:ea typeface="Times New Roman"/>
                        </a:rPr>
                        <a:t>+7 812 </a:t>
                      </a:r>
                      <a:r>
                        <a:rPr lang="uk-UA" sz="900" dirty="0" smtClean="0">
                          <a:solidFill>
                            <a:srgbClr val="000000"/>
                          </a:solidFill>
                          <a:effectLst/>
                          <a:latin typeface="+mn-lt"/>
                          <a:ea typeface="Times New Roman"/>
                        </a:rPr>
                        <a:t>323 96</a:t>
                      </a:r>
                      <a:r>
                        <a:rPr lang="ru-RU" sz="900" dirty="0" smtClean="0">
                          <a:solidFill>
                            <a:srgbClr val="000000"/>
                          </a:solidFill>
                          <a:effectLst/>
                          <a:latin typeface="+mn-lt"/>
                          <a:ea typeface="Times New Roman"/>
                        </a:rPr>
                        <a:t> 0</a:t>
                      </a:r>
                      <a:r>
                        <a:rPr lang="uk-UA" sz="900" dirty="0" smtClean="0">
                          <a:solidFill>
                            <a:srgbClr val="000000"/>
                          </a:solidFill>
                          <a:effectLst/>
                          <a:latin typeface="+mn-lt"/>
                          <a:ea typeface="Times New Roman"/>
                        </a:rPr>
                        <a:t>5</a:t>
                      </a:r>
                      <a:endParaRPr lang="ru-RU" sz="900" dirty="0" smtClean="0">
                        <a:solidFill>
                          <a:srgbClr val="000000"/>
                        </a:solidFill>
                        <a:effectLst/>
                        <a:latin typeface="+mn-lt"/>
                        <a:ea typeface="Times New Roman"/>
                      </a:endParaRPr>
                    </a:p>
                    <a:p>
                      <a:pPr>
                        <a:spcAft>
                          <a:spcPts val="0"/>
                        </a:spcAft>
                      </a:pPr>
                      <a:r>
                        <a:rPr lang="ru-RU" sz="900" dirty="0" smtClean="0">
                          <a:solidFill>
                            <a:srgbClr val="000000"/>
                          </a:solidFill>
                          <a:effectLst/>
                          <a:latin typeface="+mn-lt"/>
                          <a:ea typeface="Times New Roman"/>
                        </a:rPr>
                        <a:t>+7 812 </a:t>
                      </a:r>
                      <a:r>
                        <a:rPr lang="uk-UA" sz="900" dirty="0" smtClean="0">
                          <a:solidFill>
                            <a:srgbClr val="000000"/>
                          </a:solidFill>
                          <a:effectLst/>
                          <a:latin typeface="+mn-lt"/>
                          <a:ea typeface="Times New Roman"/>
                        </a:rPr>
                        <a:t>323 96 28</a:t>
                      </a:r>
                      <a:endParaRPr lang="ru-RU" sz="900" dirty="0" smtClean="0">
                        <a:solidFill>
                          <a:srgbClr val="000000"/>
                        </a:solidFill>
                        <a:effectLst/>
                        <a:latin typeface="+mn-lt"/>
                        <a:ea typeface="Times New Roman"/>
                      </a:endParaRPr>
                    </a:p>
                    <a:p>
                      <a:pPr>
                        <a:spcAft>
                          <a:spcPts val="0"/>
                        </a:spcAft>
                      </a:pPr>
                      <a:r>
                        <a:rPr lang="en-US" sz="900" u="none" dirty="0" err="1" smtClean="0">
                          <a:solidFill>
                            <a:srgbClr val="000000"/>
                          </a:solidFill>
                          <a:effectLst/>
                          <a:latin typeface="+mn-lt"/>
                          <a:ea typeface="Times New Roman"/>
                          <a:hlinkClick r:id="rId2"/>
                        </a:rPr>
                        <a:t>v.s.snegov</a:t>
                      </a:r>
                      <a:r>
                        <a:rPr lang="uk-UA" sz="900" u="sng" dirty="0" smtClean="0">
                          <a:solidFill>
                            <a:srgbClr val="000000"/>
                          </a:solidFill>
                          <a:effectLst/>
                          <a:latin typeface="+mn-lt"/>
                          <a:ea typeface="Times New Roman"/>
                          <a:hlinkClick r:id="rId2"/>
                        </a:rPr>
                        <a:t>@</a:t>
                      </a:r>
                      <a:r>
                        <a:rPr lang="ru-RU" sz="900" u="sng" dirty="0" err="1" smtClean="0">
                          <a:solidFill>
                            <a:srgbClr val="000000"/>
                          </a:solidFill>
                          <a:effectLst/>
                          <a:latin typeface="+mn-lt"/>
                          <a:ea typeface="Times New Roman"/>
                          <a:hlinkClick r:id="rId2"/>
                        </a:rPr>
                        <a:t>vniim</a:t>
                      </a:r>
                      <a:r>
                        <a:rPr lang="uk-UA" sz="900" u="sng" dirty="0" smtClean="0">
                          <a:solidFill>
                            <a:srgbClr val="000000"/>
                          </a:solidFill>
                          <a:effectLst/>
                          <a:latin typeface="+mn-lt"/>
                          <a:ea typeface="Times New Roman"/>
                          <a:hlinkClick r:id="rId2"/>
                        </a:rPr>
                        <a:t>.</a:t>
                      </a:r>
                      <a:r>
                        <a:rPr lang="ru-RU" sz="900" u="sng" dirty="0" err="1" smtClean="0">
                          <a:solidFill>
                            <a:srgbClr val="000000"/>
                          </a:solidFill>
                          <a:effectLst/>
                          <a:latin typeface="+mn-lt"/>
                          <a:ea typeface="Times New Roman"/>
                          <a:hlinkClick r:id="rId2"/>
                        </a:rPr>
                        <a:t>ru</a:t>
                      </a:r>
                      <a:endParaRPr lang="ru-RU" sz="900" dirty="0">
                        <a:solidFill>
                          <a:srgbClr val="000000"/>
                        </a:solidFill>
                        <a:effectLst/>
                        <a:latin typeface="+mn-lt"/>
                        <a:ea typeface="Times New Roman"/>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2</a:t>
                      </a:r>
                    </a:p>
                  </a:txBody>
                  <a:tcPr marL="68580" marR="68580" marT="0" marB="0" anchor="ctr"/>
                </a:tc>
                <a:extLst>
                  <a:ext uri="{0D108BD9-81ED-4DB2-BD59-A6C34878D82A}">
                    <a16:rowId xmlns:a16="http://schemas.microsoft.com/office/drawing/2014/main" val="10006"/>
                  </a:ext>
                </a:extLst>
              </a:tr>
              <a:tr h="318184">
                <a:tc>
                  <a:txBody>
                    <a:bodyPr/>
                    <a:lstStyle/>
                    <a:p>
                      <a:pPr>
                        <a:spcAft>
                          <a:spcPts val="0"/>
                        </a:spcAft>
                      </a:pPr>
                      <a:r>
                        <a:rPr lang="en-GB" sz="900" b="1">
                          <a:effectLst/>
                          <a:latin typeface="+mn-lt"/>
                          <a:ea typeface="Times New Roman"/>
                          <a:cs typeface="Times New Roman"/>
                        </a:rPr>
                        <a:t>TC 1.7</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Photometry and Radiometry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rPr>
                        <a:t>Dr. Boris </a:t>
                      </a:r>
                      <a:r>
                        <a:rPr lang="en-GB" sz="900" b="1" dirty="0" err="1">
                          <a:solidFill>
                            <a:srgbClr val="000000"/>
                          </a:solidFill>
                          <a:effectLst/>
                          <a:latin typeface="+mn-lt"/>
                          <a:ea typeface="Times New Roman"/>
                        </a:rPr>
                        <a:t>Khlevnoy</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ru-RU" sz="900" dirty="0">
                          <a:solidFill>
                            <a:srgbClr val="000000"/>
                          </a:solidFill>
                          <a:effectLst/>
                          <a:latin typeface="+mn-lt"/>
                          <a:ea typeface="Times New Roman"/>
                        </a:rPr>
                        <a:t>+7 495 437 29 88</a:t>
                      </a:r>
                    </a:p>
                    <a:p>
                      <a:pPr>
                        <a:spcAft>
                          <a:spcPts val="0"/>
                        </a:spcAft>
                      </a:pPr>
                      <a:r>
                        <a:rPr lang="ru-RU" sz="900" dirty="0">
                          <a:solidFill>
                            <a:srgbClr val="000000"/>
                          </a:solidFill>
                          <a:effectLst/>
                          <a:latin typeface="+mn-lt"/>
                          <a:ea typeface="Times New Roman"/>
                        </a:rPr>
                        <a:t>+7 495 437 29 92</a:t>
                      </a:r>
                    </a:p>
                    <a:p>
                      <a:pPr>
                        <a:spcAft>
                          <a:spcPts val="0"/>
                        </a:spcAft>
                      </a:pPr>
                      <a:r>
                        <a:rPr lang="en-US" sz="900" dirty="0">
                          <a:solidFill>
                            <a:srgbClr val="000000"/>
                          </a:solidFill>
                          <a:effectLst/>
                          <a:latin typeface="+mn-lt"/>
                          <a:ea typeface="Times New Roman"/>
                        </a:rPr>
                        <a:t>khlevnoy-m4</a:t>
                      </a:r>
                      <a:r>
                        <a:rPr lang="ru-RU" sz="900" dirty="0">
                          <a:solidFill>
                            <a:srgbClr val="000000"/>
                          </a:solidFill>
                          <a:effectLst/>
                          <a:latin typeface="+mn-lt"/>
                          <a:ea typeface="Times New Roman"/>
                        </a:rPr>
                        <a:t>@</a:t>
                      </a:r>
                      <a:r>
                        <a:rPr lang="ru-RU" sz="900" dirty="0" err="1">
                          <a:solidFill>
                            <a:srgbClr val="000000"/>
                          </a:solidFill>
                          <a:effectLst/>
                          <a:latin typeface="+mn-lt"/>
                          <a:ea typeface="Times New Roman"/>
                        </a:rPr>
                        <a:t>vniiofi.ru</a:t>
                      </a:r>
                      <a:endParaRPr lang="ru-RU" sz="900" dirty="0">
                        <a:solidFill>
                          <a:srgbClr val="000000"/>
                        </a:solidFill>
                        <a:effectLst/>
                        <a:latin typeface="+mn-lt"/>
                        <a:ea typeface="Times New Roman"/>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5</a:t>
                      </a:r>
                    </a:p>
                  </a:txBody>
                  <a:tcPr marL="68580" marR="68580" marT="0" marB="0" anchor="ctr"/>
                </a:tc>
                <a:extLst>
                  <a:ext uri="{0D108BD9-81ED-4DB2-BD59-A6C34878D82A}">
                    <a16:rowId xmlns:a16="http://schemas.microsoft.com/office/drawing/2014/main" val="10007"/>
                  </a:ext>
                </a:extLst>
              </a:tr>
              <a:tr h="307384">
                <a:tc>
                  <a:txBody>
                    <a:bodyPr/>
                    <a:lstStyle/>
                    <a:p>
                      <a:pPr>
                        <a:spcAft>
                          <a:spcPts val="0"/>
                        </a:spcAft>
                      </a:pPr>
                      <a:r>
                        <a:rPr lang="en-GB" sz="900" b="1">
                          <a:effectLst/>
                          <a:latin typeface="+mn-lt"/>
                          <a:ea typeface="Times New Roman"/>
                          <a:cs typeface="Times New Roman"/>
                        </a:rPr>
                        <a:t>TC 1.8</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Physical Chemistry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Prof. Dr. Leonid Konopelko</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solidFill>
                            <a:srgbClr val="000000"/>
                          </a:solidFill>
                          <a:effectLst/>
                          <a:latin typeface="+mn-lt"/>
                          <a:ea typeface="Times New Roman"/>
                        </a:rPr>
                        <a:t>+7 812 315 11 45</a:t>
                      </a:r>
                    </a:p>
                    <a:p>
                      <a:pPr>
                        <a:spcAft>
                          <a:spcPts val="0"/>
                        </a:spcAft>
                      </a:pPr>
                      <a:r>
                        <a:rPr lang="ru-RU" sz="900">
                          <a:solidFill>
                            <a:srgbClr val="000000"/>
                          </a:solidFill>
                          <a:effectLst/>
                          <a:latin typeface="+mn-lt"/>
                          <a:ea typeface="Times New Roman"/>
                        </a:rPr>
                        <a:t>+7 812 713 01 14</a:t>
                      </a:r>
                    </a:p>
                    <a:p>
                      <a:pPr>
                        <a:spcAft>
                          <a:spcPts val="0"/>
                        </a:spcAft>
                      </a:pPr>
                      <a:r>
                        <a:rPr lang="ru-RU" sz="900">
                          <a:solidFill>
                            <a:srgbClr val="000000"/>
                          </a:solidFill>
                          <a:effectLst/>
                          <a:latin typeface="+mn-lt"/>
                          <a:ea typeface="Times New Roman"/>
                        </a:rPr>
                        <a:t>lkonop@b10.vniim.ru</a:t>
                      </a: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err="1" smtClean="0">
                          <a:solidFill>
                            <a:srgbClr val="000000"/>
                          </a:solidFill>
                          <a:effectLst/>
                          <a:latin typeface="+mn-lt"/>
                          <a:ea typeface="Times New Roman"/>
                        </a:rPr>
                        <a:t>Dr.</a:t>
                      </a:r>
                      <a:r>
                        <a:rPr lang="en-GB" sz="900" b="1" dirty="0" smtClean="0">
                          <a:solidFill>
                            <a:srgbClr val="000000"/>
                          </a:solidFill>
                          <a:effectLst/>
                          <a:latin typeface="+mn-lt"/>
                          <a:ea typeface="Times New Roman"/>
                        </a:rPr>
                        <a:t> Nikolay </a:t>
                      </a:r>
                      <a:r>
                        <a:rPr lang="en-GB" sz="900" b="1" dirty="0" err="1" smtClean="0">
                          <a:solidFill>
                            <a:srgbClr val="000000"/>
                          </a:solidFill>
                          <a:effectLst/>
                          <a:latin typeface="+mn-lt"/>
                          <a:ea typeface="Times New Roman"/>
                        </a:rPr>
                        <a:t>Moiseev</a:t>
                      </a:r>
                      <a:r>
                        <a:rPr lang="en-GB" sz="900" b="1" dirty="0" smtClean="0">
                          <a:solidFill>
                            <a:srgbClr val="000000"/>
                          </a:solidFill>
                          <a:effectLst/>
                          <a:latin typeface="+mn-lt"/>
                          <a:ea typeface="Times New Roman"/>
                        </a:rPr>
                        <a:t> </a:t>
                      </a:r>
                      <a:endParaRPr lang="ru-RU" sz="900" dirty="0">
                        <a:solidFill>
                          <a:srgbClr val="000000"/>
                        </a:solidFill>
                        <a:effectLst/>
                        <a:latin typeface="+mn-lt"/>
                        <a:ea typeface="Times New Roman"/>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+7 </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812</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323</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96</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14</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+7 921 788 35 48</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hlinkClick r:id="rId5"/>
                        </a:rPr>
                        <a:t>n.n.moiseev@vniim.ru</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a:tc>
                <a:tc>
                  <a:txBody>
                    <a:bodyPr/>
                    <a:lstStyle/>
                    <a:p>
                      <a:pPr algn="ctr">
                        <a:spcAft>
                          <a:spcPts val="0"/>
                        </a:spcAft>
                      </a:pPr>
                      <a:r>
                        <a:rPr lang="en-US" sz="900" smtClean="0">
                          <a:solidFill>
                            <a:srgbClr val="000000"/>
                          </a:solidFill>
                          <a:effectLst/>
                          <a:latin typeface="+mn-lt"/>
                          <a:ea typeface="Times New Roman"/>
                        </a:rPr>
                        <a:t>2</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a:effectLst/>
                          <a:latin typeface="+mn-lt"/>
                          <a:ea typeface="Times New Roman"/>
                          <a:cs typeface="Times New Roman"/>
                        </a:rPr>
                        <a:t>TC 1.10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Thermometry and Thermal Physics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Prof. Anatoly Pokhodun</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rPr>
                        <a:t>+7 812 315 52 07</a:t>
                      </a:r>
                      <a:endParaRPr lang="ru-RU" sz="900">
                        <a:solidFill>
                          <a:srgbClr val="000000"/>
                        </a:solidFill>
                        <a:effectLst/>
                        <a:latin typeface="+mn-lt"/>
                        <a:ea typeface="Times New Roman"/>
                      </a:endParaRPr>
                    </a:p>
                    <a:p>
                      <a:pPr>
                        <a:spcAft>
                          <a:spcPts val="0"/>
                        </a:spcAft>
                      </a:pPr>
                      <a:r>
                        <a:rPr lang="en-GB" sz="900">
                          <a:solidFill>
                            <a:srgbClr val="000000"/>
                          </a:solidFill>
                          <a:effectLst/>
                          <a:latin typeface="+mn-lt"/>
                          <a:ea typeface="Times New Roman"/>
                        </a:rPr>
                        <a:t>+7 812 713 01 14</a:t>
                      </a:r>
                      <a:endParaRPr lang="ru-RU" sz="900">
                        <a:solidFill>
                          <a:srgbClr val="000000"/>
                        </a:solidFill>
                        <a:effectLst/>
                        <a:latin typeface="+mn-lt"/>
                        <a:ea typeface="Times New Roman"/>
                      </a:endParaRPr>
                    </a:p>
                    <a:p>
                      <a:pPr>
                        <a:spcAft>
                          <a:spcPts val="0"/>
                        </a:spcAft>
                      </a:pPr>
                      <a:r>
                        <a:rPr lang="en-GB" sz="900">
                          <a:solidFill>
                            <a:srgbClr val="000000"/>
                          </a:solidFill>
                          <a:effectLst/>
                          <a:latin typeface="+mn-lt"/>
                          <a:ea typeface="Times New Roman"/>
                        </a:rPr>
                        <a:t>A.I.Pokhodun@vniim.ru</a:t>
                      </a:r>
                      <a:endParaRPr lang="ru-RU" sz="900">
                        <a:solidFill>
                          <a:srgbClr val="000000"/>
                        </a:solidFill>
                        <a:effectLst/>
                        <a:latin typeface="+mn-lt"/>
                        <a:ea typeface="Times New Roman"/>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2</a:t>
                      </a:r>
                    </a:p>
                  </a:txBody>
                  <a:tcPr marL="68580" marR="68580" marT="0" marB="0" anchor="ctr"/>
                </a:tc>
                <a:extLst>
                  <a:ext uri="{0D108BD9-81ED-4DB2-BD59-A6C34878D82A}">
                    <a16:rowId xmlns:a16="http://schemas.microsoft.com/office/drawing/2014/main" val="10010"/>
                  </a:ext>
                </a:extLst>
              </a:tr>
              <a:tr h="234344">
                <a:tc>
                  <a:txBody>
                    <a:bodyPr/>
                    <a:lstStyle/>
                    <a:p>
                      <a:pPr>
                        <a:spcAft>
                          <a:spcPts val="0"/>
                        </a:spcAft>
                      </a:pPr>
                      <a:r>
                        <a:rPr lang="en-GB" sz="900" b="1" dirty="0">
                          <a:effectLst/>
                          <a:latin typeface="+mn-lt"/>
                          <a:ea typeface="Times New Roman"/>
                          <a:cs typeface="Times New Roman"/>
                        </a:rPr>
                        <a:t>TC 1.11</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Time and Frequency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Prof. Vitally Palchikov</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solidFill>
                            <a:srgbClr val="000000"/>
                          </a:solidFill>
                          <a:effectLst/>
                          <a:latin typeface="+mn-lt"/>
                          <a:ea typeface="Times New Roman"/>
                        </a:rPr>
                        <a:t>+7 495 660 57 24</a:t>
                      </a:r>
                    </a:p>
                    <a:p>
                      <a:pPr>
                        <a:spcAft>
                          <a:spcPts val="0"/>
                        </a:spcAft>
                      </a:pPr>
                      <a:r>
                        <a:rPr lang="ru-RU" sz="900" u="sng">
                          <a:solidFill>
                            <a:srgbClr val="000000"/>
                          </a:solidFill>
                          <a:effectLst/>
                          <a:latin typeface="+mn-lt"/>
                          <a:ea typeface="Times New Roman"/>
                          <a:hlinkClick r:id="rId6"/>
                        </a:rPr>
                        <a:t>palchikov@vniiftri.ru</a:t>
                      </a:r>
                      <a:endParaRPr lang="ru-RU" sz="900">
                        <a:solidFill>
                          <a:srgbClr val="000000"/>
                        </a:solidFill>
                        <a:effectLst/>
                        <a:latin typeface="+mn-lt"/>
                        <a:ea typeface="Times New Roman"/>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4</a:t>
                      </a:r>
                    </a:p>
                  </a:txBody>
                  <a:tcPr marL="68580" marR="68580" marT="0" marB="0" anchor="ctr"/>
                </a:tc>
                <a:extLst>
                  <a:ext uri="{0D108BD9-81ED-4DB2-BD59-A6C34878D82A}">
                    <a16:rowId xmlns:a16="http://schemas.microsoft.com/office/drawing/2014/main" val="10011"/>
                  </a:ext>
                </a:extLst>
              </a:tr>
              <a:tr h="193576">
                <a:tc>
                  <a:txBody>
                    <a:bodyPr/>
                    <a:lstStyle/>
                    <a:p>
                      <a:pPr>
                        <a:spcAft>
                          <a:spcPts val="0"/>
                        </a:spcAft>
                      </a:pPr>
                      <a:r>
                        <a:rPr lang="en-GB" sz="900" b="1">
                          <a:effectLst/>
                          <a:latin typeface="+mn-lt"/>
                          <a:ea typeface="Times New Roman"/>
                          <a:cs typeface="Times New Roman"/>
                        </a:rPr>
                        <a:t>TC 1.12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Reference Materials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a:t>
                      </a:r>
                      <a:r>
                        <a:rPr lang="en-US" sz="900" b="1">
                          <a:solidFill>
                            <a:srgbClr val="000000"/>
                          </a:solidFill>
                          <a:effectLst/>
                          <a:latin typeface="+mn-lt"/>
                          <a:ea typeface="Times New Roman"/>
                        </a:rPr>
                        <a:t>. </a:t>
                      </a:r>
                      <a:r>
                        <a:rPr lang="en-GB" sz="900" b="1">
                          <a:solidFill>
                            <a:srgbClr val="000000"/>
                          </a:solidFill>
                          <a:effectLst/>
                          <a:latin typeface="+mn-lt"/>
                          <a:ea typeface="Times New Roman"/>
                        </a:rPr>
                        <a:t>Sergey M</a:t>
                      </a:r>
                      <a:r>
                        <a:rPr lang="en-US" sz="900" b="1">
                          <a:solidFill>
                            <a:srgbClr val="000000"/>
                          </a:solidFill>
                          <a:effectLst/>
                          <a:latin typeface="+mn-lt"/>
                          <a:ea typeface="Times New Roman"/>
                        </a:rPr>
                        <a:t>edvedevskikh</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solidFill>
                            <a:srgbClr val="000000"/>
                          </a:solidFill>
                          <a:effectLst/>
                          <a:latin typeface="+mn-lt"/>
                          <a:ea typeface="Times New Roman"/>
                        </a:rPr>
                        <a:t>+7 343 3 50 26 18</a:t>
                      </a:r>
                    </a:p>
                    <a:p>
                      <a:pPr>
                        <a:spcAft>
                          <a:spcPts val="0"/>
                        </a:spcAft>
                      </a:pPr>
                      <a:r>
                        <a:rPr lang="ru-RU" sz="900">
                          <a:solidFill>
                            <a:srgbClr val="000000"/>
                          </a:solidFill>
                          <a:effectLst/>
                          <a:latin typeface="+mn-lt"/>
                          <a:ea typeface="Times New Roman"/>
                        </a:rPr>
                        <a:t>+7 343 3 50 20 39</a:t>
                      </a:r>
                    </a:p>
                    <a:p>
                      <a:pPr>
                        <a:spcAft>
                          <a:spcPts val="0"/>
                        </a:spcAft>
                      </a:pPr>
                      <a:r>
                        <a:rPr lang="ru-RU" sz="900">
                          <a:solidFill>
                            <a:srgbClr val="000000"/>
                          </a:solidFill>
                          <a:effectLst/>
                          <a:latin typeface="+mn-lt"/>
                          <a:ea typeface="Times New Roman"/>
                        </a:rPr>
                        <a:t>uniim@uniim.ru</a:t>
                      </a:r>
                    </a:p>
                  </a:txBody>
                  <a:tcPr marL="68580" marR="68580" marT="0" marB="0" anchor="ctr"/>
                </a:tc>
                <a:tc>
                  <a:txBody>
                    <a:bodyPr/>
                    <a:lstStyle/>
                    <a:p>
                      <a:pPr algn="ctr">
                        <a:spcAft>
                          <a:spcPts val="0"/>
                        </a:spcAft>
                      </a:pPr>
                      <a:r>
                        <a:rPr lang="ru-RU" sz="900">
                          <a:solidFill>
                            <a:srgbClr val="000000"/>
                          </a:solidFill>
                          <a:effectLst/>
                          <a:latin typeface="+mn-lt"/>
                          <a:ea typeface="Times New Roman"/>
                        </a:rPr>
                        <a:t>6</a:t>
                      </a:r>
                    </a:p>
                  </a:txBody>
                  <a:tcPr marL="68580" marR="68580" marT="0" marB="0" anchor="ctr"/>
                </a:tc>
                <a:extLst>
                  <a:ext uri="{0D108BD9-81ED-4DB2-BD59-A6C34878D82A}">
                    <a16:rowId xmlns:a16="http://schemas.microsoft.com/office/drawing/2014/main" val="10012"/>
                  </a:ext>
                </a:extLst>
              </a:tr>
              <a:tr h="459472">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err="1" smtClean="0">
                          <a:solidFill>
                            <a:srgbClr val="000000"/>
                          </a:solidFill>
                          <a:effectLst/>
                          <a:latin typeface="+mn-lt"/>
                          <a:ea typeface="Times New Roman"/>
                        </a:rPr>
                        <a:t>Dr.</a:t>
                      </a:r>
                      <a:r>
                        <a:rPr lang="en-GB" sz="900" b="1" baseline="0" dirty="0" smtClean="0">
                          <a:solidFill>
                            <a:srgbClr val="000000"/>
                          </a:solidFill>
                          <a:effectLst/>
                          <a:latin typeface="+mn-lt"/>
                          <a:ea typeface="Times New Roman"/>
                        </a:rPr>
                        <a:t> </a:t>
                      </a:r>
                      <a:r>
                        <a:rPr lang="en-GB" sz="900" b="1" baseline="0" dirty="0" err="1" smtClean="0">
                          <a:solidFill>
                            <a:srgbClr val="000000"/>
                          </a:solidFill>
                          <a:effectLst/>
                          <a:latin typeface="+mn-lt"/>
                          <a:ea typeface="Times New Roman"/>
                        </a:rPr>
                        <a:t>Yriy</a:t>
                      </a:r>
                      <a:r>
                        <a:rPr lang="en-GB" sz="900" b="1" baseline="0" dirty="0" smtClean="0">
                          <a:solidFill>
                            <a:srgbClr val="000000"/>
                          </a:solidFill>
                          <a:effectLst/>
                          <a:latin typeface="+mn-lt"/>
                          <a:ea typeface="Times New Roman"/>
                        </a:rPr>
                        <a:t> </a:t>
                      </a:r>
                      <a:r>
                        <a:rPr lang="en-GB" sz="900" b="1" baseline="0" dirty="0" err="1" smtClean="0">
                          <a:solidFill>
                            <a:srgbClr val="000000"/>
                          </a:solidFill>
                          <a:effectLst/>
                          <a:latin typeface="+mn-lt"/>
                          <a:ea typeface="Times New Roman"/>
                        </a:rPr>
                        <a:t>Androshuk</a:t>
                      </a:r>
                      <a:endParaRPr lang="ru-RU" sz="900" dirty="0">
                        <a:solidFill>
                          <a:srgbClr val="000000"/>
                        </a:solidFill>
                        <a:effectLst/>
                        <a:latin typeface="+mn-lt"/>
                        <a:ea typeface="Times New Roman"/>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+7 495 437 32 38</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+7 495 437 56 66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androshuk@vniims.ru</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p>
                  </a:txBody>
                  <a:tcPr marL="68580" marR="68580" marT="0" marB="0" anchor="ctr"/>
                </a:tc>
                <a:tc>
                  <a:txBody>
                    <a:bodyPr/>
                    <a:lstStyle/>
                    <a:p>
                      <a:pPr algn="ctr">
                        <a:spcAft>
                          <a:spcPts val="0"/>
                        </a:spcAft>
                      </a:pPr>
                      <a:r>
                        <a:rPr lang="ru-RU" sz="900">
                          <a:solidFill>
                            <a:srgbClr val="000000"/>
                          </a:solidFill>
                          <a:effectLst/>
                          <a:latin typeface="+mn-lt"/>
                          <a:ea typeface="Times New Roman"/>
                        </a:rPr>
                        <a:t>3</a:t>
                      </a:r>
                    </a:p>
                  </a:txBody>
                  <a:tcPr marL="68580" marR="68580" marT="0" marB="0" anchor="ctr"/>
                </a:tc>
                <a:extLst>
                  <a:ext uri="{0D108BD9-81ED-4DB2-BD59-A6C34878D82A}">
                    <a16:rowId xmlns:a16="http://schemas.microsoft.com/office/drawing/2014/main" val="10013"/>
                  </a:ext>
                </a:extLst>
              </a:tr>
              <a:tr h="404144">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rPr>
                        <a:t>Dr. </a:t>
                      </a:r>
                      <a:r>
                        <a:rPr lang="en-GB" sz="900" b="1" dirty="0" smtClean="0">
                          <a:solidFill>
                            <a:srgbClr val="000000"/>
                          </a:solidFill>
                          <a:effectLst/>
                          <a:latin typeface="+mn-lt"/>
                          <a:ea typeface="Times New Roman"/>
                        </a:rPr>
                        <a:t>Natalia </a:t>
                      </a:r>
                      <a:r>
                        <a:rPr lang="en-GB" sz="900" b="1" dirty="0" err="1">
                          <a:solidFill>
                            <a:srgbClr val="000000"/>
                          </a:solidFill>
                          <a:effectLst/>
                          <a:latin typeface="+mn-lt"/>
                          <a:ea typeface="Times New Roman"/>
                        </a:rPr>
                        <a:t>Muravskaya</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ru-RU" sz="900">
                          <a:solidFill>
                            <a:srgbClr val="000000"/>
                          </a:solidFill>
                          <a:effectLst/>
                          <a:latin typeface="+mn-lt"/>
                          <a:ea typeface="Times New Roman"/>
                        </a:rPr>
                        <a:t>+7 495 437 33 56</a:t>
                      </a:r>
                    </a:p>
                    <a:p>
                      <a:pPr>
                        <a:spcAft>
                          <a:spcPts val="0"/>
                        </a:spcAft>
                      </a:pPr>
                      <a:r>
                        <a:rPr lang="ru-RU" sz="900">
                          <a:solidFill>
                            <a:srgbClr val="000000"/>
                          </a:solidFill>
                          <a:effectLst/>
                          <a:latin typeface="+mn-lt"/>
                          <a:ea typeface="Times New Roman"/>
                        </a:rPr>
                        <a:t>+7 495 437 31 47</a:t>
                      </a:r>
                    </a:p>
                    <a:p>
                      <a:pPr>
                        <a:spcAft>
                          <a:spcPts val="0"/>
                        </a:spcAft>
                      </a:pPr>
                      <a:r>
                        <a:rPr lang="ru-RU" sz="900">
                          <a:solidFill>
                            <a:srgbClr val="000000"/>
                          </a:solidFill>
                          <a:effectLst/>
                          <a:latin typeface="+mn-lt"/>
                          <a:ea typeface="Times New Roman"/>
                        </a:rPr>
                        <a:t>muravskaya-d4@vniiofi.ru</a:t>
                      </a:r>
                    </a:p>
                  </a:txBody>
                  <a:tcPr marL="68580" marR="68580" marT="0" marB="0" anchor="ctr"/>
                </a:tc>
                <a:tc>
                  <a:txBody>
                    <a:bodyPr/>
                    <a:lstStyle/>
                    <a:p>
                      <a:pPr algn="ctr">
                        <a:spcAft>
                          <a:spcPts val="0"/>
                        </a:spcAft>
                      </a:pPr>
                      <a:r>
                        <a:rPr lang="ru-RU" sz="900">
                          <a:solidFill>
                            <a:srgbClr val="000000"/>
                          </a:solidFill>
                          <a:effectLst/>
                          <a:latin typeface="+mn-lt"/>
                          <a:ea typeface="Times New Roman"/>
                        </a:rPr>
                        <a:t>5</a:t>
                      </a:r>
                    </a:p>
                  </a:txBody>
                  <a:tcPr marL="68580" marR="68580" marT="0" marB="0" anchor="ctr"/>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Mrs. Ekaterina </a:t>
                      </a:r>
                      <a:r>
                        <a:rPr lang="en-GB" sz="900" b="1" dirty="0" err="1" smtClean="0">
                          <a:solidFill>
                            <a:srgbClr val="000000"/>
                          </a:solidFill>
                          <a:effectLst/>
                          <a:latin typeface="+mn-lt"/>
                          <a:ea typeface="Times New Roman"/>
                        </a:rPr>
                        <a:t>Kozmina</a:t>
                      </a:r>
                      <a:endParaRPr lang="ru-RU" sz="900" dirty="0">
                        <a:solidFill>
                          <a:srgbClr val="000000"/>
                        </a:solidFill>
                        <a:effectLst/>
                        <a:latin typeface="+mn-lt"/>
                        <a:ea typeface="Times New Roman"/>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+7 495 781 44 31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ekaterina701</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@vniims.ru</a:t>
                      </a:r>
                    </a:p>
                  </a:txBody>
                  <a:tcPr marL="68580" marR="68580" marT="0" marB="0" anchor="ctr"/>
                </a:tc>
                <a:tc>
                  <a:txBody>
                    <a:bodyPr/>
                    <a:lstStyle/>
                    <a:p>
                      <a:pPr algn="ctr">
                        <a:spcAft>
                          <a:spcPts val="0"/>
                        </a:spcAft>
                      </a:pPr>
                      <a:r>
                        <a:rPr lang="ru-RU" sz="900">
                          <a:solidFill>
                            <a:srgbClr val="000000"/>
                          </a:solidFill>
                          <a:effectLst/>
                          <a:latin typeface="+mn-lt"/>
                          <a:ea typeface="Times New Roman"/>
                        </a:rPr>
                        <a:t>3</a:t>
                      </a:r>
                    </a:p>
                  </a:txBody>
                  <a:tcPr marL="68580" marR="68580" marT="0" marB="0" anchor="ctr"/>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US" sz="900" b="1">
                          <a:solidFill>
                            <a:srgbClr val="000000"/>
                          </a:solidFill>
                          <a:effectLst/>
                          <a:latin typeface="+mn-lt"/>
                          <a:ea typeface="Times New Roman"/>
                        </a:rPr>
                        <a:t>Mr. Sergey Golubev</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a:solidFill>
                            <a:srgbClr val="000000"/>
                          </a:solidFill>
                          <a:effectLst/>
                          <a:latin typeface="+mn-lt"/>
                          <a:ea typeface="Times New Roman"/>
                        </a:rPr>
                        <a:t>+7 499</a:t>
                      </a:r>
                      <a:r>
                        <a:rPr lang="en-US" sz="900">
                          <a:solidFill>
                            <a:srgbClr val="000000"/>
                          </a:solidFill>
                          <a:effectLst/>
                          <a:latin typeface="+mn-lt"/>
                          <a:ea typeface="Times New Roman"/>
                        </a:rPr>
                        <a:t> </a:t>
                      </a:r>
                      <a:r>
                        <a:rPr lang="ru-RU" sz="900">
                          <a:solidFill>
                            <a:srgbClr val="000000"/>
                          </a:solidFill>
                          <a:effectLst/>
                          <a:latin typeface="+mn-lt"/>
                          <a:ea typeface="Times New Roman"/>
                        </a:rPr>
                        <a:t>236 30 42</a:t>
                      </a:r>
                      <a:br>
                        <a:rPr lang="ru-RU" sz="900">
                          <a:solidFill>
                            <a:srgbClr val="000000"/>
                          </a:solidFill>
                          <a:effectLst/>
                          <a:latin typeface="+mn-lt"/>
                          <a:ea typeface="Times New Roman"/>
                        </a:rPr>
                      </a:br>
                      <a:r>
                        <a:rPr lang="en-US" sz="900">
                          <a:solidFill>
                            <a:srgbClr val="000000"/>
                          </a:solidFill>
                          <a:effectLst/>
                          <a:latin typeface="+mn-lt"/>
                          <a:ea typeface="Times New Roman"/>
                        </a:rPr>
                        <a:t>metrol</a:t>
                      </a:r>
                      <a:r>
                        <a:rPr lang="ru-RU" sz="900">
                          <a:solidFill>
                            <a:srgbClr val="000000"/>
                          </a:solidFill>
                          <a:effectLst/>
                          <a:latin typeface="+mn-lt"/>
                          <a:ea typeface="Times New Roman"/>
                        </a:rPr>
                        <a:t>@</a:t>
                      </a:r>
                      <a:r>
                        <a:rPr lang="en-US" sz="900">
                          <a:solidFill>
                            <a:srgbClr val="000000"/>
                          </a:solidFill>
                          <a:effectLst/>
                          <a:latin typeface="+mn-lt"/>
                          <a:ea typeface="Times New Roman"/>
                        </a:rPr>
                        <a:t>gost</a:t>
                      </a:r>
                      <a:r>
                        <a:rPr lang="ru-RU" sz="900">
                          <a:solidFill>
                            <a:srgbClr val="000000"/>
                          </a:solidFill>
                          <a:effectLst/>
                          <a:latin typeface="+mn-lt"/>
                          <a:ea typeface="Times New Roman"/>
                        </a:rPr>
                        <a:t>.</a:t>
                      </a:r>
                      <a:r>
                        <a:rPr lang="en-US" sz="900">
                          <a:solidFill>
                            <a:srgbClr val="000000"/>
                          </a:solidFill>
                          <a:effectLst/>
                          <a:latin typeface="+mn-lt"/>
                          <a:ea typeface="Times New Roman"/>
                        </a:rPr>
                        <a:t>ru</a:t>
                      </a:r>
                      <a:endParaRPr lang="ru-RU" sz="900">
                        <a:solidFill>
                          <a:srgbClr val="000000"/>
                        </a:solidFill>
                        <a:effectLst/>
                        <a:latin typeface="+mn-lt"/>
                        <a:ea typeface="Times New Roman"/>
                      </a:endParaRPr>
                    </a:p>
                  </a:txBody>
                  <a:tcPr marL="68580" marR="68580" marT="0" marB="0" anchor="ctr"/>
                </a:tc>
                <a:tc>
                  <a:txBody>
                    <a:bodyPr/>
                    <a:lstStyle/>
                    <a:p>
                      <a:pPr algn="ctr">
                        <a:spcAft>
                          <a:spcPts val="0"/>
                        </a:spcAft>
                      </a:pPr>
                      <a:r>
                        <a:rPr lang="ru-RU" sz="900" dirty="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333375" y="1208088"/>
            <a:ext cx="6172200" cy="6913562"/>
          </a:xfrm>
        </p:spPr>
        <p:txBody>
          <a:bodyPr rtlCol="0">
            <a:noAutofit/>
          </a:bodyPr>
          <a:lstStyle/>
          <a:p>
            <a:pPr fontAlgn="auto">
              <a:spcAft>
                <a:spcPts val="0"/>
              </a:spcAft>
              <a:defRPr/>
            </a:pPr>
            <a:r>
              <a:rPr lang="en-GB" sz="1200" b="1" cap="all" dirty="0">
                <a:solidFill>
                  <a:srgbClr val="FF0000"/>
                </a:solidFill>
              </a:rPr>
              <a:t>Addresses of organisations</a:t>
            </a:r>
            <a:endParaRPr lang="ru-RU" sz="1200" dirty="0">
              <a:solidFill>
                <a:srgbClr val="FF0000"/>
              </a:solidFill>
            </a:endParaRPr>
          </a:p>
          <a:p>
            <a:pPr fontAlgn="auto">
              <a:spcAft>
                <a:spcPts val="0"/>
              </a:spcAft>
              <a:defRPr/>
            </a:pPr>
            <a:r>
              <a:rPr lang="ru-RU" sz="1050" b="1" dirty="0" smtClean="0"/>
              <a:t>1</a:t>
            </a:r>
            <a:r>
              <a:rPr lang="ru-RU" sz="1050" b="1" dirty="0"/>
              <a:t>.</a:t>
            </a:r>
            <a:r>
              <a:rPr lang="en-US" sz="1050" b="1" dirty="0"/>
              <a:t>	</a:t>
            </a:r>
            <a:r>
              <a:rPr lang="en-GB" sz="1050" b="1" dirty="0"/>
              <a:t>Federal Agency on Technical Regulating and Metrology (ROSSTANDART)</a:t>
            </a:r>
            <a:endParaRPr lang="ru-RU" sz="1050" dirty="0"/>
          </a:p>
          <a:p>
            <a:pPr fontAlgn="auto">
              <a:spcAft>
                <a:spcPts val="0"/>
              </a:spcAft>
              <a:defRPr/>
            </a:pPr>
            <a:r>
              <a:rPr lang="en-US" sz="1050" dirty="0"/>
              <a:t>	9, </a:t>
            </a:r>
            <a:r>
              <a:rPr lang="en-US" sz="1050" dirty="0" err="1"/>
              <a:t>Leninsky</a:t>
            </a:r>
            <a:r>
              <a:rPr lang="en-US" sz="1050" dirty="0"/>
              <a:t> Prospect</a:t>
            </a:r>
            <a:endParaRPr lang="ru-RU" sz="1050" dirty="0"/>
          </a:p>
          <a:p>
            <a:pPr fontAlgn="auto">
              <a:spcAft>
                <a:spcPts val="0"/>
              </a:spcAft>
              <a:defRPr/>
            </a:pPr>
            <a:r>
              <a:rPr lang="en-US" sz="1050" dirty="0"/>
              <a:t>	119991, Moscow</a:t>
            </a:r>
            <a:endParaRPr lang="ru-RU" sz="1050" dirty="0"/>
          </a:p>
          <a:p>
            <a:pPr fontAlgn="auto">
              <a:spcAft>
                <a:spcPts val="0"/>
              </a:spcAft>
              <a:defRPr/>
            </a:pPr>
            <a:r>
              <a:rPr lang="en-US" sz="1050" dirty="0"/>
              <a:t>	Russia</a:t>
            </a:r>
            <a:endParaRPr lang="ru-RU" sz="1050" dirty="0"/>
          </a:p>
          <a:p>
            <a:pPr fontAlgn="auto">
              <a:spcAft>
                <a:spcPts val="0"/>
              </a:spcAft>
              <a:defRPr/>
            </a:pPr>
            <a:r>
              <a:rPr lang="en-US" sz="1050" dirty="0"/>
              <a:t>	Telephone:	 +7 499 236 03 00	</a:t>
            </a:r>
            <a:endParaRPr lang="ru-RU" sz="1050" dirty="0"/>
          </a:p>
          <a:p>
            <a:pPr fontAlgn="auto">
              <a:spcAft>
                <a:spcPts val="0"/>
              </a:spcAft>
              <a:defRPr/>
            </a:pPr>
            <a:r>
              <a:rPr lang="en-US" sz="1050" dirty="0"/>
              <a:t>	Fax: 	</a:t>
            </a:r>
            <a:r>
              <a:rPr lang="en-US" sz="1050" dirty="0" smtClean="0"/>
              <a:t>+</a:t>
            </a:r>
            <a:r>
              <a:rPr lang="en-US" sz="1050" dirty="0"/>
              <a:t>7 499 236 62 31</a:t>
            </a:r>
            <a:endParaRPr lang="ru-RU" sz="1050" dirty="0"/>
          </a:p>
          <a:p>
            <a:pPr fontAlgn="auto">
              <a:spcAft>
                <a:spcPts val="0"/>
              </a:spcAft>
              <a:defRPr/>
            </a:pPr>
            <a:r>
              <a:rPr lang="en-US" sz="1050" dirty="0"/>
              <a:t>	Website:	</a:t>
            </a:r>
            <a:r>
              <a:rPr lang="en-US" sz="1050" dirty="0" smtClean="0"/>
              <a:t>http</a:t>
            </a:r>
            <a:r>
              <a:rPr lang="en-US" sz="1050" dirty="0"/>
              <a:t>://gost.ru</a:t>
            </a:r>
            <a:endParaRPr lang="ru-RU" sz="1050" dirty="0"/>
          </a:p>
          <a:p>
            <a:pPr fontAlgn="auto">
              <a:spcAft>
                <a:spcPts val="0"/>
              </a:spcAft>
              <a:defRPr/>
            </a:pPr>
            <a:r>
              <a:rPr lang="ru-RU" sz="1050" b="1" dirty="0"/>
              <a:t> </a:t>
            </a:r>
            <a:endParaRPr lang="ru-RU" sz="1050" dirty="0"/>
          </a:p>
          <a:p>
            <a:pPr fontAlgn="auto">
              <a:spcAft>
                <a:spcPts val="0"/>
              </a:spcAft>
              <a:defRPr/>
            </a:pPr>
            <a:r>
              <a:rPr lang="ru-RU" sz="1050" b="1" dirty="0"/>
              <a:t>2</a:t>
            </a:r>
            <a:r>
              <a:rPr lang="en-GB" sz="1050" b="1" dirty="0"/>
              <a:t>.	All-Russian Scientific Research Institute of Metrology </a:t>
            </a:r>
            <a:r>
              <a:rPr lang="en-GB" sz="1050" b="1" dirty="0" smtClean="0"/>
              <a:t/>
            </a:r>
            <a:br>
              <a:rPr lang="en-GB" sz="1050" b="1" dirty="0" smtClean="0"/>
            </a:br>
            <a:r>
              <a:rPr lang="en-GB" sz="1050" b="1" dirty="0" smtClean="0"/>
              <a:t>	named </a:t>
            </a:r>
            <a:r>
              <a:rPr lang="en-GB" sz="1050" b="1" dirty="0"/>
              <a:t>after D.I. Mendeleev (VNIIM)</a:t>
            </a:r>
            <a:endParaRPr lang="ru-RU" sz="1050" dirty="0"/>
          </a:p>
          <a:p>
            <a:pPr fontAlgn="auto">
              <a:spcAft>
                <a:spcPts val="0"/>
              </a:spcAft>
              <a:defRPr/>
            </a:pPr>
            <a:r>
              <a:rPr lang="en-GB" sz="1050" dirty="0"/>
              <a:t>	19 </a:t>
            </a:r>
            <a:r>
              <a:rPr lang="en-GB" sz="1050" dirty="0" err="1"/>
              <a:t>Moscovsky</a:t>
            </a:r>
            <a:r>
              <a:rPr lang="en-GB" sz="1050" dirty="0"/>
              <a:t> Prospect</a:t>
            </a:r>
            <a:endParaRPr lang="ru-RU" sz="1050" dirty="0"/>
          </a:p>
          <a:p>
            <a:pPr fontAlgn="auto">
              <a:spcAft>
                <a:spcPts val="0"/>
              </a:spcAft>
              <a:defRPr/>
            </a:pPr>
            <a:r>
              <a:rPr lang="en-GB" sz="1050" dirty="0"/>
              <a:t>	190005 Sankt-Petersburg</a:t>
            </a:r>
            <a:endParaRPr lang="ru-RU" sz="1050" dirty="0"/>
          </a:p>
          <a:p>
            <a:pPr fontAlgn="auto">
              <a:spcAft>
                <a:spcPts val="0"/>
              </a:spcAft>
              <a:defRPr/>
            </a:pPr>
            <a:r>
              <a:rPr lang="en-GB" sz="1050" dirty="0"/>
              <a:t>	Russia</a:t>
            </a:r>
            <a:endParaRPr lang="ru-RU" sz="1050" dirty="0"/>
          </a:p>
          <a:p>
            <a:pPr fontAlgn="auto">
              <a:spcAft>
                <a:spcPts val="0"/>
              </a:spcAft>
              <a:defRPr/>
            </a:pPr>
            <a:r>
              <a:rPr lang="en-GB" sz="1050" dirty="0"/>
              <a:t>	Telephone:	+7 812 251 76 01</a:t>
            </a:r>
            <a:endParaRPr lang="ru-RU" sz="1050" dirty="0"/>
          </a:p>
          <a:p>
            <a:pPr fontAlgn="auto">
              <a:spcAft>
                <a:spcPts val="0"/>
              </a:spcAft>
              <a:defRPr/>
            </a:pPr>
            <a:r>
              <a:rPr lang="en-GB" sz="1050" dirty="0"/>
              <a:t>	Fax:	</a:t>
            </a:r>
            <a:r>
              <a:rPr lang="en-GB" sz="1050" dirty="0" smtClean="0"/>
              <a:t>+</a:t>
            </a:r>
            <a:r>
              <a:rPr lang="en-GB" sz="1050" dirty="0"/>
              <a:t>7 812 713 01 14</a:t>
            </a:r>
            <a:endParaRPr lang="ru-RU" sz="1050" dirty="0"/>
          </a:p>
          <a:p>
            <a:pPr fontAlgn="auto">
              <a:spcAft>
                <a:spcPts val="0"/>
              </a:spcAft>
              <a:defRPr/>
            </a:pPr>
            <a:r>
              <a:rPr lang="en-GB" sz="1050" dirty="0"/>
              <a:t>	E-mail:	</a:t>
            </a:r>
            <a:r>
              <a:rPr lang="en-GB" sz="1050" u="sng" dirty="0" smtClean="0">
                <a:hlinkClick r:id="rId2"/>
              </a:rPr>
              <a:t>info@vniim.ru</a:t>
            </a:r>
            <a:endParaRPr lang="ru-RU" sz="1050" dirty="0"/>
          </a:p>
          <a:p>
            <a:pPr fontAlgn="auto">
              <a:spcAft>
                <a:spcPts val="0"/>
              </a:spcAft>
              <a:defRPr/>
            </a:pPr>
            <a:r>
              <a:rPr lang="en-GB" sz="1050" dirty="0"/>
              <a:t>	Website:	</a:t>
            </a:r>
            <a:r>
              <a:rPr lang="en-GB" sz="1050" u="sng" dirty="0" smtClean="0">
                <a:hlinkClick r:id="rId3"/>
              </a:rPr>
              <a:t>www.vniim.ru</a:t>
            </a:r>
            <a:endParaRPr lang="ru-RU" sz="1050" dirty="0"/>
          </a:p>
          <a:p>
            <a:pPr fontAlgn="auto">
              <a:spcAft>
                <a:spcPts val="0"/>
              </a:spcAft>
              <a:defRPr/>
            </a:pPr>
            <a:r>
              <a:rPr lang="en-GB" sz="1050" b="1" dirty="0"/>
              <a:t> </a:t>
            </a:r>
            <a:endParaRPr lang="ru-RU" sz="1050" b="1" i="1" dirty="0"/>
          </a:p>
          <a:p>
            <a:pPr fontAlgn="auto">
              <a:spcAft>
                <a:spcPts val="0"/>
              </a:spcAft>
              <a:defRPr/>
            </a:pPr>
            <a:r>
              <a:rPr lang="ru-RU" sz="1050" b="1" dirty="0"/>
              <a:t>3</a:t>
            </a:r>
            <a:r>
              <a:rPr lang="en-GB" sz="1050" b="1" dirty="0"/>
              <a:t>.	All-Russian Scientific Research Institute </a:t>
            </a:r>
            <a:r>
              <a:rPr lang="en-GB" sz="1050" b="1" dirty="0" smtClean="0"/>
              <a:t/>
            </a:r>
            <a:br>
              <a:rPr lang="en-GB" sz="1050" b="1" dirty="0" smtClean="0"/>
            </a:br>
            <a:r>
              <a:rPr lang="en-GB" sz="1050" b="1" dirty="0" smtClean="0"/>
              <a:t>	of </a:t>
            </a:r>
            <a:r>
              <a:rPr lang="en-GB" sz="1050" b="1" dirty="0"/>
              <a:t>Metrological Service (VNIIMS)</a:t>
            </a:r>
            <a:endParaRPr lang="ru-RU" sz="1050" b="1" i="1" dirty="0"/>
          </a:p>
          <a:p>
            <a:pPr fontAlgn="auto">
              <a:spcAft>
                <a:spcPts val="0"/>
              </a:spcAft>
              <a:defRPr/>
            </a:pPr>
            <a:r>
              <a:rPr lang="en-GB" sz="1050" dirty="0"/>
              <a:t>	46 </a:t>
            </a:r>
            <a:r>
              <a:rPr lang="en-GB" sz="1050" dirty="0" err="1"/>
              <a:t>Ozernaya</a:t>
            </a:r>
            <a:r>
              <a:rPr lang="en-GB" sz="1050" dirty="0"/>
              <a:t> Str.</a:t>
            </a:r>
            <a:endParaRPr lang="ru-RU" sz="1050" dirty="0"/>
          </a:p>
          <a:p>
            <a:pPr fontAlgn="auto">
              <a:spcAft>
                <a:spcPts val="0"/>
              </a:spcAft>
              <a:defRPr/>
            </a:pPr>
            <a:r>
              <a:rPr lang="en-GB" sz="1050" dirty="0"/>
              <a:t>	119361 Moscow</a:t>
            </a:r>
            <a:endParaRPr lang="ru-RU" sz="1050" dirty="0"/>
          </a:p>
          <a:p>
            <a:pPr fontAlgn="auto">
              <a:spcAft>
                <a:spcPts val="0"/>
              </a:spcAft>
              <a:defRPr/>
            </a:pPr>
            <a:r>
              <a:rPr lang="en-GB" sz="1050" dirty="0"/>
              <a:t>	Russia</a:t>
            </a:r>
            <a:endParaRPr lang="ru-RU" sz="1050" dirty="0"/>
          </a:p>
          <a:p>
            <a:pPr fontAlgn="auto">
              <a:spcAft>
                <a:spcPts val="0"/>
              </a:spcAft>
              <a:defRPr/>
            </a:pPr>
            <a:r>
              <a:rPr lang="en-GB" sz="1050" dirty="0"/>
              <a:t>	Telephone:	+7 495 437 55 77</a:t>
            </a:r>
            <a:endParaRPr lang="ru-RU" sz="1050" dirty="0"/>
          </a:p>
          <a:p>
            <a:pPr fontAlgn="auto">
              <a:spcAft>
                <a:spcPts val="0"/>
              </a:spcAft>
              <a:defRPr/>
            </a:pPr>
            <a:r>
              <a:rPr lang="en-GB" sz="1050" dirty="0"/>
              <a:t>	Fax:	</a:t>
            </a:r>
            <a:r>
              <a:rPr lang="en-GB" sz="1050" dirty="0" smtClean="0"/>
              <a:t>+</a:t>
            </a:r>
            <a:r>
              <a:rPr lang="en-GB" sz="1050" dirty="0"/>
              <a:t>7 495 437 56 66</a:t>
            </a:r>
            <a:endParaRPr lang="ru-RU" sz="1050" dirty="0"/>
          </a:p>
          <a:p>
            <a:pPr fontAlgn="auto">
              <a:spcAft>
                <a:spcPts val="0"/>
              </a:spcAft>
              <a:defRPr/>
            </a:pPr>
            <a:r>
              <a:rPr lang="en-GB" sz="1050" dirty="0"/>
              <a:t>	E-mail:	</a:t>
            </a:r>
            <a:r>
              <a:rPr lang="en-GB" sz="1050" u="sng" dirty="0" smtClean="0">
                <a:hlinkClick r:id="rId4"/>
              </a:rPr>
              <a:t>office@vniims.ru</a:t>
            </a:r>
            <a:endParaRPr lang="ru-RU" sz="1050" dirty="0"/>
          </a:p>
          <a:p>
            <a:pPr fontAlgn="auto">
              <a:spcAft>
                <a:spcPts val="0"/>
              </a:spcAft>
              <a:defRPr/>
            </a:pPr>
            <a:r>
              <a:rPr lang="en-GB" sz="1050" dirty="0"/>
              <a:t>	Website:	</a:t>
            </a:r>
            <a:r>
              <a:rPr lang="en-GB" sz="1050" u="sng" dirty="0" smtClean="0">
                <a:hlinkClick r:id="rId5"/>
              </a:rPr>
              <a:t>www.vniims.ru</a:t>
            </a:r>
            <a:endParaRPr lang="ru-RU" sz="1050" dirty="0"/>
          </a:p>
          <a:p>
            <a:pPr fontAlgn="auto">
              <a:spcAft>
                <a:spcPts val="0"/>
              </a:spcAft>
              <a:defRPr/>
            </a:pPr>
            <a:r>
              <a:rPr lang="en-GB" sz="1050" b="1" dirty="0"/>
              <a:t> </a:t>
            </a:r>
            <a:endParaRPr lang="ru-RU" sz="1050" dirty="0"/>
          </a:p>
          <a:p>
            <a:pPr fontAlgn="auto">
              <a:spcAft>
                <a:spcPts val="0"/>
              </a:spcAft>
              <a:defRPr/>
            </a:pPr>
            <a:r>
              <a:rPr lang="ru-RU" sz="1050" b="1" dirty="0"/>
              <a:t>4</a:t>
            </a:r>
            <a:r>
              <a:rPr lang="en-GB" sz="1050" b="1" dirty="0"/>
              <a:t>.	All-Russian Scientific Research Institute </a:t>
            </a:r>
            <a:r>
              <a:rPr lang="en-GB" sz="1050" b="1" dirty="0" smtClean="0"/>
              <a:t/>
            </a:r>
            <a:br>
              <a:rPr lang="en-GB" sz="1050" b="1" dirty="0" smtClean="0"/>
            </a:br>
            <a:r>
              <a:rPr lang="en-GB" sz="1050" b="1" dirty="0" smtClean="0"/>
              <a:t>	of </a:t>
            </a:r>
            <a:r>
              <a:rPr lang="en-GB" sz="1050" b="1" dirty="0" err="1"/>
              <a:t>Physico</a:t>
            </a:r>
            <a:r>
              <a:rPr lang="en-GB" sz="1050" b="1" dirty="0"/>
              <a:t>-Technical Measurements (VNIIFTRI)</a:t>
            </a:r>
            <a:endParaRPr lang="ru-RU" sz="1050" dirty="0"/>
          </a:p>
          <a:p>
            <a:pPr fontAlgn="auto">
              <a:spcAft>
                <a:spcPts val="0"/>
              </a:spcAft>
              <a:defRPr/>
            </a:pPr>
            <a:r>
              <a:rPr lang="en-GB" sz="1050" dirty="0"/>
              <a:t>	141570 </a:t>
            </a:r>
            <a:r>
              <a:rPr lang="en-GB" sz="1050" dirty="0" err="1"/>
              <a:t>Mendeleevo</a:t>
            </a:r>
            <a:endParaRPr lang="ru-RU" sz="1050" dirty="0"/>
          </a:p>
          <a:p>
            <a:pPr fontAlgn="auto">
              <a:spcAft>
                <a:spcPts val="0"/>
              </a:spcAft>
              <a:defRPr/>
            </a:pPr>
            <a:r>
              <a:rPr lang="en-GB" sz="1050" dirty="0"/>
              <a:t>	</a:t>
            </a:r>
            <a:r>
              <a:rPr lang="en-GB" sz="1050" dirty="0" err="1"/>
              <a:t>Solnechnogorsky</a:t>
            </a:r>
            <a:r>
              <a:rPr lang="en-GB" sz="1050" dirty="0"/>
              <a:t> District, Moscow Region</a:t>
            </a:r>
            <a:endParaRPr lang="ru-RU" sz="1050" dirty="0"/>
          </a:p>
          <a:p>
            <a:pPr fontAlgn="auto">
              <a:spcAft>
                <a:spcPts val="0"/>
              </a:spcAft>
              <a:defRPr/>
            </a:pPr>
            <a:r>
              <a:rPr lang="en-GB" sz="1050" dirty="0"/>
              <a:t>	Russia</a:t>
            </a:r>
            <a:endParaRPr lang="ru-RU" sz="1050" dirty="0"/>
          </a:p>
          <a:p>
            <a:pPr fontAlgn="auto">
              <a:spcAft>
                <a:spcPts val="0"/>
              </a:spcAft>
              <a:defRPr/>
            </a:pPr>
            <a:r>
              <a:rPr lang="en-GB" sz="1050" dirty="0"/>
              <a:t>	Telephone:	+7 495 744 81 12</a:t>
            </a:r>
            <a:endParaRPr lang="ru-RU" sz="1050" dirty="0"/>
          </a:p>
          <a:p>
            <a:pPr fontAlgn="auto">
              <a:spcAft>
                <a:spcPts val="0"/>
              </a:spcAft>
              <a:defRPr/>
            </a:pPr>
            <a:r>
              <a:rPr lang="en-GB" sz="1050" dirty="0"/>
              <a:t>	Fax:	</a:t>
            </a:r>
            <a:r>
              <a:rPr lang="en-GB" sz="1050" dirty="0" smtClean="0"/>
              <a:t>+</a:t>
            </a:r>
            <a:r>
              <a:rPr lang="en-GB" sz="1050" dirty="0"/>
              <a:t>7 495 944 52 68</a:t>
            </a:r>
            <a:endParaRPr lang="ru-RU" sz="1050" dirty="0"/>
          </a:p>
          <a:p>
            <a:pPr fontAlgn="auto">
              <a:spcAft>
                <a:spcPts val="0"/>
              </a:spcAft>
              <a:defRPr/>
            </a:pPr>
            <a:r>
              <a:rPr lang="en-GB" sz="1050" dirty="0"/>
              <a:t>	E-mail:	</a:t>
            </a:r>
            <a:r>
              <a:rPr lang="en-GB" sz="1050" u="sng" dirty="0" smtClean="0">
                <a:hlinkClick r:id="rId6"/>
              </a:rPr>
              <a:t>director@vniiftri.ru</a:t>
            </a:r>
            <a:endParaRPr lang="ru-RU" sz="1050" dirty="0"/>
          </a:p>
          <a:p>
            <a:pPr fontAlgn="auto">
              <a:spcAft>
                <a:spcPts val="0"/>
              </a:spcAft>
              <a:defRPr/>
            </a:pPr>
            <a:r>
              <a:rPr lang="en-GB" sz="1050" dirty="0"/>
              <a:t>	Website:	</a:t>
            </a:r>
            <a:r>
              <a:rPr lang="en-GB" sz="1050" u="sng" dirty="0" smtClean="0">
                <a:hlinkClick r:id="rId7"/>
              </a:rPr>
              <a:t>www.vniiftri.ru</a:t>
            </a:r>
            <a:endParaRPr lang="ru-RU" sz="1050" dirty="0"/>
          </a:p>
          <a:p>
            <a:pPr fontAlgn="auto">
              <a:spcAft>
                <a:spcPts val="0"/>
              </a:spcAft>
              <a:defRPr/>
            </a:pPr>
            <a:endParaRPr lang="ru-RU" sz="1050" dirty="0"/>
          </a:p>
          <a:p>
            <a:pPr fontAlgn="auto">
              <a:spcAft>
                <a:spcPts val="0"/>
              </a:spcAft>
              <a:defRPr/>
            </a:pPr>
            <a:r>
              <a:rPr lang="en-US" sz="1050" dirty="0"/>
              <a:t> </a:t>
            </a:r>
            <a:endParaRPr lang="ru-RU" sz="1050" dirty="0"/>
          </a:p>
          <a:p>
            <a:pPr fontAlgn="auto">
              <a:spcAft>
                <a:spcPts val="0"/>
              </a:spcAft>
              <a:defRPr/>
            </a:pPr>
            <a:r>
              <a:rPr lang="ru-RU" sz="1050" dirty="0"/>
              <a:t>	</a:t>
            </a:r>
          </a:p>
        </p:txBody>
      </p:sp>
      <p:sp>
        <p:nvSpPr>
          <p:cNvPr id="6"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333375" y="1208088"/>
            <a:ext cx="6172200" cy="6913562"/>
          </a:xfrm>
        </p:spPr>
        <p:txBody>
          <a:bodyPr rtlCol="0">
            <a:noAutofit/>
          </a:bodyPr>
          <a:lstStyle/>
          <a:p>
            <a:pPr fontAlgn="auto">
              <a:spcAft>
                <a:spcPts val="0"/>
              </a:spcAft>
              <a:defRPr/>
            </a:pPr>
            <a:r>
              <a:rPr lang="en-GB" sz="1200" b="1" cap="all" dirty="0">
                <a:solidFill>
                  <a:srgbClr val="FF0000"/>
                </a:solidFill>
              </a:rPr>
              <a:t>Addresses of organisations</a:t>
            </a:r>
            <a:endParaRPr lang="ru-RU" sz="1200" dirty="0">
              <a:solidFill>
                <a:srgbClr val="FF0000"/>
              </a:solidFill>
            </a:endParaRPr>
          </a:p>
          <a:p>
            <a:pPr fontAlgn="auto">
              <a:spcAft>
                <a:spcPts val="0"/>
              </a:spcAft>
              <a:defRPr/>
            </a:pPr>
            <a:r>
              <a:rPr lang="ru-RU" sz="1050" b="1" dirty="0" smtClean="0"/>
              <a:t>5</a:t>
            </a:r>
            <a:r>
              <a:rPr lang="ru-RU" sz="1050" b="1" dirty="0"/>
              <a:t>.	</a:t>
            </a:r>
            <a:r>
              <a:rPr lang="en-GB" sz="1050" b="1" dirty="0"/>
              <a:t>All-Russian Scientific Research Institute </a:t>
            </a:r>
            <a:r>
              <a:rPr lang="en-GB" sz="1050" b="1" dirty="0" smtClean="0"/>
              <a:t/>
            </a:r>
            <a:br>
              <a:rPr lang="en-GB" sz="1050" b="1" dirty="0" smtClean="0"/>
            </a:br>
            <a:r>
              <a:rPr lang="en-GB" sz="1050" b="1" dirty="0" smtClean="0"/>
              <a:t>	of </a:t>
            </a:r>
            <a:r>
              <a:rPr lang="en-GB" sz="1050" b="1" dirty="0"/>
              <a:t>Optical and Physical Measurements (VNIIOFI)</a:t>
            </a:r>
            <a:endParaRPr lang="ru-RU" sz="1050" dirty="0"/>
          </a:p>
          <a:p>
            <a:pPr fontAlgn="auto">
              <a:spcAft>
                <a:spcPts val="0"/>
              </a:spcAft>
              <a:defRPr/>
            </a:pPr>
            <a:r>
              <a:rPr lang="en-GB" sz="1050" dirty="0"/>
              <a:t>	46 </a:t>
            </a:r>
            <a:r>
              <a:rPr lang="en-GB" sz="1050" dirty="0" err="1"/>
              <a:t>Ozernaya</a:t>
            </a:r>
            <a:r>
              <a:rPr lang="en-GB" sz="1050" dirty="0"/>
              <a:t> Str.</a:t>
            </a:r>
            <a:endParaRPr lang="ru-RU" sz="1050" dirty="0"/>
          </a:p>
          <a:p>
            <a:pPr fontAlgn="auto">
              <a:spcAft>
                <a:spcPts val="0"/>
              </a:spcAft>
              <a:defRPr/>
            </a:pPr>
            <a:r>
              <a:rPr lang="en-GB" sz="1050" dirty="0"/>
              <a:t>	119361 Moscow</a:t>
            </a:r>
            <a:endParaRPr lang="ru-RU" sz="1050" dirty="0"/>
          </a:p>
          <a:p>
            <a:pPr fontAlgn="auto">
              <a:spcAft>
                <a:spcPts val="0"/>
              </a:spcAft>
              <a:defRPr/>
            </a:pPr>
            <a:r>
              <a:rPr lang="en-GB" sz="1050" dirty="0"/>
              <a:t>	Russia</a:t>
            </a:r>
            <a:endParaRPr lang="ru-RU" sz="1050" dirty="0"/>
          </a:p>
          <a:p>
            <a:pPr fontAlgn="auto">
              <a:spcAft>
                <a:spcPts val="0"/>
              </a:spcAft>
              <a:defRPr/>
            </a:pPr>
            <a:r>
              <a:rPr lang="en-GB" sz="1050" dirty="0"/>
              <a:t>	Telephone:	+7 495 437 56 33</a:t>
            </a:r>
            <a:endParaRPr lang="ru-RU" sz="1050" dirty="0"/>
          </a:p>
          <a:p>
            <a:pPr fontAlgn="auto">
              <a:spcAft>
                <a:spcPts val="0"/>
              </a:spcAft>
              <a:defRPr/>
            </a:pPr>
            <a:r>
              <a:rPr lang="en-GB" sz="1050" dirty="0"/>
              <a:t>	Fax:	</a:t>
            </a:r>
            <a:r>
              <a:rPr lang="en-GB" sz="1050" dirty="0" smtClean="0"/>
              <a:t>+</a:t>
            </a:r>
            <a:r>
              <a:rPr lang="en-GB" sz="1050" dirty="0"/>
              <a:t>7 495 437 31 47</a:t>
            </a:r>
            <a:endParaRPr lang="ru-RU" sz="1050" dirty="0"/>
          </a:p>
          <a:p>
            <a:pPr fontAlgn="auto">
              <a:spcAft>
                <a:spcPts val="0"/>
              </a:spcAft>
              <a:defRPr/>
            </a:pPr>
            <a:r>
              <a:rPr lang="en-GB" sz="1050" dirty="0"/>
              <a:t>	E-mail:	</a:t>
            </a:r>
            <a:r>
              <a:rPr lang="en-GB" sz="1050" u="sng" dirty="0" smtClean="0">
                <a:hlinkClick r:id="rId2"/>
              </a:rPr>
              <a:t>vniiofi@vniiofi.ru</a:t>
            </a:r>
            <a:endParaRPr lang="ru-RU" sz="1050" dirty="0"/>
          </a:p>
          <a:p>
            <a:pPr fontAlgn="auto">
              <a:spcAft>
                <a:spcPts val="0"/>
              </a:spcAft>
              <a:defRPr/>
            </a:pPr>
            <a:r>
              <a:rPr lang="en-GB" sz="1050" dirty="0"/>
              <a:t>	Website:	</a:t>
            </a:r>
            <a:r>
              <a:rPr lang="en-GB" sz="1050" u="sng" dirty="0" smtClean="0">
                <a:hlinkClick r:id="rId3"/>
              </a:rPr>
              <a:t>www.vniiofi.ru</a:t>
            </a:r>
            <a:endParaRPr lang="ru-RU" sz="1050" dirty="0"/>
          </a:p>
          <a:p>
            <a:pPr fontAlgn="auto">
              <a:spcAft>
                <a:spcPts val="0"/>
              </a:spcAft>
              <a:defRPr/>
            </a:pPr>
            <a:r>
              <a:rPr lang="en-GB" sz="1050" b="1" dirty="0"/>
              <a:t> </a:t>
            </a:r>
            <a:endParaRPr lang="ru-RU" sz="1050" dirty="0"/>
          </a:p>
          <a:p>
            <a:pPr fontAlgn="auto">
              <a:spcAft>
                <a:spcPts val="0"/>
              </a:spcAft>
              <a:defRPr/>
            </a:pPr>
            <a:r>
              <a:rPr lang="ru-RU" sz="1050" b="1" dirty="0"/>
              <a:t>6</a:t>
            </a:r>
            <a:r>
              <a:rPr lang="en-GB" sz="1050" b="1" dirty="0"/>
              <a:t>.	Urals Scientific Research Institute of Metrology (UNIIM)</a:t>
            </a:r>
            <a:endParaRPr lang="ru-RU" sz="1050" dirty="0"/>
          </a:p>
          <a:p>
            <a:pPr fontAlgn="auto">
              <a:spcAft>
                <a:spcPts val="0"/>
              </a:spcAft>
              <a:defRPr/>
            </a:pPr>
            <a:r>
              <a:rPr lang="en-GB" sz="1050" dirty="0"/>
              <a:t>	4 </a:t>
            </a:r>
            <a:r>
              <a:rPr lang="en-GB" sz="1050" dirty="0" err="1"/>
              <a:t>Krasnoarmeiskaya</a:t>
            </a:r>
            <a:endParaRPr lang="ru-RU" sz="1050" dirty="0"/>
          </a:p>
          <a:p>
            <a:pPr fontAlgn="auto">
              <a:spcAft>
                <a:spcPts val="0"/>
              </a:spcAft>
              <a:defRPr/>
            </a:pPr>
            <a:r>
              <a:rPr lang="en-GB" sz="1050" dirty="0"/>
              <a:t>	620000 </a:t>
            </a:r>
            <a:r>
              <a:rPr lang="en-GB" sz="1050" dirty="0" err="1"/>
              <a:t>Ekaterinburg</a:t>
            </a:r>
            <a:endParaRPr lang="ru-RU" sz="1050" dirty="0"/>
          </a:p>
          <a:p>
            <a:pPr fontAlgn="auto">
              <a:spcAft>
                <a:spcPts val="0"/>
              </a:spcAft>
              <a:defRPr/>
            </a:pPr>
            <a:r>
              <a:rPr lang="en-GB" sz="1050" dirty="0"/>
              <a:t>	Russia</a:t>
            </a:r>
            <a:endParaRPr lang="ru-RU" sz="1050" dirty="0"/>
          </a:p>
          <a:p>
            <a:pPr fontAlgn="auto">
              <a:spcAft>
                <a:spcPts val="0"/>
              </a:spcAft>
              <a:defRPr/>
            </a:pPr>
            <a:r>
              <a:rPr lang="en-GB" sz="1050" dirty="0"/>
              <a:t>	Telephone:	+7 3433 50 26 18</a:t>
            </a:r>
            <a:endParaRPr lang="ru-RU" sz="1050" dirty="0"/>
          </a:p>
          <a:p>
            <a:pPr fontAlgn="auto">
              <a:spcAft>
                <a:spcPts val="0"/>
              </a:spcAft>
              <a:defRPr/>
            </a:pPr>
            <a:r>
              <a:rPr lang="en-GB" sz="1050" dirty="0"/>
              <a:t>	Fax:	</a:t>
            </a:r>
            <a:r>
              <a:rPr lang="en-GB" sz="1050" dirty="0" smtClean="0"/>
              <a:t>+</a:t>
            </a:r>
            <a:r>
              <a:rPr lang="en-GB" sz="1050" dirty="0"/>
              <a:t>7 3433 50 20 39</a:t>
            </a:r>
            <a:endParaRPr lang="ru-RU" sz="1050" dirty="0"/>
          </a:p>
          <a:p>
            <a:pPr fontAlgn="auto">
              <a:spcAft>
                <a:spcPts val="0"/>
              </a:spcAft>
              <a:defRPr/>
            </a:pPr>
            <a:r>
              <a:rPr lang="en-GB" sz="1050" dirty="0"/>
              <a:t>	E-mail:	</a:t>
            </a:r>
            <a:r>
              <a:rPr lang="en-GB" sz="1050" dirty="0" smtClean="0"/>
              <a:t>uniim@uniim.ru</a:t>
            </a:r>
            <a:endParaRPr lang="ru-RU" sz="1050" dirty="0"/>
          </a:p>
          <a:p>
            <a:pPr fontAlgn="auto">
              <a:spcAft>
                <a:spcPts val="0"/>
              </a:spcAft>
              <a:defRPr/>
            </a:pPr>
            <a:r>
              <a:rPr lang="en-GB" sz="1050" dirty="0"/>
              <a:t>	Website:	</a:t>
            </a:r>
            <a:r>
              <a:rPr lang="en-GB" sz="1050" dirty="0" smtClean="0"/>
              <a:t>www.uniim.ru</a:t>
            </a:r>
            <a:endParaRPr lang="ru-RU" sz="1050" dirty="0"/>
          </a:p>
          <a:p>
            <a:pPr fontAlgn="auto">
              <a:spcAft>
                <a:spcPts val="0"/>
              </a:spcAft>
              <a:defRPr/>
            </a:pPr>
            <a:r>
              <a:rPr lang="en-GB" sz="1050" b="1" dirty="0"/>
              <a:t> </a:t>
            </a:r>
            <a:endParaRPr lang="ru-RU" sz="1050" dirty="0"/>
          </a:p>
          <a:p>
            <a:pPr fontAlgn="auto">
              <a:spcAft>
                <a:spcPts val="0"/>
              </a:spcAft>
              <a:defRPr/>
            </a:pPr>
            <a:r>
              <a:rPr lang="en-US" sz="1050" b="1" dirty="0"/>
              <a:t>7</a:t>
            </a:r>
            <a:r>
              <a:rPr lang="en-GB" sz="1050" b="1" dirty="0"/>
              <a:t>.	</a:t>
            </a:r>
            <a:r>
              <a:rPr lang="en-GB" sz="1050" b="1" dirty="0" err="1"/>
              <a:t>Sibirian</a:t>
            </a:r>
            <a:r>
              <a:rPr lang="en-GB" sz="1050" b="1" dirty="0"/>
              <a:t> </a:t>
            </a:r>
            <a:r>
              <a:rPr lang="en-GB" sz="1050" b="1" dirty="0" err="1"/>
              <a:t>StateResearch</a:t>
            </a:r>
            <a:r>
              <a:rPr lang="en-GB" sz="1050" b="1" dirty="0"/>
              <a:t> Metrology Institute of </a:t>
            </a:r>
            <a:r>
              <a:rPr lang="en-GB" sz="1050" b="1" dirty="0" err="1"/>
              <a:t>Labor</a:t>
            </a:r>
            <a:r>
              <a:rPr lang="en-GB" sz="1050" b="1" dirty="0"/>
              <a:t> Red Banner Order (SNIIM)</a:t>
            </a:r>
            <a:endParaRPr lang="ru-RU" sz="1050" dirty="0"/>
          </a:p>
          <a:p>
            <a:pPr fontAlgn="auto">
              <a:spcAft>
                <a:spcPts val="0"/>
              </a:spcAft>
              <a:defRPr/>
            </a:pPr>
            <a:r>
              <a:rPr lang="en-GB" sz="1050" dirty="0"/>
              <a:t>	4, </a:t>
            </a:r>
            <a:r>
              <a:rPr lang="en-GB" sz="1050" dirty="0" err="1"/>
              <a:t>Dimitrov</a:t>
            </a:r>
            <a:r>
              <a:rPr lang="en-GB" sz="1050" dirty="0"/>
              <a:t> pr.</a:t>
            </a:r>
            <a:endParaRPr lang="ru-RU" sz="1050" dirty="0"/>
          </a:p>
          <a:p>
            <a:pPr fontAlgn="auto">
              <a:spcAft>
                <a:spcPts val="0"/>
              </a:spcAft>
              <a:defRPr/>
            </a:pPr>
            <a:r>
              <a:rPr lang="en-GB" sz="1050" dirty="0"/>
              <a:t>	630004, Novosibirsk</a:t>
            </a:r>
            <a:endParaRPr lang="ru-RU" sz="1050" dirty="0"/>
          </a:p>
          <a:p>
            <a:pPr fontAlgn="auto">
              <a:spcAft>
                <a:spcPts val="0"/>
              </a:spcAft>
              <a:defRPr/>
            </a:pPr>
            <a:r>
              <a:rPr lang="en-GB" sz="1050" dirty="0"/>
              <a:t>	Russia</a:t>
            </a:r>
            <a:endParaRPr lang="ru-RU" sz="1050" dirty="0"/>
          </a:p>
          <a:p>
            <a:pPr fontAlgn="auto">
              <a:spcAft>
                <a:spcPts val="0"/>
              </a:spcAft>
              <a:defRPr/>
            </a:pPr>
            <a:r>
              <a:rPr lang="en-GB" sz="1050" dirty="0"/>
              <a:t>	Telephone:	+7 383 210 08 14</a:t>
            </a:r>
            <a:endParaRPr lang="ru-RU" sz="1050" dirty="0"/>
          </a:p>
          <a:p>
            <a:pPr fontAlgn="auto">
              <a:spcAft>
                <a:spcPts val="0"/>
              </a:spcAft>
              <a:defRPr/>
            </a:pPr>
            <a:r>
              <a:rPr lang="en-GB" sz="1050" dirty="0"/>
              <a:t>	Fax:	</a:t>
            </a:r>
            <a:r>
              <a:rPr lang="en-GB" sz="1050" dirty="0" smtClean="0"/>
              <a:t>+</a:t>
            </a:r>
            <a:r>
              <a:rPr lang="en-GB" sz="1050" dirty="0"/>
              <a:t>7 383 210 13 60</a:t>
            </a:r>
            <a:endParaRPr lang="ru-RU" sz="1050" dirty="0"/>
          </a:p>
          <a:p>
            <a:pPr fontAlgn="auto">
              <a:spcAft>
                <a:spcPts val="0"/>
              </a:spcAft>
              <a:defRPr/>
            </a:pPr>
            <a:r>
              <a:rPr lang="en-GB" sz="1050" dirty="0"/>
              <a:t>	E-mail:	</a:t>
            </a:r>
            <a:r>
              <a:rPr lang="en-GB" sz="1050" u="sng" dirty="0" smtClean="0">
                <a:hlinkClick r:id="rId4"/>
              </a:rPr>
              <a:t>director@sniim.nsk.ru</a:t>
            </a:r>
            <a:endParaRPr lang="ru-RU" sz="1050" dirty="0"/>
          </a:p>
          <a:p>
            <a:pPr fontAlgn="auto">
              <a:spcAft>
                <a:spcPts val="0"/>
              </a:spcAft>
              <a:defRPr/>
            </a:pPr>
            <a:r>
              <a:rPr lang="en-GB" sz="1050" dirty="0"/>
              <a:t>	Website:	</a:t>
            </a:r>
            <a:r>
              <a:rPr lang="en-GB" sz="1050" dirty="0" smtClean="0"/>
              <a:t>www.sniim.nsk.ru</a:t>
            </a:r>
            <a:endParaRPr lang="ru-RU" sz="1050" dirty="0"/>
          </a:p>
          <a:p>
            <a:pPr fontAlgn="auto">
              <a:spcAft>
                <a:spcPts val="0"/>
              </a:spcAft>
              <a:defRPr/>
            </a:pPr>
            <a:r>
              <a:rPr lang="en-GB" sz="1050" b="1" dirty="0"/>
              <a:t> </a:t>
            </a:r>
            <a:endParaRPr lang="ru-RU" sz="1050" dirty="0"/>
          </a:p>
          <a:p>
            <a:pPr fontAlgn="auto">
              <a:spcAft>
                <a:spcPts val="0"/>
              </a:spcAft>
              <a:defRPr/>
            </a:pPr>
            <a:r>
              <a:rPr lang="ru-RU" sz="1050" b="1" dirty="0"/>
              <a:t>8</a:t>
            </a:r>
            <a:r>
              <a:rPr lang="en-GB" sz="1050" b="1" dirty="0"/>
              <a:t>.	All-Russian Scientific Research Institute of </a:t>
            </a:r>
            <a:r>
              <a:rPr lang="en-GB" sz="1050" b="1" dirty="0" err="1"/>
              <a:t>Flowrate</a:t>
            </a:r>
            <a:r>
              <a:rPr lang="en-GB" sz="1050" b="1" dirty="0"/>
              <a:t> Measurement</a:t>
            </a:r>
            <a:r>
              <a:rPr lang="en-GB" sz="1050" dirty="0"/>
              <a:t> </a:t>
            </a:r>
            <a:r>
              <a:rPr lang="en-GB" sz="1050" b="1" dirty="0"/>
              <a:t>(VNIIR)</a:t>
            </a:r>
            <a:endParaRPr lang="ru-RU" sz="1050" dirty="0"/>
          </a:p>
          <a:p>
            <a:pPr fontAlgn="auto">
              <a:spcAft>
                <a:spcPts val="0"/>
              </a:spcAft>
              <a:defRPr/>
            </a:pPr>
            <a:r>
              <a:rPr lang="en-GB" sz="1050" dirty="0"/>
              <a:t>	7a, 2 </a:t>
            </a:r>
            <a:r>
              <a:rPr lang="en-GB" sz="1050" dirty="0" err="1"/>
              <a:t>Azinskaya</a:t>
            </a:r>
            <a:r>
              <a:rPr lang="en-GB" sz="1050" dirty="0"/>
              <a:t> Str.</a:t>
            </a:r>
            <a:endParaRPr lang="ru-RU" sz="1050" dirty="0"/>
          </a:p>
          <a:p>
            <a:pPr fontAlgn="auto">
              <a:spcAft>
                <a:spcPts val="0"/>
              </a:spcAft>
              <a:defRPr/>
            </a:pPr>
            <a:r>
              <a:rPr lang="en-GB" sz="1050" dirty="0"/>
              <a:t>	420088 </a:t>
            </a:r>
            <a:r>
              <a:rPr lang="en-GB" sz="1050" cap="all" dirty="0"/>
              <a:t>K</a:t>
            </a:r>
            <a:r>
              <a:rPr lang="en-GB" sz="1050" dirty="0"/>
              <a:t>azan</a:t>
            </a:r>
            <a:endParaRPr lang="ru-RU" sz="1050" dirty="0"/>
          </a:p>
          <a:p>
            <a:pPr fontAlgn="auto">
              <a:spcAft>
                <a:spcPts val="0"/>
              </a:spcAft>
              <a:defRPr/>
            </a:pPr>
            <a:r>
              <a:rPr lang="en-GB" sz="1050" dirty="0"/>
              <a:t>	Russia</a:t>
            </a:r>
            <a:endParaRPr lang="ru-RU" sz="1050" dirty="0"/>
          </a:p>
          <a:p>
            <a:pPr fontAlgn="auto">
              <a:spcAft>
                <a:spcPts val="0"/>
              </a:spcAft>
              <a:defRPr/>
            </a:pPr>
            <a:r>
              <a:rPr lang="en-GB" sz="1050" dirty="0"/>
              <a:t>	Telephone:	+7 843 272 70 62</a:t>
            </a:r>
            <a:endParaRPr lang="ru-RU" sz="1050" dirty="0"/>
          </a:p>
          <a:p>
            <a:pPr fontAlgn="auto">
              <a:spcAft>
                <a:spcPts val="0"/>
              </a:spcAft>
              <a:defRPr/>
            </a:pPr>
            <a:r>
              <a:rPr lang="en-GB" sz="1050" dirty="0"/>
              <a:t>	Fax:	</a:t>
            </a:r>
            <a:r>
              <a:rPr lang="en-GB" sz="1050" dirty="0" smtClean="0"/>
              <a:t>+</a:t>
            </a:r>
            <a:r>
              <a:rPr lang="en-GB" sz="1050" dirty="0"/>
              <a:t>7 843 272 00 32</a:t>
            </a:r>
            <a:endParaRPr lang="ru-RU" sz="1050" dirty="0"/>
          </a:p>
          <a:p>
            <a:pPr fontAlgn="auto">
              <a:spcAft>
                <a:spcPts val="0"/>
              </a:spcAft>
              <a:defRPr/>
            </a:pPr>
            <a:r>
              <a:rPr lang="en-GB" sz="1050" dirty="0"/>
              <a:t>	E-mail:	</a:t>
            </a:r>
            <a:r>
              <a:rPr lang="en-GB" sz="1050" dirty="0" smtClean="0"/>
              <a:t>office@vniir.ru</a:t>
            </a:r>
            <a:endParaRPr lang="ru-RU" sz="1050" dirty="0"/>
          </a:p>
          <a:p>
            <a:pPr fontAlgn="auto">
              <a:spcAft>
                <a:spcPts val="0"/>
              </a:spcAft>
              <a:defRPr/>
            </a:pPr>
            <a:r>
              <a:rPr lang="en-GB" sz="1050" dirty="0"/>
              <a:t>	Website:	</a:t>
            </a:r>
            <a:r>
              <a:rPr lang="en-GB" sz="1050" u="sng" dirty="0" smtClean="0">
                <a:hlinkClick r:id="rId5"/>
              </a:rPr>
              <a:t>www.vniir.org</a:t>
            </a:r>
            <a:endParaRPr lang="ru-RU" sz="1050" dirty="0"/>
          </a:p>
          <a:p>
            <a:pPr fontAlgn="auto">
              <a:spcAft>
                <a:spcPts val="0"/>
              </a:spcAft>
              <a:defRPr/>
            </a:pPr>
            <a:endParaRPr lang="ru-RU" sz="1050" dirty="0"/>
          </a:p>
          <a:p>
            <a:pPr fontAlgn="auto">
              <a:spcAft>
                <a:spcPts val="0"/>
              </a:spcAft>
              <a:defRPr/>
            </a:pPr>
            <a:endParaRPr lang="ru-RU" sz="1050" dirty="0"/>
          </a:p>
        </p:txBody>
      </p:sp>
      <p:sp>
        <p:nvSpPr>
          <p:cNvPr id="6"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5539" name="Объект 2"/>
          <p:cNvSpPr>
            <a:spLocks noGrp="1"/>
          </p:cNvSpPr>
          <p:nvPr>
            <p:ph idx="1"/>
          </p:nvPr>
        </p:nvSpPr>
        <p:spPr>
          <a:xfrm>
            <a:off x="333375" y="1208088"/>
            <a:ext cx="6172200" cy="360362"/>
          </a:xfrm>
        </p:spPr>
        <p:txBody>
          <a:bodyPr/>
          <a:lstStyle/>
          <a:p>
            <a:r>
              <a:rPr lang="en-US" sz="1400" b="1" smtClean="0">
                <a:solidFill>
                  <a:srgbClr val="FF0000"/>
                </a:solidFill>
              </a:rPr>
              <a:t>SLOVAKIA</a:t>
            </a:r>
            <a:endParaRPr lang="ru-RU" sz="1400" b="1" smtClean="0">
              <a:solidFill>
                <a:srgbClr val="FF0000"/>
              </a:solidFill>
            </a:endParaRPr>
          </a:p>
        </p:txBody>
      </p:sp>
      <p:sp>
        <p:nvSpPr>
          <p:cNvPr id="8" name="TextBox 7"/>
          <p:cNvSpPr txBox="1"/>
          <p:nvPr/>
        </p:nvSpPr>
        <p:spPr>
          <a:xfrm>
            <a:off x="404813" y="7616825"/>
            <a:ext cx="6048375" cy="1731963"/>
          </a:xfrm>
          <a:prstGeom prst="rect">
            <a:avLst/>
          </a:prstGeom>
          <a:noFill/>
        </p:spPr>
        <p:txBody>
          <a:bodyPr>
            <a:spAutoFit/>
          </a:bodyPr>
          <a:lstStyle/>
          <a:p>
            <a:pPr fontAlgn="auto">
              <a:spcBef>
                <a:spcPts val="0"/>
              </a:spcBef>
              <a:spcAft>
                <a:spcPts val="0"/>
              </a:spcAft>
              <a:defRPr/>
            </a:pPr>
            <a:r>
              <a:rPr lang="en-GB" sz="1200" b="1" cap="all" dirty="0">
                <a:solidFill>
                  <a:srgbClr val="FF0000"/>
                </a:solidFill>
                <a:latin typeface="+mn-lt"/>
                <a:cs typeface="+mn-cs"/>
              </a:rPr>
              <a:t>Address of organisation</a:t>
            </a:r>
            <a:endParaRPr lang="ru-RU" sz="1200" dirty="0">
              <a:solidFill>
                <a:srgbClr val="FF0000"/>
              </a:solidFill>
              <a:latin typeface="+mn-lt"/>
              <a:cs typeface="+mn-cs"/>
            </a:endParaRPr>
          </a:p>
          <a:p>
            <a:pPr fontAlgn="auto">
              <a:spcBef>
                <a:spcPts val="0"/>
              </a:spcBef>
              <a:spcAft>
                <a:spcPts val="0"/>
              </a:spcAft>
              <a:defRPr/>
            </a:pPr>
            <a:r>
              <a:rPr lang="ru-RU" sz="1050" b="1" dirty="0">
                <a:latin typeface="+mn-lt"/>
                <a:cs typeface="+mn-cs"/>
              </a:rPr>
              <a:t>1.</a:t>
            </a:r>
            <a:r>
              <a:rPr lang="en-US" sz="1050" b="1" dirty="0">
                <a:latin typeface="+mn-lt"/>
                <a:cs typeface="+mn-cs"/>
              </a:rPr>
              <a:t>	</a:t>
            </a:r>
            <a:r>
              <a:rPr lang="en-GB" sz="1050" b="1" dirty="0">
                <a:latin typeface="+mn-lt"/>
                <a:cs typeface="+mn-cs"/>
              </a:rPr>
              <a:t>Slovak Institute of Metrology (SMU)</a:t>
            </a:r>
            <a:endParaRPr lang="ru-RU" sz="1050" dirty="0">
              <a:latin typeface="+mn-lt"/>
              <a:cs typeface="+mn-cs"/>
            </a:endParaRPr>
          </a:p>
          <a:p>
            <a:pPr fontAlgn="auto">
              <a:spcBef>
                <a:spcPts val="0"/>
              </a:spcBef>
              <a:spcAft>
                <a:spcPts val="0"/>
              </a:spcAft>
              <a:defRPr/>
            </a:pPr>
            <a:r>
              <a:rPr lang="en-GB" sz="1050" dirty="0">
                <a:latin typeface="+mn-lt"/>
                <a:cs typeface="+mn-cs"/>
              </a:rPr>
              <a:t>	63 </a:t>
            </a:r>
            <a:r>
              <a:rPr lang="en-GB" sz="1050" dirty="0" err="1">
                <a:latin typeface="+mn-lt"/>
                <a:cs typeface="+mn-cs"/>
              </a:rPr>
              <a:t>Karloveská</a:t>
            </a:r>
            <a:endParaRPr lang="ru-RU" sz="1050" dirty="0">
              <a:latin typeface="+mn-lt"/>
              <a:cs typeface="+mn-cs"/>
            </a:endParaRPr>
          </a:p>
          <a:p>
            <a:pPr fontAlgn="auto">
              <a:spcBef>
                <a:spcPts val="0"/>
              </a:spcBef>
              <a:spcAft>
                <a:spcPts val="0"/>
              </a:spcAft>
              <a:defRPr/>
            </a:pPr>
            <a:r>
              <a:rPr lang="en-GB" sz="1050" dirty="0">
                <a:latin typeface="+mn-lt"/>
                <a:cs typeface="+mn-cs"/>
              </a:rPr>
              <a:t>	842 55 Bratislava</a:t>
            </a:r>
            <a:endParaRPr lang="ru-RU" sz="1050" dirty="0">
              <a:latin typeface="+mn-lt"/>
              <a:cs typeface="+mn-cs"/>
            </a:endParaRPr>
          </a:p>
          <a:p>
            <a:pPr fontAlgn="auto">
              <a:spcBef>
                <a:spcPts val="0"/>
              </a:spcBef>
              <a:spcAft>
                <a:spcPts val="0"/>
              </a:spcAft>
              <a:defRPr/>
            </a:pPr>
            <a:r>
              <a:rPr lang="en-GB" sz="1050" dirty="0">
                <a:latin typeface="+mn-lt"/>
                <a:cs typeface="+mn-cs"/>
              </a:rPr>
              <a:t>	Slovak Republic</a:t>
            </a:r>
            <a:endParaRPr lang="ru-RU" sz="1050" dirty="0">
              <a:latin typeface="+mn-lt"/>
              <a:cs typeface="+mn-cs"/>
            </a:endParaRPr>
          </a:p>
          <a:p>
            <a:pPr fontAlgn="auto">
              <a:spcBef>
                <a:spcPts val="0"/>
              </a:spcBef>
              <a:spcAft>
                <a:spcPts val="0"/>
              </a:spcAft>
              <a:defRPr/>
            </a:pPr>
            <a:r>
              <a:rPr lang="en-GB" sz="1050" dirty="0">
                <a:latin typeface="+mn-lt"/>
                <a:cs typeface="+mn-cs"/>
              </a:rPr>
              <a:t>	Telephone:	+421 2 602 945 03</a:t>
            </a:r>
            <a:endParaRPr lang="ru-RU" sz="1050" dirty="0">
              <a:latin typeface="+mn-lt"/>
              <a:cs typeface="+mn-cs"/>
            </a:endParaRPr>
          </a:p>
          <a:p>
            <a:pPr fontAlgn="auto">
              <a:spcBef>
                <a:spcPts val="0"/>
              </a:spcBef>
              <a:spcAft>
                <a:spcPts val="0"/>
              </a:spcAft>
              <a:defRPr/>
            </a:pPr>
            <a:r>
              <a:rPr lang="en-GB" sz="1050" dirty="0">
                <a:latin typeface="+mn-lt"/>
                <a:cs typeface="+mn-cs"/>
              </a:rPr>
              <a:t>	Fax:	+421 2 654 295 92</a:t>
            </a:r>
            <a:endParaRPr lang="ru-RU" sz="1050" dirty="0">
              <a:latin typeface="+mn-lt"/>
              <a:cs typeface="+mn-cs"/>
            </a:endParaRPr>
          </a:p>
          <a:p>
            <a:pPr fontAlgn="auto">
              <a:spcBef>
                <a:spcPts val="0"/>
              </a:spcBef>
              <a:spcAft>
                <a:spcPts val="0"/>
              </a:spcAft>
              <a:defRPr/>
            </a:pPr>
            <a:r>
              <a:rPr lang="en-GB" sz="1050" dirty="0">
                <a:latin typeface="+mn-lt"/>
                <a:cs typeface="+mn-cs"/>
              </a:rPr>
              <a:t>	E-mail:	kiska@smu.gov.sk</a:t>
            </a:r>
            <a:endParaRPr lang="ru-RU" sz="1050" dirty="0">
              <a:latin typeface="+mn-lt"/>
              <a:cs typeface="+mn-cs"/>
            </a:endParaRPr>
          </a:p>
          <a:p>
            <a:pPr fontAlgn="auto">
              <a:spcBef>
                <a:spcPts val="0"/>
              </a:spcBef>
              <a:spcAft>
                <a:spcPts val="0"/>
              </a:spcAft>
              <a:defRPr/>
            </a:pPr>
            <a:r>
              <a:rPr lang="en-GB" sz="1050" dirty="0">
                <a:latin typeface="+mn-lt"/>
                <a:cs typeface="+mn-cs"/>
              </a:rPr>
              <a:t>	Website:	www.smu.gov.sk</a:t>
            </a:r>
            <a:endParaRPr lang="ru-RU" sz="1050" dirty="0">
              <a:latin typeface="+mn-lt"/>
              <a:cs typeface="+mn-cs"/>
            </a:endParaRPr>
          </a:p>
          <a:p>
            <a:pPr fontAlgn="auto">
              <a:spcBef>
                <a:spcPts val="0"/>
              </a:spcBef>
              <a:spcAft>
                <a:spcPts val="0"/>
              </a:spcAft>
              <a:defRPr/>
            </a:pPr>
            <a:endParaRPr lang="ru-RU" sz="1050" dirty="0">
              <a:latin typeface="+mn-lt"/>
              <a:cs typeface="+mn-cs"/>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715020840"/>
              </p:ext>
            </p:extLst>
          </p:nvPr>
        </p:nvGraphicFramePr>
        <p:xfrm>
          <a:off x="404813" y="1595438"/>
          <a:ext cx="6119812" cy="5636580"/>
        </p:xfrm>
        <a:graphic>
          <a:graphicData uri="http://schemas.openxmlformats.org/drawingml/2006/table">
            <a:tbl>
              <a:tblPr/>
              <a:tblGrid>
                <a:gridCol w="1871662">
                  <a:extLst>
                    <a:ext uri="{9D8B030D-6E8A-4147-A177-3AD203B41FA5}">
                      <a16:colId xmlns:a16="http://schemas.microsoft.com/office/drawing/2014/main" val="20000"/>
                    </a:ext>
                  </a:extLst>
                </a:gridCol>
                <a:gridCol w="576263">
                  <a:extLst>
                    <a:ext uri="{9D8B030D-6E8A-4147-A177-3AD203B41FA5}">
                      <a16:colId xmlns:a16="http://schemas.microsoft.com/office/drawing/2014/main" val="20001"/>
                    </a:ext>
                  </a:extLst>
                </a:gridCol>
                <a:gridCol w="1439862">
                  <a:extLst>
                    <a:ext uri="{9D8B030D-6E8A-4147-A177-3AD203B41FA5}">
                      <a16:colId xmlns:a16="http://schemas.microsoft.com/office/drawing/2014/main" val="20002"/>
                    </a:ext>
                  </a:extLst>
                </a:gridCol>
                <a:gridCol w="1657350">
                  <a:extLst>
                    <a:ext uri="{9D8B030D-6E8A-4147-A177-3AD203B41FA5}">
                      <a16:colId xmlns:a16="http://schemas.microsoft.com/office/drawing/2014/main" val="20003"/>
                    </a:ext>
                  </a:extLst>
                </a:gridCol>
                <a:gridCol w="574675">
                  <a:extLst>
                    <a:ext uri="{9D8B030D-6E8A-4147-A177-3AD203B41FA5}">
                      <a16:colId xmlns:a16="http://schemas.microsoft.com/office/drawing/2014/main" val="20004"/>
                    </a:ext>
                  </a:extLst>
                </a:gridCol>
              </a:tblGrid>
              <a:tr h="371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FFFFFF"/>
                          </a:solidFill>
                          <a:effectLst/>
                          <a:latin typeface="Calibri" pitchFamily="34" charset="0"/>
                        </a:rPr>
                        <a:t>Structural Body &amp; Subject Field</a:t>
                      </a:r>
                      <a:endParaRPr kumimoji="0" lang="ru-RU" sz="900" b="1" i="0" u="none" strike="noStrike" cap="none" normalizeH="0" baseline="0" dirty="0" smtClean="0">
                        <a:ln>
                          <a:noFill/>
                        </a:ln>
                        <a:solidFill>
                          <a:srgbClr val="FFFFFF"/>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rPr>
                        <a:t>Contact Person</a:t>
                      </a:r>
                      <a:endParaRPr kumimoji="0" lang="ru-RU" sz="900" b="1" i="0" u="none" strike="noStrike" cap="none" normalizeH="0" baseline="0" smtClean="0">
                        <a:ln>
                          <a:noFill/>
                        </a:ln>
                        <a:solidFill>
                          <a:srgbClr val="FFFFFF"/>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cs typeface="Times New Roman" pitchFamily="18" charset="0"/>
                        </a:rPr>
                        <a:t>Telephone, E-mail</a:t>
                      </a:r>
                      <a:endParaRPr kumimoji="0" lang="ru-RU" sz="900" b="1" i="0" u="none" strike="noStrike" cap="none" normalizeH="0" baseline="0" smtClean="0">
                        <a:ln>
                          <a:noFill/>
                        </a:ln>
                        <a:solidFill>
                          <a:srgbClr val="FFFFFF"/>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FFFFFF"/>
                          </a:solidFill>
                          <a:effectLst/>
                          <a:latin typeface="Calibri" pitchFamily="34" charset="0"/>
                          <a:cs typeface="Times New Roman" pitchFamily="18" charset="0"/>
                        </a:rPr>
                        <a:t>Address</a:t>
                      </a:r>
                      <a:endParaRPr kumimoji="0" lang="ru-RU" sz="900" b="1" i="0" u="none" strike="noStrike" cap="none" normalizeH="0" baseline="0" smtClean="0">
                        <a:ln>
                          <a:noFill/>
                        </a:ln>
                        <a:solidFill>
                          <a:srgbClr val="FFFFFF"/>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22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General Metrology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GM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Mr. Roman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Fíra</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+421 2 602 94 2</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32</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fira@smu.gov.sk</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1" dirty="0" smtClean="0">
                          <a:solidFill>
                            <a:srgbClr val="000000"/>
                          </a:solidFill>
                          <a:effectLst/>
                          <a:latin typeface="+mn-lt"/>
                          <a:ea typeface="Times New Roman"/>
                        </a:rPr>
                        <a:t>1</a:t>
                      </a:r>
                      <a:endParaRPr lang="ru-RU" sz="900" dirty="0" smtClean="0">
                        <a:solidFill>
                          <a:srgbClr val="000000"/>
                        </a:solidFill>
                        <a:effectLst/>
                        <a:latin typeface="+mn-lt"/>
                        <a:ea typeface="Times New Roman"/>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Acoustics, Ultrasound, Vibration</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AUV</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rPr>
                        <a:t>-</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1.3</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Electricity and Magnetism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EM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itchFamily="34" charset="0"/>
                        </a:rPr>
                        <a:t>Mr. Juraj Dressler</a:t>
                      </a:r>
                      <a:endParaRPr kumimoji="0" lang="ru-RU" sz="9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+421 2 602 94 </a:t>
                      </a:r>
                      <a:r>
                        <a:rPr kumimoji="0" lang="en-US" sz="900" b="0" i="0" u="none" strike="noStrike" cap="none" normalizeH="0" baseline="0" smtClean="0">
                          <a:ln>
                            <a:noFill/>
                          </a:ln>
                          <a:solidFill>
                            <a:srgbClr val="000000"/>
                          </a:solidFill>
                          <a:effectLst/>
                          <a:latin typeface="Calibri" pitchFamily="34" charset="0"/>
                          <a:cs typeface="Times New Roman" pitchFamily="18" charset="0"/>
                        </a:rPr>
                        <a:t>243</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rPr>
                        <a:t>dressler</a:t>
                      </a:r>
                      <a:r>
                        <a:rPr kumimoji="0" lang="ru-RU" sz="900" b="0" i="0" u="none" strike="noStrike" cap="none" normalizeH="0" baseline="0" smtClean="0">
                          <a:ln>
                            <a:noFill/>
                          </a:ln>
                          <a:solidFill>
                            <a:srgbClr val="000000"/>
                          </a:solidFill>
                          <a:effectLst/>
                          <a:latin typeface="Calibri" pitchFamily="34" charset="0"/>
                          <a:cs typeface="Times New Roman" pitchFamily="18" charset="0"/>
                        </a:rPr>
                        <a:t>@smu.gov.sk</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1.4</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Flow Measurement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F</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Mr. </a:t>
                      </a:r>
                      <a:r>
                        <a:rPr kumimoji="0" lang="en-GB" sz="900" b="1" i="0" u="none" strike="noStrike" cap="none" normalizeH="0" baseline="0" dirty="0" err="1" smtClean="0">
                          <a:ln>
                            <a:noFill/>
                          </a:ln>
                          <a:solidFill>
                            <a:srgbClr val="000000"/>
                          </a:solidFill>
                          <a:effectLst/>
                          <a:latin typeface="Calibri" pitchFamily="34" charset="0"/>
                          <a:cs typeface="Times New Roman" pitchFamily="18" charset="0"/>
                        </a:rPr>
                        <a:t>Makovnik</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+421 2 602 94 337</a:t>
                      </a:r>
                    </a:p>
                    <a:p>
                      <a:pPr marL="0" marR="0" lvl="0" indent="0" algn="l" defTabSz="914400" rtl="0" eaLnBrk="1" fontAlgn="base" latinLnBrk="0" hangingPunct="1">
                        <a:lnSpc>
                          <a:spcPct val="100000"/>
                        </a:lnSpc>
                        <a:spcBef>
                          <a:spcPct val="0"/>
                        </a:spcBef>
                        <a:spcAft>
                          <a:spcPct val="0"/>
                        </a:spcAft>
                        <a:buClrTx/>
                        <a:buSzTx/>
                        <a:buFontTx/>
                        <a:buNone/>
                        <a:tabLst/>
                      </a:pPr>
                      <a:r>
                        <a:rPr kumimoji="0" lang="sk-SK" sz="900" b="0" i="0" u="none" strike="noStrike" cap="none" normalizeH="0" baseline="0" dirty="0" smtClean="0">
                          <a:ln>
                            <a:noFill/>
                          </a:ln>
                          <a:solidFill>
                            <a:srgbClr val="000000"/>
                          </a:solidFill>
                          <a:effectLst/>
                          <a:latin typeface="Calibri" pitchFamily="34" charset="0"/>
                          <a:cs typeface="Times New Roman" pitchFamily="18" charset="0"/>
                        </a:rPr>
                        <a:t>ma</a:t>
                      </a:r>
                      <a:r>
                        <a:rPr kumimoji="0" lang="en-US" sz="900" b="0" i="0" u="none" strike="noStrike" cap="none" normalizeH="0" baseline="0" dirty="0" err="1" smtClean="0">
                          <a:ln>
                            <a:noFill/>
                          </a:ln>
                          <a:solidFill>
                            <a:srgbClr val="000000"/>
                          </a:solidFill>
                          <a:effectLst/>
                          <a:latin typeface="Calibri" pitchFamily="34" charset="0"/>
                          <a:cs typeface="Times New Roman" pitchFamily="18" charset="0"/>
                        </a:rPr>
                        <a:t>kovnik</a:t>
                      </a: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@smu.gov.sk</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17463"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rPr>
                        <a:t>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1.5</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Length and Angle</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L</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Mr. Roman Fíra</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+421 2 602 94 2</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32</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fira@smu.gov.sk</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1.6</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Mass and Related Quantities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itchFamily="34" charset="0"/>
                          <a:cs typeface="Times New Roman" pitchFamily="18" charset="0"/>
                        </a:rPr>
                        <a:t>Mr. Laurenc Snopko</a:t>
                      </a:r>
                      <a:endParaRPr kumimoji="0" lang="ru-RU" sz="9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+421 2 602 94 2</a:t>
                      </a:r>
                      <a:r>
                        <a:rPr kumimoji="0" lang="en-US" sz="900" b="0" i="0" u="none" strike="noStrike" cap="none" normalizeH="0" baseline="0" smtClean="0">
                          <a:ln>
                            <a:noFill/>
                          </a:ln>
                          <a:solidFill>
                            <a:srgbClr val="000000"/>
                          </a:solidFill>
                          <a:effectLst/>
                          <a:latin typeface="Calibri" pitchFamily="34" charset="0"/>
                          <a:cs typeface="Times New Roman" pitchFamily="18" charset="0"/>
                        </a:rPr>
                        <a:t>18</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hlinkClick r:id="rId2"/>
                        </a:rPr>
                        <a:t>snopko@smu.gov.sk</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rPr>
                        <a:t>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1.7</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Photometry and Radiometry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PR</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Mr. Marian Krempasky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+421 2 602 94 </a:t>
                      </a:r>
                      <a:r>
                        <a:rPr kumimoji="0" lang="en-US" sz="900" b="0" i="0" u="none" strike="noStrike" cap="none" normalizeH="0" baseline="0" smtClean="0">
                          <a:ln>
                            <a:noFill/>
                          </a:ln>
                          <a:solidFill>
                            <a:srgbClr val="000000"/>
                          </a:solidFill>
                          <a:effectLst/>
                          <a:latin typeface="Calibri" pitchFamily="34" charset="0"/>
                          <a:cs typeface="Times New Roman" pitchFamily="18" charset="0"/>
                        </a:rPr>
                        <a:t>432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rPr>
                        <a:t>krempasky</a:t>
                      </a:r>
                      <a:r>
                        <a:rPr kumimoji="0" lang="ru-RU" sz="900" b="0" i="0" u="none" strike="noStrike" cap="none" normalizeH="0" baseline="0" smtClean="0">
                          <a:ln>
                            <a:noFill/>
                          </a:ln>
                          <a:solidFill>
                            <a:srgbClr val="000000"/>
                          </a:solidFill>
                          <a:effectLst/>
                          <a:latin typeface="Calibri" pitchFamily="34" charset="0"/>
                          <a:cs typeface="Times New Roman" pitchFamily="18" charset="0"/>
                          <a:hlinkClick r:id="rId3"/>
                        </a:rPr>
                        <a:t>@smu.gov.sk</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1.8</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Physical Chemistry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QM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Mrs. </a:t>
                      </a:r>
                      <a:r>
                        <a:rPr kumimoji="0" lang="en-US" sz="900" b="1" i="0" u="none" strike="noStrike" cap="none" normalizeH="0" baseline="0" dirty="0" err="1" smtClean="0">
                          <a:ln>
                            <a:noFill/>
                          </a:ln>
                          <a:solidFill>
                            <a:srgbClr val="000000"/>
                          </a:solidFill>
                          <a:effectLst/>
                          <a:latin typeface="Calibri" pitchFamily="34" charset="0"/>
                        </a:rPr>
                        <a:t>Miroslava</a:t>
                      </a:r>
                      <a:r>
                        <a:rPr kumimoji="0" lang="en-US" sz="900" b="1" i="0" u="none" strike="noStrike" cap="none" normalizeH="0" baseline="0" dirty="0" smtClean="0">
                          <a:ln>
                            <a:noFill/>
                          </a:ln>
                          <a:solidFill>
                            <a:srgbClr val="000000"/>
                          </a:solidFill>
                          <a:effectLst/>
                          <a:latin typeface="Calibri" pitchFamily="34" charset="0"/>
                        </a:rPr>
                        <a:t> </a:t>
                      </a:r>
                      <a:r>
                        <a:rPr kumimoji="0" lang="en-US" sz="900" b="1" i="0" u="none" strike="noStrike" cap="none" normalizeH="0" baseline="0" dirty="0" err="1" smtClean="0">
                          <a:ln>
                            <a:noFill/>
                          </a:ln>
                          <a:solidFill>
                            <a:srgbClr val="000000"/>
                          </a:solidFill>
                          <a:effectLst/>
                          <a:latin typeface="Calibri" pitchFamily="34" charset="0"/>
                        </a:rPr>
                        <a:t>Val’kova</a:t>
                      </a:r>
                      <a:endParaRPr kumimoji="0" lang="ru-RU" sz="9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+421 2 602 94 2</a:t>
                      </a:r>
                      <a:r>
                        <a:rPr kumimoji="0" lang="en-US" sz="900" b="0" i="0" u="none" strike="noStrike" cap="none" normalizeH="0" baseline="0" smtClean="0">
                          <a:ln>
                            <a:noFill/>
                          </a:ln>
                          <a:solidFill>
                            <a:srgbClr val="000000"/>
                          </a:solidFill>
                          <a:effectLst/>
                          <a:latin typeface="Calibri" pitchFamily="34" charset="0"/>
                          <a:cs typeface="Times New Roman" pitchFamily="18" charset="0"/>
                        </a:rPr>
                        <a:t>11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rPr>
                        <a:t>Valkova</a:t>
                      </a:r>
                      <a:r>
                        <a:rPr kumimoji="0" lang="ru-RU" sz="900" b="0" i="0" u="none" strike="noStrike" cap="none" normalizeH="0" baseline="0" smtClean="0">
                          <a:ln>
                            <a:noFill/>
                          </a:ln>
                          <a:solidFill>
                            <a:srgbClr val="000000"/>
                          </a:solidFill>
                          <a:effectLst/>
                          <a:latin typeface="Calibri" pitchFamily="34" charset="0"/>
                          <a:cs typeface="Times New Roman" pitchFamily="18" charset="0"/>
                        </a:rPr>
                        <a:t>@smu.gov.sk</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1.9</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Ionising Radiation and Radioactivity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RI</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Mr. </a:t>
                      </a:r>
                      <a:r>
                        <a:rPr kumimoji="0" lang="en-US" sz="900" b="1" i="0" u="none" strike="noStrike" cap="none" normalizeH="0" baseline="0" dirty="0" err="1" smtClean="0">
                          <a:ln>
                            <a:noFill/>
                          </a:ln>
                          <a:solidFill>
                            <a:srgbClr val="000000"/>
                          </a:solidFill>
                          <a:effectLst/>
                          <a:latin typeface="Calibri" pitchFamily="34" charset="0"/>
                          <a:cs typeface="Times New Roman" pitchFamily="18" charset="0"/>
                        </a:rPr>
                        <a:t>Krivo</a:t>
                      </a:r>
                      <a:r>
                        <a:rPr kumimoji="0" lang="en-US" sz="900" b="1" i="0" u="none" strike="noStrike" cap="none" normalizeH="0" baseline="0" dirty="0" err="1" smtClean="0">
                          <a:ln>
                            <a:noFill/>
                          </a:ln>
                          <a:solidFill>
                            <a:srgbClr val="000000"/>
                          </a:solidFill>
                          <a:effectLst/>
                          <a:latin typeface="Calibri" pitchFamily="34" charset="0"/>
                        </a:rPr>
                        <a:t>šik</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+421 2 602 94 </a:t>
                      </a: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208</a:t>
                      </a:r>
                      <a:endParaRPr kumimoji="0" lang="en-US" sz="9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00"/>
                          </a:solidFill>
                          <a:effectLst/>
                          <a:latin typeface="Calibri" pitchFamily="34" charset="0"/>
                          <a:cs typeface="+mn-cs"/>
                          <a:hlinkClick r:id="rId4"/>
                        </a:rPr>
                        <a:t>krivosik</a:t>
                      </a:r>
                      <a:r>
                        <a:rPr kumimoji="0" lang="ru-RU" sz="900" b="0" i="0" u="none" strike="noStrike" cap="none" normalizeH="0" baseline="0" dirty="0" smtClean="0">
                          <a:ln>
                            <a:noFill/>
                          </a:ln>
                          <a:solidFill>
                            <a:srgbClr val="000000"/>
                          </a:solidFill>
                          <a:effectLst/>
                          <a:latin typeface="Calibri" pitchFamily="34" charset="0"/>
                          <a:cs typeface="Times New Roman" pitchFamily="18" charset="0"/>
                          <a:hlinkClick r:id="rId4"/>
                        </a:rPr>
                        <a:t>@smu.gov.sk</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1.10</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Thermometry and Thermal Physics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itchFamily="34" charset="0"/>
                          <a:cs typeface="Times New Roman" pitchFamily="18" charset="0"/>
                        </a:rPr>
                        <a:t>Mr. Peter Pavlasek</a:t>
                      </a:r>
                      <a:endParaRPr kumimoji="0" lang="ru-RU" sz="9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+421 2 602 94 </a:t>
                      </a:r>
                      <a:r>
                        <a:rPr kumimoji="0" lang="en-US" sz="900" b="0" i="0" u="none" strike="noStrike" cap="none" normalizeH="0" baseline="0" smtClean="0">
                          <a:ln>
                            <a:noFill/>
                          </a:ln>
                          <a:solidFill>
                            <a:srgbClr val="000000"/>
                          </a:solidFill>
                          <a:effectLst/>
                          <a:latin typeface="Calibri" pitchFamily="34" charset="0"/>
                          <a:cs typeface="Times New Roman" pitchFamily="18" charset="0"/>
                        </a:rPr>
                        <a:t>447</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cs typeface="Times New Roman" pitchFamily="18" charset="0"/>
                        </a:rPr>
                        <a:t>pavlasek@smu.gov.sk</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234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Calibri" pitchFamily="34" charset="0"/>
                          <a:cs typeface="Times New Roman" pitchFamily="18" charset="0"/>
                        </a:rPr>
                        <a:t>TC 1.11</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Calibri" pitchFamily="34" charset="0"/>
                          <a:cs typeface="Times New Roman" pitchFamily="18" charset="0"/>
                        </a:rPr>
                        <a:t>Time and Frequency</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Calibri" pitchFamily="34" charset="0"/>
                          <a:cs typeface="Times New Roman" pitchFamily="18" charset="0"/>
                        </a:rPr>
                        <a:t>TF</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Calibri" pitchFamily="34" charset="0"/>
                          <a:cs typeface="Times New Roman" pitchFamily="18" charset="0"/>
                        </a:rPr>
                        <a:t>Mr. </a:t>
                      </a:r>
                      <a:r>
                        <a:rPr kumimoji="0" lang="en-GB" sz="900" b="1" i="0" u="none" strike="noStrike" cap="none" normalizeH="0" baseline="0" dirty="0" err="1" smtClean="0">
                          <a:ln>
                            <a:noFill/>
                          </a:ln>
                          <a:solidFill>
                            <a:schemeClr val="tx1"/>
                          </a:solidFill>
                          <a:effectLst/>
                          <a:latin typeface="Calibri" pitchFamily="34" charset="0"/>
                          <a:cs typeface="Times New Roman" pitchFamily="18" charset="0"/>
                        </a:rPr>
                        <a:t>Juraj</a:t>
                      </a:r>
                      <a:r>
                        <a:rPr kumimoji="0" lang="en-GB" sz="900" b="1" i="0" u="none" strike="noStrike" cap="none" normalizeH="0" baseline="0" dirty="0" smtClean="0">
                          <a:ln>
                            <a:noFill/>
                          </a:ln>
                          <a:solidFill>
                            <a:schemeClr val="tx1"/>
                          </a:solidFill>
                          <a:effectLst/>
                          <a:latin typeface="Calibri" pitchFamily="34" charset="0"/>
                          <a:cs typeface="Times New Roman" pitchFamily="18" charset="0"/>
                        </a:rPr>
                        <a:t> </a:t>
                      </a:r>
                      <a:r>
                        <a:rPr kumimoji="0" lang="en-GB" sz="900" b="1" i="0" u="none" strike="noStrike" cap="none" normalizeH="0" baseline="0" dirty="0" err="1" smtClean="0">
                          <a:ln>
                            <a:noFill/>
                          </a:ln>
                          <a:solidFill>
                            <a:schemeClr val="tx1"/>
                          </a:solidFill>
                          <a:effectLst/>
                          <a:latin typeface="Calibri" pitchFamily="34" charset="0"/>
                          <a:cs typeface="Times New Roman" pitchFamily="18" charset="0"/>
                        </a:rPr>
                        <a:t>Sluciak</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cs typeface="Times New Roman" pitchFamily="18" charset="0"/>
                        </a:rPr>
                        <a:t>+421 2 602 94 382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Times New Roman" pitchFamily="18" charset="0"/>
                        </a:rPr>
                        <a:t>sluciak@smu.gov.sk</a:t>
                      </a:r>
                      <a:endParaRPr kumimoji="0" lang="ru-RU" sz="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11"/>
                  </a:ext>
                </a:extLst>
              </a:tr>
              <a:tr h="193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1.12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Reference Materials</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RM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Calibri" pitchFamily="34" charset="0"/>
                          <a:cs typeface="Times New Roman" pitchFamily="18" charset="0"/>
                        </a:rPr>
                        <a:t>Mrs. </a:t>
                      </a:r>
                      <a:r>
                        <a:rPr kumimoji="0" lang="en-US" sz="900" b="1" i="0" u="none" strike="noStrike" cap="none" normalizeH="0" baseline="0" dirty="0" smtClean="0">
                          <a:ln>
                            <a:noFill/>
                          </a:ln>
                          <a:solidFill>
                            <a:srgbClr val="000000"/>
                          </a:solidFill>
                          <a:effectLst/>
                          <a:latin typeface="Calibri" pitchFamily="34" charset="0"/>
                        </a:rPr>
                        <a:t>Zuzana </a:t>
                      </a:r>
                      <a:r>
                        <a:rPr kumimoji="0" lang="en-US" sz="900" b="1" i="0" u="none" strike="noStrike" cap="none" normalizeH="0" baseline="0" dirty="0" err="1" smtClean="0">
                          <a:ln>
                            <a:noFill/>
                          </a:ln>
                          <a:solidFill>
                            <a:srgbClr val="000000"/>
                          </a:solidFill>
                          <a:effectLst/>
                          <a:latin typeface="Calibri" pitchFamily="34" charset="0"/>
                        </a:rPr>
                        <a:t>Ďurišová</a:t>
                      </a:r>
                      <a:endParaRPr kumimoji="0" lang="ru-RU" sz="9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+421 2 602 94 </a:t>
                      </a: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191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00"/>
                          </a:solidFill>
                          <a:effectLst/>
                          <a:latin typeface="Calibri" pitchFamily="34" charset="0"/>
                          <a:cs typeface="Times New Roman" pitchFamily="18" charset="0"/>
                        </a:rPr>
                        <a:t>durisova</a:t>
                      </a:r>
                      <a:r>
                        <a:rPr kumimoji="0" lang="ru-RU" sz="900" b="0" i="0" u="none" strike="noStrike" cap="none" normalizeH="0" baseline="0" dirty="0" smtClean="0">
                          <a:ln>
                            <a:noFill/>
                          </a:ln>
                          <a:solidFill>
                            <a:srgbClr val="000000"/>
                          </a:solidFill>
                          <a:effectLst/>
                          <a:latin typeface="Calibri" pitchFamily="34" charset="0"/>
                          <a:cs typeface="Times New Roman" pitchFamily="18" charset="0"/>
                        </a:rPr>
                        <a:t>@smu.gov.sk</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2</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Legal Metrology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LM</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Mr. Emanuel </a:t>
                      </a:r>
                      <a:r>
                        <a:rPr kumimoji="0" lang="en-US" sz="900" b="1" i="0" u="none" strike="noStrike" cap="none" normalizeH="0" baseline="0" dirty="0" err="1" smtClean="0">
                          <a:ln>
                            <a:noFill/>
                          </a:ln>
                          <a:solidFill>
                            <a:srgbClr val="000000"/>
                          </a:solidFill>
                          <a:effectLst/>
                          <a:latin typeface="Calibri" pitchFamily="34" charset="0"/>
                          <a:cs typeface="Times New Roman" pitchFamily="18" charset="0"/>
                        </a:rPr>
                        <a:t>Godal</a:t>
                      </a:r>
                      <a:endParaRPr kumimoji="0" lang="ru-RU" sz="9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+421 2 602 94 </a:t>
                      </a:r>
                      <a:r>
                        <a:rPr kumimoji="0" lang="en-US" sz="900" b="0" i="0" u="none" strike="noStrike" cap="none" normalizeH="0" baseline="0" smtClean="0">
                          <a:ln>
                            <a:noFill/>
                          </a:ln>
                          <a:solidFill>
                            <a:srgbClr val="000000"/>
                          </a:solidFill>
                          <a:effectLst/>
                          <a:latin typeface="Calibri" pitchFamily="34" charset="0"/>
                          <a:cs typeface="Times New Roman" pitchFamily="18" charset="0"/>
                        </a:rPr>
                        <a:t>380</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hlinkClick r:id="rId5"/>
                        </a:rPr>
                        <a:t>godal</a:t>
                      </a:r>
                      <a:r>
                        <a:rPr kumimoji="0" lang="ru-RU" sz="900" b="0" i="0" u="none" strike="noStrike" cap="none" normalizeH="0" baseline="0" smtClean="0">
                          <a:ln>
                            <a:noFill/>
                          </a:ln>
                          <a:solidFill>
                            <a:srgbClr val="000000"/>
                          </a:solidFill>
                          <a:effectLst/>
                          <a:latin typeface="Calibri" pitchFamily="34" charset="0"/>
                          <a:cs typeface="Times New Roman" pitchFamily="18" charset="0"/>
                          <a:hlinkClick r:id="rId5"/>
                        </a:rPr>
                        <a:t>@smu.gov.sk</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3.1</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Quality Forum Technical Committee</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AQ</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Mr. Emanuel </a:t>
                      </a:r>
                      <a:r>
                        <a:rPr kumimoji="0" lang="en-US" sz="900" b="1" i="0" u="none" strike="noStrike" cap="none" normalizeH="0" baseline="0" dirty="0" err="1" smtClean="0">
                          <a:ln>
                            <a:noFill/>
                          </a:ln>
                          <a:solidFill>
                            <a:srgbClr val="000000"/>
                          </a:solidFill>
                          <a:effectLst/>
                          <a:latin typeface="Calibri" pitchFamily="34" charset="0"/>
                          <a:cs typeface="Times New Roman" pitchFamily="18" charset="0"/>
                        </a:rPr>
                        <a:t>Godal</a:t>
                      </a:r>
                      <a:endParaRPr kumimoji="0" lang="ru-RU" sz="9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Calibri" pitchFamily="34" charset="0"/>
                          <a:cs typeface="Times New Roman" pitchFamily="18" charset="0"/>
                        </a:rPr>
                        <a:t>+421 2 602 94 </a:t>
                      </a:r>
                      <a:r>
                        <a:rPr kumimoji="0" lang="en-US" sz="900" b="0" i="0" u="none" strike="noStrike" cap="none" normalizeH="0" baseline="0" smtClean="0">
                          <a:ln>
                            <a:noFill/>
                          </a:ln>
                          <a:solidFill>
                            <a:srgbClr val="000000"/>
                          </a:solidFill>
                          <a:effectLst/>
                          <a:latin typeface="Calibri" pitchFamily="34" charset="0"/>
                          <a:cs typeface="Times New Roman" pitchFamily="18" charset="0"/>
                        </a:rPr>
                        <a:t>380</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hlinkClick r:id="rId5"/>
                        </a:rPr>
                        <a:t>godal</a:t>
                      </a:r>
                      <a:r>
                        <a:rPr kumimoji="0" lang="ru-RU" sz="900" b="0" i="0" u="none" strike="noStrike" cap="none" normalizeH="0" baseline="0" smtClean="0">
                          <a:ln>
                            <a:noFill/>
                          </a:ln>
                          <a:solidFill>
                            <a:srgbClr val="000000"/>
                          </a:solidFill>
                          <a:effectLst/>
                          <a:latin typeface="Calibri" pitchFamily="34" charset="0"/>
                          <a:cs typeface="Times New Roman" pitchFamily="18" charset="0"/>
                          <a:hlinkClick r:id="rId5"/>
                        </a:rPr>
                        <a:t>@smu.gov.sk</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1</a:t>
                      </a:r>
                      <a:endParaRPr kumimoji="0" 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4</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Information and Training</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IT</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TR</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TC 5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00"/>
                          </a:solidFill>
                          <a:effectLst/>
                          <a:latin typeface="Calibri" pitchFamily="34" charset="0"/>
                          <a:cs typeface="Times New Roman" pitchFamily="18" charset="0"/>
                        </a:rPr>
                        <a:t>Joint Scientific Research in Field of the Metrology</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00"/>
                          </a:solidFill>
                          <a:effectLst/>
                          <a:latin typeface="Calibri" pitchFamily="34" charset="0"/>
                          <a:cs typeface="Times New Roman" pitchFamily="18" charset="0"/>
                        </a:rPr>
                        <a:t> </a:t>
                      </a:r>
                      <a:endParaRPr kumimoji="0" lang="ru-RU" sz="9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628775" y="273050"/>
            <a:ext cx="4886325" cy="358775"/>
          </a:xfrm>
        </p:spPr>
        <p:txBody>
          <a:bodyPr/>
          <a:lstStyle/>
          <a:p>
            <a:r>
              <a:rPr lang="en-GB" smtClean="0"/>
              <a:t>MEMORANDUM OF UNDERSTANDING</a:t>
            </a:r>
            <a:endParaRPr lang="ru-RU" smtClean="0"/>
          </a:p>
        </p:txBody>
      </p:sp>
      <p:sp>
        <p:nvSpPr>
          <p:cNvPr id="3" name="Объект 2"/>
          <p:cNvSpPr>
            <a:spLocks noGrp="1"/>
          </p:cNvSpPr>
          <p:nvPr>
            <p:ph idx="1"/>
          </p:nvPr>
        </p:nvSpPr>
        <p:spPr>
          <a:xfrm>
            <a:off x="332656" y="1208584"/>
            <a:ext cx="6172200" cy="5112568"/>
          </a:xfrm>
        </p:spPr>
        <p:txBody>
          <a:bodyPr numCol="2" spcCol="288000" rtlCol="0">
            <a:noAutofit/>
          </a:bodyPr>
          <a:lstStyle/>
          <a:p>
            <a:pPr fontAlgn="auto">
              <a:spcAft>
                <a:spcPts val="0"/>
              </a:spcAft>
              <a:defRPr/>
            </a:pPr>
            <a:r>
              <a:rPr lang="en-GB" sz="1050" dirty="0" smtClean="0"/>
              <a:t>The National Metrology Institutions on behalf of which this Memorandum has been signed </a:t>
            </a:r>
            <a:endParaRPr lang="ru-RU" sz="1050" dirty="0" smtClean="0"/>
          </a:p>
          <a:p>
            <a:pPr fontAlgn="auto">
              <a:spcAft>
                <a:spcPts val="0"/>
              </a:spcAft>
              <a:defRPr/>
            </a:pPr>
            <a:r>
              <a:rPr lang="en-GB" sz="1050" b="1" dirty="0" smtClean="0">
                <a:solidFill>
                  <a:srgbClr val="FF0000"/>
                </a:solidFill>
              </a:rPr>
              <a:t>considering</a:t>
            </a:r>
            <a:endParaRPr lang="ru-RU" sz="1050" dirty="0" smtClean="0">
              <a:solidFill>
                <a:srgbClr val="FF0000"/>
              </a:solidFill>
            </a:endParaRPr>
          </a:p>
          <a:p>
            <a:pPr marL="172800" indent="-172800" fontAlgn="auto">
              <a:spcAft>
                <a:spcPts val="0"/>
              </a:spcAft>
              <a:buFont typeface="Arial" pitchFamily="34" charset="0"/>
              <a:buChar char="•"/>
              <a:defRPr/>
            </a:pPr>
            <a:r>
              <a:rPr lang="en-GB" sz="1050" dirty="0" smtClean="0"/>
              <a:t>the territorial proximity of the Countries and their mutual economic relations;</a:t>
            </a:r>
            <a:endParaRPr lang="ru-RU" sz="1050" dirty="0" smtClean="0"/>
          </a:p>
          <a:p>
            <a:pPr marL="172800" indent="-172800" fontAlgn="auto">
              <a:spcAft>
                <a:spcPts val="0"/>
              </a:spcAft>
              <a:buFont typeface="Arial" pitchFamily="34" charset="0"/>
              <a:buChar char="•"/>
              <a:defRPr/>
            </a:pPr>
            <a:r>
              <a:rPr lang="en-GB" sz="1050" dirty="0" smtClean="0"/>
              <a:t>the need to permanently improve metrological services for the benefit of economic and scientific relations;</a:t>
            </a:r>
            <a:endParaRPr lang="ru-RU" sz="1050" dirty="0" smtClean="0"/>
          </a:p>
          <a:p>
            <a:pPr marL="172800" indent="-172800" fontAlgn="auto">
              <a:spcAft>
                <a:spcPts val="0"/>
              </a:spcAft>
              <a:buFont typeface="Arial" pitchFamily="34" charset="0"/>
              <a:buChar char="•"/>
              <a:defRPr/>
            </a:pPr>
            <a:r>
              <a:rPr lang="en-GB" sz="1050" dirty="0" smtClean="0"/>
              <a:t>the similarity of their structures and the operational principles of their National Metrology Services;</a:t>
            </a:r>
            <a:endParaRPr lang="ru-RU" sz="1050" dirty="0" smtClean="0"/>
          </a:p>
          <a:p>
            <a:pPr marL="172800" indent="-172800" fontAlgn="auto">
              <a:spcAft>
                <a:spcPts val="0"/>
              </a:spcAft>
              <a:buFont typeface="Arial" pitchFamily="34" charset="0"/>
              <a:buChar char="•"/>
              <a:defRPr/>
            </a:pPr>
            <a:r>
              <a:rPr lang="en-GB" sz="1050" dirty="0" smtClean="0"/>
              <a:t>their combined experience and the results of their previous bilateral and multilateral cooperation;</a:t>
            </a:r>
            <a:endParaRPr lang="ru-RU" sz="1050" dirty="0" smtClean="0"/>
          </a:p>
          <a:p>
            <a:pPr marL="172800" indent="-172800" fontAlgn="auto">
              <a:spcAft>
                <a:spcPts val="0"/>
              </a:spcAft>
              <a:buFont typeface="Arial" pitchFamily="34" charset="0"/>
              <a:buChar char="•"/>
              <a:defRPr/>
            </a:pPr>
            <a:r>
              <a:rPr lang="en-GB" sz="1050" dirty="0" smtClean="0"/>
              <a:t>their willingness to more closely cooperate with international and regional metrology organisations</a:t>
            </a:r>
            <a:endParaRPr lang="ru-RU" sz="1050" dirty="0" smtClean="0"/>
          </a:p>
          <a:p>
            <a:pPr fontAlgn="auto">
              <a:spcAft>
                <a:spcPts val="0"/>
              </a:spcAft>
              <a:defRPr/>
            </a:pPr>
            <a:r>
              <a:rPr lang="en-GB" sz="1050" b="1" dirty="0" smtClean="0">
                <a:solidFill>
                  <a:srgbClr val="FF0000"/>
                </a:solidFill>
              </a:rPr>
              <a:t>declare</a:t>
            </a:r>
            <a:r>
              <a:rPr lang="en-GB" sz="1050" dirty="0" smtClean="0"/>
              <a:t> their intention to cooperate in the field of measurement standards of physical units, calibration, legal metrology, quality management systems, information technology and training in the field of metrology within the COOMET organisation given below.</a:t>
            </a:r>
            <a:endParaRPr lang="ru-RU" sz="1050" dirty="0" smtClean="0"/>
          </a:p>
          <a:p>
            <a:pPr fontAlgn="auto">
              <a:spcAft>
                <a:spcPts val="0"/>
              </a:spcAft>
              <a:defRPr/>
            </a:pPr>
            <a:r>
              <a:rPr lang="en-GB" sz="1050" b="1" dirty="0" smtClean="0"/>
              <a:t> </a:t>
            </a:r>
            <a:endParaRPr lang="ru-RU" sz="1050" dirty="0" smtClean="0"/>
          </a:p>
          <a:p>
            <a:pPr fontAlgn="auto">
              <a:spcAft>
                <a:spcPts val="0"/>
              </a:spcAft>
              <a:defRPr/>
            </a:pPr>
            <a:r>
              <a:rPr lang="en-GB" sz="1050" b="1" cap="all" dirty="0" smtClean="0">
                <a:solidFill>
                  <a:srgbClr val="FF0000"/>
                </a:solidFill>
              </a:rPr>
              <a:t>Section 1 – COOMET Members</a:t>
            </a:r>
            <a:endParaRPr lang="ru-RU" sz="1050" dirty="0" smtClean="0">
              <a:solidFill>
                <a:srgbClr val="FF0000"/>
              </a:solidFill>
            </a:endParaRPr>
          </a:p>
          <a:p>
            <a:pPr fontAlgn="auto">
              <a:spcAft>
                <a:spcPts val="0"/>
              </a:spcAft>
              <a:defRPr/>
            </a:pPr>
            <a:r>
              <a:rPr lang="en-GB" sz="1050" dirty="0" smtClean="0"/>
              <a:t>COOMET is an organisation for the Euro-Asian cooperation of National Metrology Institutions (from the countries of Central and Eastern Europe, Asia and nearby countries) and is open to the National Metrology Institutions of countries from other regions to join it.</a:t>
            </a:r>
            <a:endParaRPr lang="ru-RU" sz="1050" dirty="0" smtClean="0"/>
          </a:p>
          <a:p>
            <a:pPr fontAlgn="auto">
              <a:spcAft>
                <a:spcPts val="0"/>
              </a:spcAft>
              <a:defRPr/>
            </a:pPr>
            <a:r>
              <a:rPr lang="en-GB" sz="1050" b="1" dirty="0" smtClean="0"/>
              <a:t> </a:t>
            </a:r>
            <a:r>
              <a:rPr lang="en-GB" sz="1050" b="1" cap="all" dirty="0" smtClean="0">
                <a:solidFill>
                  <a:srgbClr val="FF0000"/>
                </a:solidFill>
              </a:rPr>
              <a:t>Section 2 – COOMET Objectives</a:t>
            </a:r>
            <a:endParaRPr lang="ru-RU" sz="1050" dirty="0" smtClean="0">
              <a:solidFill>
                <a:srgbClr val="FF0000"/>
              </a:solidFill>
            </a:endParaRPr>
          </a:p>
          <a:p>
            <a:pPr fontAlgn="auto">
              <a:spcAft>
                <a:spcPts val="0"/>
              </a:spcAft>
              <a:defRPr/>
            </a:pPr>
            <a:r>
              <a:rPr lang="en-GB" sz="1050" dirty="0" smtClean="0"/>
              <a:t>The objectives of COOMET are as follows:</a:t>
            </a:r>
            <a:endParaRPr lang="ru-RU" sz="1050" dirty="0" smtClean="0"/>
          </a:p>
          <a:p>
            <a:pPr marL="228600" indent="-228600" fontAlgn="auto">
              <a:spcAft>
                <a:spcPts val="0"/>
              </a:spcAft>
              <a:buFont typeface="+mj-lt"/>
              <a:buAutoNum type="arabicPeriod"/>
              <a:defRPr/>
            </a:pPr>
            <a:r>
              <a:rPr lang="en-GB" sz="1050" dirty="0" smtClean="0"/>
              <a:t>To contribute to effectively solving problems of the uniformity of measures, uniformity and required accuracy of measurements.</a:t>
            </a:r>
            <a:endParaRPr lang="ru-RU" sz="1050" dirty="0" smtClean="0"/>
          </a:p>
          <a:p>
            <a:pPr marL="228600" indent="-228600" fontAlgn="auto">
              <a:spcAft>
                <a:spcPts val="0"/>
              </a:spcAft>
              <a:buFont typeface="+mj-lt"/>
              <a:buAutoNum type="arabicPeriod"/>
              <a:defRPr/>
            </a:pPr>
            <a:r>
              <a:rPr lang="en-GB" sz="1050" dirty="0" smtClean="0"/>
              <a:t>To contribute to establishing closer cooperation between the national economies and removing technical barriers to international trade.</a:t>
            </a:r>
            <a:endParaRPr lang="ru-RU" sz="1050" dirty="0" smtClean="0"/>
          </a:p>
          <a:p>
            <a:pPr marL="228600" indent="-228600" fontAlgn="auto">
              <a:spcAft>
                <a:spcPts val="0"/>
              </a:spcAft>
              <a:buFont typeface="+mj-lt"/>
              <a:buAutoNum type="arabicPeriod"/>
              <a:defRPr/>
            </a:pPr>
            <a:r>
              <a:rPr lang="en-GB" sz="1050" dirty="0" smtClean="0"/>
              <a:t>To harmonise the activities of Metrology Services on the basis of international arrangements.</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cap="all" dirty="0" smtClean="0">
                <a:solidFill>
                  <a:srgbClr val="FF0000"/>
                </a:solidFill>
              </a:rPr>
              <a:t>Section 3 – COOMET Tasks</a:t>
            </a:r>
            <a:endParaRPr lang="ru-RU" sz="1050" dirty="0" smtClean="0">
              <a:solidFill>
                <a:srgbClr val="FF0000"/>
              </a:solidFill>
            </a:endParaRPr>
          </a:p>
          <a:p>
            <a:pPr fontAlgn="auto">
              <a:spcAft>
                <a:spcPts val="0"/>
              </a:spcAft>
              <a:defRPr/>
            </a:pPr>
            <a:r>
              <a:rPr lang="en-GB" sz="1050" dirty="0" smtClean="0"/>
              <a:t>The tasks of COOMET are to strengthen the links between the National Metrology Institutions interested in solving common problems and to create effective mechanisms in order to:</a:t>
            </a:r>
            <a:endParaRPr lang="ru-RU" sz="1050" dirty="0" smtClean="0"/>
          </a:p>
          <a:p>
            <a:pPr marL="172800" indent="-172800" fontAlgn="auto">
              <a:spcAft>
                <a:spcPts val="0"/>
              </a:spcAft>
              <a:buFont typeface="Arial" pitchFamily="34" charset="0"/>
              <a:buChar char="•"/>
              <a:defRPr/>
            </a:pPr>
            <a:r>
              <a:rPr lang="en-GB" sz="1050" dirty="0" smtClean="0"/>
              <a:t>achieve compatibility of measurement standards and harmonise the requirements imposed on measuring instruments and methods for their metrological control;</a:t>
            </a:r>
            <a:endParaRPr lang="ru-RU" sz="1050" dirty="0" smtClean="0"/>
          </a:p>
          <a:p>
            <a:pPr marL="172800" indent="-172800" fontAlgn="auto">
              <a:spcAft>
                <a:spcPts val="0"/>
              </a:spcAft>
              <a:buFont typeface="Arial" pitchFamily="34" charset="0"/>
              <a:buChar char="•"/>
              <a:defRPr/>
            </a:pPr>
            <a:r>
              <a:rPr lang="en-GB" sz="1050" dirty="0" smtClean="0"/>
              <a:t>recognise the equivalence of national certificates authenticating the results of metrological activities;</a:t>
            </a:r>
            <a:endParaRPr lang="ru-RU" sz="1050" dirty="0" smtClean="0"/>
          </a:p>
          <a:p>
            <a:pPr marL="172800" indent="-172800" fontAlgn="auto">
              <a:spcAft>
                <a:spcPts val="0"/>
              </a:spcAft>
              <a:buFont typeface="Arial" pitchFamily="34" charset="0"/>
              <a:buChar char="•"/>
              <a:defRPr/>
            </a:pPr>
            <a:r>
              <a:rPr lang="en-GB" sz="1050" dirty="0" smtClean="0"/>
              <a:t>exchange information on the current status of National Metrology Services and their development;</a:t>
            </a:r>
            <a:endParaRPr lang="ru-RU" sz="1050" dirty="0" smtClean="0"/>
          </a:p>
          <a:p>
            <a:pPr marL="172800" indent="-172800" fontAlgn="auto">
              <a:spcAft>
                <a:spcPts val="0"/>
              </a:spcAft>
              <a:buFont typeface="Arial" pitchFamily="34" charset="0"/>
              <a:buChar char="•"/>
              <a:defRPr/>
            </a:pPr>
            <a:r>
              <a:rPr lang="en-GB" sz="1050" dirty="0" smtClean="0"/>
              <a:t>collaborate in developing metrological projects;</a:t>
            </a:r>
            <a:endParaRPr lang="ru-RU" sz="1050" dirty="0" smtClean="0"/>
          </a:p>
          <a:p>
            <a:pPr marL="172800" indent="-172800" fontAlgn="auto">
              <a:spcAft>
                <a:spcPts val="0"/>
              </a:spcAft>
              <a:buFont typeface="Arial" pitchFamily="34" charset="0"/>
              <a:buChar char="•"/>
              <a:defRPr/>
            </a:pPr>
            <a:r>
              <a:rPr lang="en-GB" sz="1050" dirty="0" smtClean="0"/>
              <a:t>promote the exchange of metrological services.</a:t>
            </a:r>
            <a:endParaRPr lang="ru-RU" sz="1050" dirty="0"/>
          </a:p>
        </p:txBody>
      </p:sp>
      <p:pic>
        <p:nvPicPr>
          <p:cNvPr id="6"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42900" y="992560"/>
            <a:ext cx="6172200" cy="360362"/>
          </a:xfrm>
        </p:spPr>
        <p:txBody>
          <a:bodyPr rtlCol="0">
            <a:normAutofit/>
          </a:bodyPr>
          <a:lstStyle/>
          <a:p>
            <a:pPr fontAlgn="auto">
              <a:spcAft>
                <a:spcPts val="0"/>
              </a:spcAft>
              <a:defRPr/>
            </a:pPr>
            <a:r>
              <a:rPr lang="en-GB" sz="1400" b="1" cap="all" dirty="0">
                <a:solidFill>
                  <a:srgbClr val="FF0000"/>
                </a:solidFill>
              </a:rPr>
              <a:t>TAJIKISTAN</a:t>
            </a:r>
            <a:endParaRPr lang="ru-RU" b="1" dirty="0">
              <a:solidFill>
                <a:srgbClr val="FF0000"/>
              </a:solidFill>
            </a:endParaRPr>
          </a:p>
        </p:txBody>
      </p:sp>
      <p:sp>
        <p:nvSpPr>
          <p:cNvPr id="8" name="TextBox 7"/>
          <p:cNvSpPr txBox="1"/>
          <p:nvPr/>
        </p:nvSpPr>
        <p:spPr>
          <a:xfrm>
            <a:off x="404813" y="7689304"/>
            <a:ext cx="6048375" cy="1893888"/>
          </a:xfrm>
          <a:prstGeom prst="rect">
            <a:avLst/>
          </a:prstGeom>
          <a:noFill/>
        </p:spPr>
        <p:txBody>
          <a:bodyPr>
            <a:spAutoFit/>
          </a:bodyPr>
          <a:lstStyle/>
          <a:p>
            <a:pPr fontAlgn="auto">
              <a:spcBef>
                <a:spcPts val="0"/>
              </a:spcBef>
              <a:spcAft>
                <a:spcPts val="0"/>
              </a:spcAft>
              <a:defRPr/>
            </a:pPr>
            <a:r>
              <a:rPr lang="en-GB" sz="1200" b="1" cap="all" dirty="0">
                <a:solidFill>
                  <a:srgbClr val="FF0000"/>
                </a:solidFill>
                <a:latin typeface="+mn-lt"/>
                <a:cs typeface="+mn-cs"/>
              </a:rPr>
              <a:t>Address of organisation</a:t>
            </a:r>
            <a:endParaRPr lang="ru-RU" sz="1200" dirty="0">
              <a:solidFill>
                <a:srgbClr val="FF0000"/>
              </a:solidFill>
              <a:latin typeface="+mn-lt"/>
              <a:cs typeface="+mn-cs"/>
            </a:endParaRPr>
          </a:p>
          <a:p>
            <a:pPr fontAlgn="auto">
              <a:spcBef>
                <a:spcPts val="0"/>
              </a:spcBef>
              <a:spcAft>
                <a:spcPts val="0"/>
              </a:spcAft>
              <a:defRPr/>
            </a:pPr>
            <a:r>
              <a:rPr lang="ru-RU" sz="1050" b="1" dirty="0">
                <a:latin typeface="+mn-lt"/>
                <a:cs typeface="+mn-cs"/>
              </a:rPr>
              <a:t>1.</a:t>
            </a:r>
            <a:r>
              <a:rPr lang="en-US" sz="1050" b="1" dirty="0">
                <a:latin typeface="+mn-lt"/>
                <a:cs typeface="+mn-cs"/>
              </a:rPr>
              <a:t>	</a:t>
            </a:r>
            <a:r>
              <a:rPr lang="en-GB" sz="1050" b="1" dirty="0">
                <a:latin typeface="+mn-lt"/>
                <a:cs typeface="+mn-cs"/>
              </a:rPr>
              <a:t>Agency on Standardization, Metrology, Certification and Trade Inspection </a:t>
            </a:r>
            <a:br>
              <a:rPr lang="en-GB" sz="1050" b="1" dirty="0">
                <a:latin typeface="+mn-lt"/>
                <a:cs typeface="+mn-cs"/>
              </a:rPr>
            </a:br>
            <a:r>
              <a:rPr lang="en-GB" sz="1050" b="1" dirty="0">
                <a:latin typeface="+mn-lt"/>
                <a:cs typeface="+mn-cs"/>
              </a:rPr>
              <a:t>	under the  Government of the Republic of Tajikistan (</a:t>
            </a:r>
            <a:r>
              <a:rPr lang="en-GB" sz="1050" b="1" dirty="0" err="1">
                <a:latin typeface="+mn-lt"/>
                <a:cs typeface="+mn-cs"/>
              </a:rPr>
              <a:t>Tajikstandard</a:t>
            </a:r>
            <a:r>
              <a:rPr lang="en-GB" sz="1050" b="1" dirty="0">
                <a:latin typeface="+mn-lt"/>
                <a:cs typeface="+mn-cs"/>
              </a:rPr>
              <a:t>)</a:t>
            </a:r>
            <a:endParaRPr lang="ru-RU" sz="1050" dirty="0">
              <a:latin typeface="+mn-lt"/>
              <a:cs typeface="+mn-cs"/>
            </a:endParaRPr>
          </a:p>
          <a:p>
            <a:pPr fontAlgn="auto">
              <a:spcBef>
                <a:spcPts val="0"/>
              </a:spcBef>
              <a:spcAft>
                <a:spcPts val="0"/>
              </a:spcAft>
              <a:defRPr/>
            </a:pPr>
            <a:r>
              <a:rPr lang="en-GB" sz="1050" dirty="0">
                <a:latin typeface="+mn-lt"/>
                <a:cs typeface="+mn-cs"/>
              </a:rPr>
              <a:t>	N. </a:t>
            </a:r>
            <a:r>
              <a:rPr lang="en-GB" sz="1050" dirty="0" err="1">
                <a:latin typeface="+mn-lt"/>
                <a:cs typeface="+mn-cs"/>
              </a:rPr>
              <a:t>Кarabaev</a:t>
            </a:r>
            <a:r>
              <a:rPr lang="en-GB" sz="1050" dirty="0">
                <a:latin typeface="+mn-lt"/>
                <a:cs typeface="+mn-cs"/>
              </a:rPr>
              <a:t> street, 42/2</a:t>
            </a:r>
            <a:endParaRPr lang="ru-RU" sz="1050" dirty="0">
              <a:latin typeface="+mn-lt"/>
              <a:cs typeface="+mn-cs"/>
            </a:endParaRPr>
          </a:p>
          <a:p>
            <a:pPr fontAlgn="auto">
              <a:spcBef>
                <a:spcPts val="0"/>
              </a:spcBef>
              <a:spcAft>
                <a:spcPts val="0"/>
              </a:spcAft>
              <a:defRPr/>
            </a:pPr>
            <a:r>
              <a:rPr lang="en-GB" sz="1050" dirty="0">
                <a:latin typeface="+mn-lt"/>
                <a:cs typeface="+mn-cs"/>
              </a:rPr>
              <a:t>	734018, Dushanbe</a:t>
            </a:r>
            <a:endParaRPr lang="ru-RU" sz="1050" dirty="0">
              <a:latin typeface="+mn-lt"/>
              <a:cs typeface="+mn-cs"/>
            </a:endParaRPr>
          </a:p>
          <a:p>
            <a:pPr fontAlgn="auto">
              <a:spcBef>
                <a:spcPts val="0"/>
              </a:spcBef>
              <a:spcAft>
                <a:spcPts val="0"/>
              </a:spcAft>
              <a:defRPr/>
            </a:pPr>
            <a:r>
              <a:rPr lang="en-GB" sz="1050" dirty="0">
                <a:latin typeface="+mn-lt"/>
                <a:cs typeface="+mn-cs"/>
              </a:rPr>
              <a:t>	Tajikistan</a:t>
            </a:r>
            <a:endParaRPr lang="ru-RU" sz="1050" dirty="0">
              <a:latin typeface="+mn-lt"/>
              <a:cs typeface="+mn-cs"/>
            </a:endParaRPr>
          </a:p>
          <a:p>
            <a:pPr fontAlgn="auto">
              <a:spcBef>
                <a:spcPts val="0"/>
              </a:spcBef>
              <a:spcAft>
                <a:spcPts val="0"/>
              </a:spcAft>
              <a:defRPr/>
            </a:pPr>
            <a:r>
              <a:rPr lang="en-GB" sz="1050" dirty="0">
                <a:latin typeface="+mn-lt"/>
                <a:cs typeface="+mn-cs"/>
              </a:rPr>
              <a:t>	Telephone:	+992 37 233 68 69</a:t>
            </a:r>
            <a:endParaRPr lang="ru-RU" sz="1050" dirty="0">
              <a:latin typeface="+mn-lt"/>
              <a:cs typeface="+mn-cs"/>
            </a:endParaRPr>
          </a:p>
          <a:p>
            <a:pPr fontAlgn="auto">
              <a:spcBef>
                <a:spcPts val="0"/>
              </a:spcBef>
              <a:spcAft>
                <a:spcPts val="0"/>
              </a:spcAft>
              <a:defRPr/>
            </a:pPr>
            <a:r>
              <a:rPr lang="en-GB" sz="1050" dirty="0">
                <a:latin typeface="+mn-lt"/>
                <a:cs typeface="+mn-cs"/>
              </a:rPr>
              <a:t>	Fax:	+992 37 </a:t>
            </a:r>
            <a:r>
              <a:rPr lang="en-GB" sz="1050" dirty="0" smtClean="0">
                <a:latin typeface="+mn-lt"/>
                <a:cs typeface="+mn-cs"/>
              </a:rPr>
              <a:t>233 44 99</a:t>
            </a:r>
            <a:endParaRPr lang="ru-RU" sz="1050" dirty="0">
              <a:latin typeface="+mn-lt"/>
              <a:cs typeface="+mn-cs"/>
            </a:endParaRPr>
          </a:p>
          <a:p>
            <a:pPr fontAlgn="auto">
              <a:spcBef>
                <a:spcPts val="0"/>
              </a:spcBef>
              <a:spcAft>
                <a:spcPts val="0"/>
              </a:spcAft>
              <a:defRPr/>
            </a:pPr>
            <a:r>
              <a:rPr lang="en-GB" sz="1050" dirty="0">
                <a:latin typeface="+mn-lt"/>
                <a:cs typeface="+mn-cs"/>
              </a:rPr>
              <a:t>	E-mail:	info@standard.tj</a:t>
            </a:r>
            <a:endParaRPr lang="ru-RU" sz="1050" dirty="0">
              <a:latin typeface="+mn-lt"/>
              <a:cs typeface="+mn-cs"/>
            </a:endParaRPr>
          </a:p>
          <a:p>
            <a:pPr fontAlgn="auto">
              <a:spcBef>
                <a:spcPts val="0"/>
              </a:spcBef>
              <a:spcAft>
                <a:spcPts val="0"/>
              </a:spcAft>
              <a:defRPr/>
            </a:pPr>
            <a:r>
              <a:rPr lang="en-GB" sz="1050" dirty="0">
                <a:latin typeface="+mn-lt"/>
                <a:cs typeface="+mn-cs"/>
              </a:rPr>
              <a:t>	Website:	</a:t>
            </a:r>
            <a:r>
              <a:rPr lang="en-GB" sz="1050" u="sng" dirty="0">
                <a:latin typeface="+mn-lt"/>
                <a:cs typeface="+mn-cs"/>
                <a:hlinkClick r:id="rId2"/>
              </a:rPr>
              <a:t>www.standard.tj</a:t>
            </a:r>
            <a:endParaRPr lang="ru-RU" sz="1050" dirty="0">
              <a:latin typeface="+mn-lt"/>
              <a:cs typeface="+mn-cs"/>
            </a:endParaRPr>
          </a:p>
          <a:p>
            <a:pPr fontAlgn="auto">
              <a:spcBef>
                <a:spcPts val="0"/>
              </a:spcBef>
              <a:spcAft>
                <a:spcPts val="0"/>
              </a:spcAft>
              <a:defRPr/>
            </a:pPr>
            <a:endParaRPr lang="ru-RU" sz="1050" dirty="0">
              <a:latin typeface="+mn-lt"/>
              <a:cs typeface="+mn-cs"/>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087537279"/>
              </p:ext>
            </p:extLst>
          </p:nvPr>
        </p:nvGraphicFramePr>
        <p:xfrm>
          <a:off x="415132" y="1352600"/>
          <a:ext cx="6120681" cy="637424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011">
                  <a:extLst>
                    <a:ext uri="{9D8B030D-6E8A-4147-A177-3AD203B41FA5}">
                      <a16:colId xmlns:a16="http://schemas.microsoft.com/office/drawing/2014/main" val="20002"/>
                    </a:ext>
                  </a:extLst>
                </a:gridCol>
                <a:gridCol w="1656333">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dirty="0">
                          <a:effectLst/>
                          <a:latin typeface="+mn-lt"/>
                          <a:ea typeface="Times New Roman"/>
                          <a:cs typeface="Times New Roman"/>
                        </a:rPr>
                        <a:t>TC 1.1</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General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GM</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US" sz="900" dirty="0" smtClean="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US" sz="900" dirty="0" smtClean="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dirty="0">
                          <a:effectLst/>
                          <a:latin typeface="+mn-lt"/>
                          <a:ea typeface="Times New Roman"/>
                          <a:cs typeface="Times New Roman"/>
                        </a:rPr>
                        <a:t>TC 1.2</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Acoustics, Ultrasound, Vibration</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Mr.</a:t>
                      </a:r>
                      <a:r>
                        <a:rPr lang="en-GB" sz="900" b="1" baseline="0" dirty="0" smtClean="0">
                          <a:solidFill>
                            <a:srgbClr val="000000"/>
                          </a:solidFill>
                          <a:effectLst/>
                          <a:latin typeface="+mn-lt"/>
                          <a:ea typeface="Times New Roman"/>
                        </a:rPr>
                        <a:t> </a:t>
                      </a:r>
                      <a:r>
                        <a:rPr lang="en-GB" sz="900" b="1" baseline="0" dirty="0" err="1" smtClean="0">
                          <a:solidFill>
                            <a:srgbClr val="000000"/>
                          </a:solidFill>
                          <a:effectLst/>
                          <a:latin typeface="+mn-lt"/>
                          <a:ea typeface="Times New Roman"/>
                        </a:rPr>
                        <a:t>Sayvali</a:t>
                      </a:r>
                      <a:r>
                        <a:rPr lang="en-GB" sz="900" b="1" baseline="0" dirty="0" smtClean="0">
                          <a:solidFill>
                            <a:srgbClr val="000000"/>
                          </a:solidFill>
                          <a:effectLst/>
                          <a:latin typeface="+mn-lt"/>
                          <a:ea typeface="Times New Roman"/>
                        </a:rPr>
                        <a:t> </a:t>
                      </a:r>
                      <a:r>
                        <a:rPr lang="en-GB" sz="900" b="1" baseline="0" dirty="0" err="1" smtClean="0">
                          <a:solidFill>
                            <a:srgbClr val="000000"/>
                          </a:solidFill>
                          <a:effectLst/>
                          <a:latin typeface="+mn-lt"/>
                          <a:ea typeface="Times New Roman"/>
                        </a:rPr>
                        <a:t>Sharipov</a:t>
                      </a:r>
                      <a:endParaRPr lang="ru-RU" sz="900" dirty="0">
                        <a:solidFill>
                          <a:srgbClr val="000000"/>
                        </a:solidFill>
                        <a:effectLst/>
                        <a:latin typeface="+mn-lt"/>
                        <a:ea typeface="Times New Roman"/>
                      </a:endParaRPr>
                    </a:p>
                  </a:txBody>
                  <a:tcPr marL="68580" marR="68580" marT="0" marB="0" anchor="ctr"/>
                </a:tc>
                <a:tc>
                  <a:txBody>
                    <a:bodyPr/>
                    <a:lstStyle/>
                    <a:p>
                      <a:r>
                        <a:rPr lang="ru-RU" sz="900" kern="1200" dirty="0" smtClean="0">
                          <a:solidFill>
                            <a:schemeClr val="dk1"/>
                          </a:solidFill>
                          <a:effectLst/>
                          <a:latin typeface="+mn-lt"/>
                          <a:ea typeface="+mn-ea"/>
                          <a:cs typeface="+mn-cs"/>
                        </a:rPr>
                        <a:t>+992 44 600-81-43</a:t>
                      </a:r>
                    </a:p>
                    <a:p>
                      <a:r>
                        <a:rPr lang="ru-RU" sz="900" kern="1200" dirty="0" smtClean="0">
                          <a:solidFill>
                            <a:schemeClr val="dk1"/>
                          </a:solidFill>
                          <a:effectLst/>
                          <a:latin typeface="+mn-lt"/>
                          <a:ea typeface="+mn-ea"/>
                          <a:cs typeface="+mn-cs"/>
                        </a:rPr>
                        <a:t>+992 91-955-16-22</a:t>
                      </a:r>
                      <a:endParaRPr lang="en-US" sz="900" kern="1200" dirty="0" smtClean="0">
                        <a:solidFill>
                          <a:schemeClr val="dk1"/>
                        </a:solidFill>
                        <a:effectLst/>
                        <a:latin typeface="+mn-lt"/>
                        <a:ea typeface="+mn-ea"/>
                        <a:cs typeface="+mn-cs"/>
                      </a:endParaRPr>
                    </a:p>
                    <a:p>
                      <a:r>
                        <a:rPr lang="en-US" sz="900" kern="1200" dirty="0" smtClean="0">
                          <a:solidFill>
                            <a:schemeClr val="dk1"/>
                          </a:solidFill>
                          <a:effectLst/>
                          <a:latin typeface="+mn-lt"/>
                          <a:ea typeface="+mn-ea"/>
                          <a:cs typeface="+mn-cs"/>
                        </a:rPr>
                        <a:t>coomet-tj@mail.ru</a:t>
                      </a:r>
                      <a:endParaRPr lang="ru-RU" sz="900" kern="1200" dirty="0">
                        <a:solidFill>
                          <a:schemeClr val="dk1"/>
                        </a:solidFill>
                        <a:effectLst/>
                        <a:latin typeface="+mn-lt"/>
                        <a:ea typeface="+mn-ea"/>
                        <a:cs typeface="+mn-cs"/>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1</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1.3 </a:t>
                      </a:r>
                      <a:r>
                        <a:rPr lang="en-GB" sz="900" dirty="0" smtClean="0">
                          <a:effectLst/>
                          <a:latin typeface="+mn-lt"/>
                          <a:ea typeface="Times New Roman"/>
                          <a:cs typeface="Times New Roman"/>
                        </a:rPr>
                        <a:t>Electricity </a:t>
                      </a:r>
                      <a:r>
                        <a:rPr lang="en-GB" sz="900" dirty="0">
                          <a:effectLst/>
                          <a:latin typeface="+mn-lt"/>
                          <a:ea typeface="Times New Roman"/>
                          <a:cs typeface="Times New Roman"/>
                        </a:rPr>
                        <a:t>and Magnetism</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Mr.</a:t>
                      </a:r>
                      <a:r>
                        <a:rPr lang="en-GB" sz="900" b="1" baseline="0" dirty="0" smtClean="0">
                          <a:solidFill>
                            <a:srgbClr val="000000"/>
                          </a:solidFill>
                          <a:effectLst/>
                          <a:latin typeface="+mn-lt"/>
                          <a:ea typeface="Times New Roman"/>
                        </a:rPr>
                        <a:t> </a:t>
                      </a:r>
                      <a:r>
                        <a:rPr lang="en-GB" sz="900" b="1" baseline="0" dirty="0" err="1" smtClean="0">
                          <a:solidFill>
                            <a:srgbClr val="000000"/>
                          </a:solidFill>
                          <a:effectLst/>
                          <a:latin typeface="+mn-lt"/>
                          <a:ea typeface="Times New Roman"/>
                        </a:rPr>
                        <a:t>Sayvali</a:t>
                      </a:r>
                      <a:r>
                        <a:rPr lang="en-GB" sz="900" b="1" baseline="0" dirty="0" smtClean="0">
                          <a:solidFill>
                            <a:srgbClr val="000000"/>
                          </a:solidFill>
                          <a:effectLst/>
                          <a:latin typeface="+mn-lt"/>
                          <a:ea typeface="Times New Roman"/>
                        </a:rPr>
                        <a:t> </a:t>
                      </a:r>
                      <a:r>
                        <a:rPr lang="en-GB" sz="900" b="1" baseline="0" dirty="0" err="1" smtClean="0">
                          <a:solidFill>
                            <a:srgbClr val="000000"/>
                          </a:solidFill>
                          <a:effectLst/>
                          <a:latin typeface="+mn-lt"/>
                          <a:ea typeface="Times New Roman"/>
                        </a:rPr>
                        <a:t>Sharipov</a:t>
                      </a:r>
                      <a:endParaRPr lang="ru-RU" sz="900" dirty="0">
                        <a:solidFill>
                          <a:srgbClr val="000000"/>
                        </a:solidFill>
                        <a:effectLst/>
                        <a:latin typeface="+mn-lt"/>
                        <a:ea typeface="Times New Roman"/>
                      </a:endParaRPr>
                    </a:p>
                  </a:txBody>
                  <a:tcPr marL="68580" marR="68580" marT="0" marB="0" anchor="ctr"/>
                </a:tc>
                <a:tc>
                  <a:txBody>
                    <a:bodyPr/>
                    <a:lstStyle/>
                    <a:p>
                      <a:r>
                        <a:rPr lang="ru-RU" sz="900" kern="1200" dirty="0" smtClean="0">
                          <a:solidFill>
                            <a:schemeClr val="dk1"/>
                          </a:solidFill>
                          <a:effectLst/>
                          <a:latin typeface="+mn-lt"/>
                          <a:ea typeface="+mn-ea"/>
                          <a:cs typeface="+mn-cs"/>
                        </a:rPr>
                        <a:t>+992 44 600-81-43</a:t>
                      </a:r>
                    </a:p>
                    <a:p>
                      <a:r>
                        <a:rPr lang="ru-RU" sz="900" kern="1200" dirty="0" smtClean="0">
                          <a:solidFill>
                            <a:schemeClr val="dk1"/>
                          </a:solidFill>
                          <a:effectLst/>
                          <a:latin typeface="+mn-lt"/>
                          <a:ea typeface="+mn-ea"/>
                          <a:cs typeface="+mn-cs"/>
                        </a:rPr>
                        <a:t>+992 91-955-16-22</a:t>
                      </a:r>
                      <a:endParaRPr lang="en-US" sz="900" kern="1200" dirty="0" smtClean="0">
                        <a:solidFill>
                          <a:schemeClr val="dk1"/>
                        </a:solidFill>
                        <a:effectLst/>
                        <a:latin typeface="+mn-lt"/>
                        <a:ea typeface="+mn-ea"/>
                        <a:cs typeface="+mn-cs"/>
                      </a:endParaRPr>
                    </a:p>
                    <a:p>
                      <a:r>
                        <a:rPr lang="en-US" sz="900" kern="1200" dirty="0" smtClean="0">
                          <a:solidFill>
                            <a:schemeClr val="dk1"/>
                          </a:solidFill>
                          <a:effectLst/>
                          <a:latin typeface="+mn-lt"/>
                          <a:ea typeface="+mn-ea"/>
                          <a:cs typeface="+mn-cs"/>
                        </a:rPr>
                        <a:t>coomet-tj@mail.ru</a:t>
                      </a:r>
                      <a:endParaRPr lang="ru-RU" sz="900" kern="1200" dirty="0">
                        <a:solidFill>
                          <a:schemeClr val="dk1"/>
                        </a:solidFill>
                        <a:effectLst/>
                        <a:latin typeface="+mn-lt"/>
                        <a:ea typeface="+mn-ea"/>
                        <a:cs typeface="+mn-cs"/>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1</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a:effectLst/>
                          <a:latin typeface="+mn-lt"/>
                          <a:ea typeface="Times New Roman"/>
                          <a:cs typeface="Times New Roman"/>
                        </a:rPr>
                        <a:t>TC 1.4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Flow Measurement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F</a:t>
                      </a:r>
                      <a:endParaRPr lang="ru-RU" sz="900" dirty="0">
                        <a:effectLst/>
                        <a:latin typeface="+mn-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smtClean="0">
                          <a:solidFill>
                            <a:srgbClr val="000000"/>
                          </a:solidFill>
                          <a:effectLst/>
                          <a:latin typeface="+mn-lt"/>
                          <a:ea typeface="Times New Roman"/>
                        </a:rPr>
                        <a:t>Mr.</a:t>
                      </a:r>
                      <a:r>
                        <a:rPr lang="en-GB" sz="900" b="1" baseline="0" dirty="0" smtClean="0">
                          <a:solidFill>
                            <a:srgbClr val="000000"/>
                          </a:solidFill>
                          <a:effectLst/>
                          <a:latin typeface="+mn-lt"/>
                          <a:ea typeface="Times New Roman"/>
                        </a:rPr>
                        <a:t> </a:t>
                      </a:r>
                      <a:r>
                        <a:rPr lang="en-US" sz="900" b="1" kern="1200" dirty="0" err="1" smtClean="0">
                          <a:solidFill>
                            <a:schemeClr val="dk1"/>
                          </a:solidFill>
                          <a:effectLst/>
                          <a:latin typeface="+mn-lt"/>
                          <a:ea typeface="+mn-ea"/>
                          <a:cs typeface="+mn-cs"/>
                        </a:rPr>
                        <a:t>Bakhtiyor</a:t>
                      </a:r>
                      <a:r>
                        <a:rPr lang="en-US" sz="900" b="1" kern="1200" baseline="0" dirty="0" smtClean="0">
                          <a:solidFill>
                            <a:srgbClr val="000000"/>
                          </a:solidFill>
                          <a:effectLst/>
                          <a:latin typeface="+mn-lt"/>
                          <a:ea typeface="+mn-ea"/>
                          <a:cs typeface="+mn-cs"/>
                        </a:rPr>
                        <a:t> </a:t>
                      </a:r>
                      <a:r>
                        <a:rPr lang="en-US" sz="900" b="1" kern="1200" dirty="0" err="1" smtClean="0">
                          <a:solidFill>
                            <a:schemeClr val="dk1"/>
                          </a:solidFill>
                          <a:effectLst/>
                          <a:latin typeface="+mn-lt"/>
                          <a:ea typeface="+mn-ea"/>
                          <a:cs typeface="+mn-cs"/>
                        </a:rPr>
                        <a:t>Ashurov</a:t>
                      </a:r>
                      <a:endParaRPr lang="ru-RU" sz="900" b="1" dirty="0" smtClean="0">
                        <a:solidFill>
                          <a:srgbClr val="000000"/>
                        </a:solidFill>
                        <a:effectLst/>
                        <a:latin typeface="+mn-lt"/>
                        <a:ea typeface="Times New Roman"/>
                      </a:endParaRPr>
                    </a:p>
                  </a:txBody>
                  <a:tcPr marL="68580" marR="68580" marT="0" marB="0" anchor="ctr"/>
                </a:tc>
                <a:tc>
                  <a:txBody>
                    <a:bodyPr/>
                    <a:lstStyle/>
                    <a:p>
                      <a:r>
                        <a:rPr lang="ru-RU" sz="900" kern="1200" dirty="0" smtClean="0">
                          <a:solidFill>
                            <a:schemeClr val="dk1"/>
                          </a:solidFill>
                          <a:effectLst/>
                          <a:latin typeface="+mn-lt"/>
                          <a:ea typeface="+mn-ea"/>
                          <a:cs typeface="+mn-cs"/>
                        </a:rPr>
                        <a:t>+992 44 600-81-29</a:t>
                      </a:r>
                    </a:p>
                    <a:p>
                      <a:r>
                        <a:rPr lang="ru-RU" sz="900" kern="1200" dirty="0" smtClean="0">
                          <a:solidFill>
                            <a:schemeClr val="dk1"/>
                          </a:solidFill>
                          <a:effectLst/>
                          <a:latin typeface="+mn-lt"/>
                          <a:ea typeface="+mn-ea"/>
                          <a:cs typeface="+mn-cs"/>
                        </a:rPr>
                        <a:t>+992 918-75-64-79</a:t>
                      </a:r>
                    </a:p>
                    <a:p>
                      <a:r>
                        <a:rPr lang="de-DE" sz="900" u="sng" kern="1200" dirty="0" err="1" smtClean="0">
                          <a:solidFill>
                            <a:schemeClr val="dk1"/>
                          </a:solidFill>
                          <a:effectLst/>
                          <a:latin typeface="+mn-lt"/>
                          <a:ea typeface="+mn-ea"/>
                          <a:cs typeface="+mn-cs"/>
                          <a:hlinkClick r:id="rId3"/>
                        </a:rPr>
                        <a:t>coomet</a:t>
                      </a:r>
                      <a:r>
                        <a:rPr lang="ru-RU" sz="900" u="sng" kern="1200" dirty="0" smtClean="0">
                          <a:solidFill>
                            <a:schemeClr val="dk1"/>
                          </a:solidFill>
                          <a:effectLst/>
                          <a:latin typeface="+mn-lt"/>
                          <a:ea typeface="+mn-ea"/>
                          <a:cs typeface="+mn-cs"/>
                          <a:hlinkClick r:id="rId3"/>
                        </a:rPr>
                        <a:t>-</a:t>
                      </a:r>
                      <a:r>
                        <a:rPr lang="de-DE" sz="900" u="sng" kern="1200" dirty="0" err="1" smtClean="0">
                          <a:solidFill>
                            <a:schemeClr val="dk1"/>
                          </a:solidFill>
                          <a:effectLst/>
                          <a:latin typeface="+mn-lt"/>
                          <a:ea typeface="+mn-ea"/>
                          <a:cs typeface="+mn-cs"/>
                          <a:hlinkClick r:id="rId3"/>
                        </a:rPr>
                        <a:t>tj</a:t>
                      </a:r>
                      <a:r>
                        <a:rPr lang="ru-RU" sz="900" u="sng" kern="1200" dirty="0" smtClean="0">
                          <a:solidFill>
                            <a:schemeClr val="dk1"/>
                          </a:solidFill>
                          <a:effectLst/>
                          <a:latin typeface="+mn-lt"/>
                          <a:ea typeface="+mn-ea"/>
                          <a:cs typeface="+mn-cs"/>
                          <a:hlinkClick r:id="rId3"/>
                        </a:rPr>
                        <a:t>@</a:t>
                      </a:r>
                      <a:r>
                        <a:rPr lang="de-DE" sz="900" u="sng" kern="1200" dirty="0" smtClean="0">
                          <a:solidFill>
                            <a:schemeClr val="dk1"/>
                          </a:solidFill>
                          <a:effectLst/>
                          <a:latin typeface="+mn-lt"/>
                          <a:ea typeface="+mn-ea"/>
                          <a:cs typeface="+mn-cs"/>
                          <a:hlinkClick r:id="rId3"/>
                        </a:rPr>
                        <a:t>mail</a:t>
                      </a:r>
                      <a:r>
                        <a:rPr lang="ru-RU" sz="900" u="sng" kern="1200" dirty="0" smtClean="0">
                          <a:solidFill>
                            <a:schemeClr val="dk1"/>
                          </a:solidFill>
                          <a:effectLst/>
                          <a:latin typeface="+mn-lt"/>
                          <a:ea typeface="+mn-ea"/>
                          <a:cs typeface="+mn-cs"/>
                          <a:hlinkClick r:id="rId3"/>
                        </a:rPr>
                        <a:t>.</a:t>
                      </a:r>
                      <a:r>
                        <a:rPr lang="de-DE" sz="900" u="sng" kern="1200" dirty="0" err="1" smtClean="0">
                          <a:solidFill>
                            <a:schemeClr val="dk1"/>
                          </a:solidFill>
                          <a:effectLst/>
                          <a:latin typeface="+mn-lt"/>
                          <a:ea typeface="+mn-ea"/>
                          <a:cs typeface="+mn-cs"/>
                          <a:hlinkClick r:id="rId3"/>
                        </a:rPr>
                        <a:t>ru</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1</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4"/>
                  </a:ext>
                </a:extLst>
              </a:tr>
              <a:tr h="234160">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1.5 </a:t>
                      </a:r>
                      <a:r>
                        <a:rPr lang="en-GB" sz="900" dirty="0" smtClean="0">
                          <a:effectLst/>
                          <a:latin typeface="+mn-lt"/>
                          <a:ea typeface="Times New Roman"/>
                          <a:cs typeface="Times New Roman"/>
                        </a:rPr>
                        <a:t>Length </a:t>
                      </a:r>
                      <a:r>
                        <a:rPr lang="en-GB" sz="900" dirty="0">
                          <a:effectLst/>
                          <a:latin typeface="+mn-lt"/>
                          <a:ea typeface="Times New Roman"/>
                          <a:cs typeface="Times New Roman"/>
                        </a:rPr>
                        <a:t>and Angle</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a:effectLst/>
                          <a:latin typeface="+mn-lt"/>
                          <a:ea typeface="Times New Roman"/>
                          <a:cs typeface="Times New Roman"/>
                        </a:rPr>
                        <a:t>TC 1.6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Mass and Related Quantities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rPr>
                        <a:t>Mr. </a:t>
                      </a:r>
                      <a:r>
                        <a:rPr lang="en-US" sz="900" b="1" kern="1200" dirty="0" err="1" smtClean="0">
                          <a:solidFill>
                            <a:schemeClr val="dk1"/>
                          </a:solidFill>
                          <a:effectLst/>
                          <a:latin typeface="+mn-lt"/>
                          <a:ea typeface="+mn-ea"/>
                          <a:cs typeface="+mn-cs"/>
                        </a:rPr>
                        <a:t>Abdujalol</a:t>
                      </a:r>
                      <a:r>
                        <a:rPr lang="en-US"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Nasriddinov</a:t>
                      </a:r>
                      <a:r>
                        <a:rPr lang="en-US" sz="900" b="1" kern="1200" dirty="0" smtClean="0">
                          <a:solidFill>
                            <a:schemeClr val="dk1"/>
                          </a:solidFill>
                          <a:effectLst/>
                          <a:latin typeface="+mn-lt"/>
                          <a:ea typeface="+mn-ea"/>
                          <a:cs typeface="+mn-cs"/>
                        </a:rPr>
                        <a:t> </a:t>
                      </a:r>
                      <a:endParaRPr lang="en-GB" sz="900" b="1" dirty="0" smtClean="0">
                        <a:solidFill>
                          <a:srgbClr val="000000"/>
                        </a:solidFill>
                        <a:effectLst/>
                        <a:latin typeface="+mn-lt"/>
                        <a:ea typeface="Times New Roman"/>
                      </a:endParaRPr>
                    </a:p>
                  </a:txBody>
                  <a:tcPr marL="68580" marR="68580" marT="0" marB="0" anchor="ctr"/>
                </a:tc>
                <a:tc>
                  <a:txBody>
                    <a:bodyPr/>
                    <a:lstStyle/>
                    <a:p>
                      <a:r>
                        <a:rPr lang="ru-RU" sz="900" kern="1200" dirty="0" smtClean="0">
                          <a:solidFill>
                            <a:schemeClr val="dk1"/>
                          </a:solidFill>
                          <a:effectLst/>
                          <a:latin typeface="+mn-lt"/>
                          <a:ea typeface="+mn-ea"/>
                          <a:cs typeface="+mn-cs"/>
                        </a:rPr>
                        <a:t>+992 44 600-81-31</a:t>
                      </a:r>
                    </a:p>
                    <a:p>
                      <a:r>
                        <a:rPr lang="ru-RU" sz="900" kern="1200" dirty="0" smtClean="0">
                          <a:solidFill>
                            <a:schemeClr val="dk1"/>
                          </a:solidFill>
                          <a:effectLst/>
                          <a:latin typeface="+mn-lt"/>
                          <a:ea typeface="+mn-ea"/>
                          <a:cs typeface="+mn-cs"/>
                        </a:rPr>
                        <a:t>+992 90-722-75-67</a:t>
                      </a:r>
                    </a:p>
                    <a:p>
                      <a:r>
                        <a:rPr lang="de-DE" sz="900" u="sng" kern="1200" dirty="0" err="1" smtClean="0">
                          <a:solidFill>
                            <a:schemeClr val="dk1"/>
                          </a:solidFill>
                          <a:effectLst/>
                          <a:latin typeface="+mn-lt"/>
                          <a:ea typeface="+mn-ea"/>
                          <a:cs typeface="+mn-cs"/>
                          <a:hlinkClick r:id="rId3"/>
                        </a:rPr>
                        <a:t>coomet</a:t>
                      </a:r>
                      <a:r>
                        <a:rPr lang="ru-RU" sz="900" u="sng" kern="1200" dirty="0" smtClean="0">
                          <a:solidFill>
                            <a:schemeClr val="dk1"/>
                          </a:solidFill>
                          <a:effectLst/>
                          <a:latin typeface="+mn-lt"/>
                          <a:ea typeface="+mn-ea"/>
                          <a:cs typeface="+mn-cs"/>
                          <a:hlinkClick r:id="rId3"/>
                        </a:rPr>
                        <a:t>-</a:t>
                      </a:r>
                      <a:r>
                        <a:rPr lang="de-DE" sz="900" u="sng" kern="1200" dirty="0" err="1" smtClean="0">
                          <a:solidFill>
                            <a:schemeClr val="dk1"/>
                          </a:solidFill>
                          <a:effectLst/>
                          <a:latin typeface="+mn-lt"/>
                          <a:ea typeface="+mn-ea"/>
                          <a:cs typeface="+mn-cs"/>
                          <a:hlinkClick r:id="rId3"/>
                        </a:rPr>
                        <a:t>tj</a:t>
                      </a:r>
                      <a:r>
                        <a:rPr lang="ru-RU" sz="900" u="sng" kern="1200" dirty="0" smtClean="0">
                          <a:solidFill>
                            <a:schemeClr val="dk1"/>
                          </a:solidFill>
                          <a:effectLst/>
                          <a:latin typeface="+mn-lt"/>
                          <a:ea typeface="+mn-ea"/>
                          <a:cs typeface="+mn-cs"/>
                          <a:hlinkClick r:id="rId3"/>
                        </a:rPr>
                        <a:t>@</a:t>
                      </a:r>
                      <a:r>
                        <a:rPr lang="de-DE" sz="900" u="sng" kern="1200" dirty="0" smtClean="0">
                          <a:solidFill>
                            <a:schemeClr val="dk1"/>
                          </a:solidFill>
                          <a:effectLst/>
                          <a:latin typeface="+mn-lt"/>
                          <a:ea typeface="+mn-ea"/>
                          <a:cs typeface="+mn-cs"/>
                          <a:hlinkClick r:id="rId3"/>
                        </a:rPr>
                        <a:t>mail</a:t>
                      </a:r>
                      <a:r>
                        <a:rPr lang="ru-RU" sz="900" u="sng" kern="1200" dirty="0" smtClean="0">
                          <a:solidFill>
                            <a:schemeClr val="dk1"/>
                          </a:solidFill>
                          <a:effectLst/>
                          <a:latin typeface="+mn-lt"/>
                          <a:ea typeface="+mn-ea"/>
                          <a:cs typeface="+mn-cs"/>
                          <a:hlinkClick r:id="rId3"/>
                        </a:rPr>
                        <a:t>.</a:t>
                      </a:r>
                      <a:r>
                        <a:rPr lang="de-DE" sz="900" u="sng" kern="1200" dirty="0" err="1" smtClean="0">
                          <a:solidFill>
                            <a:schemeClr val="dk1"/>
                          </a:solidFill>
                          <a:effectLst/>
                          <a:latin typeface="+mn-lt"/>
                          <a:ea typeface="+mn-ea"/>
                          <a:cs typeface="+mn-cs"/>
                          <a:hlinkClick r:id="rId3"/>
                        </a:rPr>
                        <a:t>ru</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GB" sz="900">
                          <a:solidFill>
                            <a:srgbClr val="000000"/>
                          </a:solidFill>
                          <a:effectLst/>
                          <a:latin typeface="+mn-lt"/>
                          <a:ea typeface="Times New Roman"/>
                        </a:rPr>
                        <a:t>1</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6"/>
                  </a:ext>
                </a:extLst>
              </a:tr>
              <a:tr h="243448">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1.7 </a:t>
                      </a:r>
                      <a:r>
                        <a:rPr lang="en-GB" sz="900" dirty="0" smtClean="0">
                          <a:effectLst/>
                          <a:latin typeface="+mn-lt"/>
                          <a:ea typeface="Times New Roman"/>
                          <a:cs typeface="Times New Roman"/>
                        </a:rPr>
                        <a:t>Photometry </a:t>
                      </a:r>
                      <a:r>
                        <a:rPr lang="en-GB" sz="900" dirty="0">
                          <a:effectLst/>
                          <a:latin typeface="+mn-lt"/>
                          <a:ea typeface="Times New Roman"/>
                          <a:cs typeface="Times New Roman"/>
                        </a:rPr>
                        <a:t>and Radiometry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7"/>
                  </a:ext>
                </a:extLst>
              </a:tr>
              <a:tr h="216024">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1.8 </a:t>
                      </a:r>
                      <a:r>
                        <a:rPr lang="en-GB" sz="900" dirty="0" smtClean="0">
                          <a:effectLst/>
                          <a:latin typeface="+mn-lt"/>
                          <a:ea typeface="Times New Roman"/>
                          <a:cs typeface="Times New Roman"/>
                        </a:rPr>
                        <a:t>Physical </a:t>
                      </a:r>
                      <a:r>
                        <a:rPr lang="en-GB" sz="900" dirty="0">
                          <a:effectLst/>
                          <a:latin typeface="+mn-lt"/>
                          <a:ea typeface="Times New Roman"/>
                          <a:cs typeface="Times New Roman"/>
                        </a:rPr>
                        <a:t>Chemistry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smtClean="0">
                          <a:solidFill>
                            <a:srgbClr val="000000"/>
                          </a:solidFill>
                          <a:effectLst/>
                          <a:latin typeface="+mn-lt"/>
                          <a:ea typeface="Times New Roman"/>
                        </a:rPr>
                        <a:t>Mr.</a:t>
                      </a:r>
                      <a:r>
                        <a:rPr lang="en-GB" sz="900" b="1" baseline="0" dirty="0" smtClean="0">
                          <a:solidFill>
                            <a:srgbClr val="000000"/>
                          </a:solidFill>
                          <a:effectLst/>
                          <a:latin typeface="+mn-lt"/>
                          <a:ea typeface="Times New Roman"/>
                        </a:rPr>
                        <a:t> </a:t>
                      </a:r>
                      <a:r>
                        <a:rPr lang="en-US" sz="900" b="1" kern="1200" dirty="0" err="1" smtClean="0">
                          <a:solidFill>
                            <a:schemeClr val="dk1"/>
                          </a:solidFill>
                          <a:effectLst/>
                          <a:latin typeface="+mn-lt"/>
                          <a:ea typeface="+mn-ea"/>
                          <a:cs typeface="+mn-cs"/>
                        </a:rPr>
                        <a:t>Bakhtiyor</a:t>
                      </a:r>
                      <a:r>
                        <a:rPr lang="en-US" sz="900" b="1" kern="1200" baseline="0" dirty="0" smtClean="0">
                          <a:solidFill>
                            <a:srgbClr val="000000"/>
                          </a:solidFill>
                          <a:effectLst/>
                          <a:latin typeface="+mn-lt"/>
                          <a:ea typeface="+mn-ea"/>
                          <a:cs typeface="+mn-cs"/>
                        </a:rPr>
                        <a:t> </a:t>
                      </a:r>
                      <a:r>
                        <a:rPr lang="en-US" sz="900" b="1" kern="1200" dirty="0" err="1" smtClean="0">
                          <a:solidFill>
                            <a:schemeClr val="dk1"/>
                          </a:solidFill>
                          <a:effectLst/>
                          <a:latin typeface="+mn-lt"/>
                          <a:ea typeface="+mn-ea"/>
                          <a:cs typeface="+mn-cs"/>
                        </a:rPr>
                        <a:t>Ashurov</a:t>
                      </a:r>
                      <a:endParaRPr lang="ru-RU" sz="900" b="1" dirty="0" smtClean="0">
                        <a:solidFill>
                          <a:srgbClr val="000000"/>
                        </a:solidFill>
                        <a:effectLst/>
                        <a:latin typeface="+mn-lt"/>
                        <a:ea typeface="Times New Roman"/>
                      </a:endParaRPr>
                    </a:p>
                  </a:txBody>
                  <a:tcPr marL="68580" marR="68580" marT="0" marB="0" anchor="ctr"/>
                </a:tc>
                <a:tc>
                  <a:txBody>
                    <a:bodyPr/>
                    <a:lstStyle/>
                    <a:p>
                      <a:r>
                        <a:rPr lang="ru-RU" sz="900" kern="1200" dirty="0" smtClean="0">
                          <a:solidFill>
                            <a:schemeClr val="dk1"/>
                          </a:solidFill>
                          <a:effectLst/>
                          <a:latin typeface="+mn-lt"/>
                          <a:ea typeface="+mn-ea"/>
                          <a:cs typeface="+mn-cs"/>
                        </a:rPr>
                        <a:t>+992 44 600-81-29</a:t>
                      </a:r>
                    </a:p>
                    <a:p>
                      <a:r>
                        <a:rPr lang="ru-RU" sz="900" kern="1200" dirty="0" smtClean="0">
                          <a:solidFill>
                            <a:schemeClr val="dk1"/>
                          </a:solidFill>
                          <a:effectLst/>
                          <a:latin typeface="+mn-lt"/>
                          <a:ea typeface="+mn-ea"/>
                          <a:cs typeface="+mn-cs"/>
                        </a:rPr>
                        <a:t>+992 918-75-64-79</a:t>
                      </a:r>
                    </a:p>
                    <a:p>
                      <a:r>
                        <a:rPr lang="de-DE" sz="900" u="sng" kern="1200" dirty="0" err="1" smtClean="0">
                          <a:solidFill>
                            <a:schemeClr val="dk1"/>
                          </a:solidFill>
                          <a:effectLst/>
                          <a:latin typeface="+mn-lt"/>
                          <a:ea typeface="+mn-ea"/>
                          <a:cs typeface="+mn-cs"/>
                          <a:hlinkClick r:id="rId3"/>
                        </a:rPr>
                        <a:t>coomet</a:t>
                      </a:r>
                      <a:r>
                        <a:rPr lang="ru-RU" sz="900" u="sng" kern="1200" dirty="0" smtClean="0">
                          <a:solidFill>
                            <a:schemeClr val="dk1"/>
                          </a:solidFill>
                          <a:effectLst/>
                          <a:latin typeface="+mn-lt"/>
                          <a:ea typeface="+mn-ea"/>
                          <a:cs typeface="+mn-cs"/>
                          <a:hlinkClick r:id="rId3"/>
                        </a:rPr>
                        <a:t>-</a:t>
                      </a:r>
                      <a:r>
                        <a:rPr lang="de-DE" sz="900" u="sng" kern="1200" dirty="0" err="1" smtClean="0">
                          <a:solidFill>
                            <a:schemeClr val="dk1"/>
                          </a:solidFill>
                          <a:effectLst/>
                          <a:latin typeface="+mn-lt"/>
                          <a:ea typeface="+mn-ea"/>
                          <a:cs typeface="+mn-cs"/>
                          <a:hlinkClick r:id="rId3"/>
                        </a:rPr>
                        <a:t>tj</a:t>
                      </a:r>
                      <a:r>
                        <a:rPr lang="ru-RU" sz="900" u="sng" kern="1200" dirty="0" smtClean="0">
                          <a:solidFill>
                            <a:schemeClr val="dk1"/>
                          </a:solidFill>
                          <a:effectLst/>
                          <a:latin typeface="+mn-lt"/>
                          <a:ea typeface="+mn-ea"/>
                          <a:cs typeface="+mn-cs"/>
                          <a:hlinkClick r:id="rId3"/>
                        </a:rPr>
                        <a:t>@</a:t>
                      </a:r>
                      <a:r>
                        <a:rPr lang="de-DE" sz="900" u="sng" kern="1200" dirty="0" smtClean="0">
                          <a:solidFill>
                            <a:schemeClr val="dk1"/>
                          </a:solidFill>
                          <a:effectLst/>
                          <a:latin typeface="+mn-lt"/>
                          <a:ea typeface="+mn-ea"/>
                          <a:cs typeface="+mn-cs"/>
                          <a:hlinkClick r:id="rId3"/>
                        </a:rPr>
                        <a:t>mail</a:t>
                      </a:r>
                      <a:r>
                        <a:rPr lang="ru-RU" sz="900" u="sng" kern="1200" dirty="0" smtClean="0">
                          <a:solidFill>
                            <a:schemeClr val="dk1"/>
                          </a:solidFill>
                          <a:effectLst/>
                          <a:latin typeface="+mn-lt"/>
                          <a:ea typeface="+mn-ea"/>
                          <a:cs typeface="+mn-cs"/>
                          <a:hlinkClick r:id="rId3"/>
                        </a:rPr>
                        <a:t>.</a:t>
                      </a:r>
                      <a:r>
                        <a:rPr lang="de-DE" sz="900" u="sng" kern="1200" dirty="0" err="1" smtClean="0">
                          <a:solidFill>
                            <a:schemeClr val="dk1"/>
                          </a:solidFill>
                          <a:effectLst/>
                          <a:latin typeface="+mn-lt"/>
                          <a:ea typeface="+mn-ea"/>
                          <a:cs typeface="+mn-cs"/>
                          <a:hlinkClick r:id="rId3"/>
                        </a:rPr>
                        <a:t>ru</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1</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dirty="0">
                          <a:effectLst/>
                          <a:latin typeface="+mn-lt"/>
                          <a:ea typeface="Times New Roman"/>
                          <a:cs typeface="Times New Roman"/>
                        </a:rPr>
                        <a:t>TC 1.10</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Thermometry and Thermal Physics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smtClean="0">
                          <a:solidFill>
                            <a:srgbClr val="000000"/>
                          </a:solidFill>
                          <a:effectLst/>
                          <a:latin typeface="+mn-lt"/>
                          <a:ea typeface="Times New Roman"/>
                        </a:rPr>
                        <a:t>Mr.</a:t>
                      </a:r>
                      <a:r>
                        <a:rPr lang="en-GB" sz="900" b="1" baseline="0" dirty="0" smtClean="0">
                          <a:solidFill>
                            <a:srgbClr val="000000"/>
                          </a:solidFill>
                          <a:effectLst/>
                          <a:latin typeface="+mn-lt"/>
                          <a:ea typeface="Times New Roman"/>
                        </a:rPr>
                        <a:t> </a:t>
                      </a:r>
                      <a:r>
                        <a:rPr lang="en-US" sz="900" b="1" kern="1200" dirty="0" err="1" smtClean="0">
                          <a:solidFill>
                            <a:schemeClr val="dk1"/>
                          </a:solidFill>
                          <a:effectLst/>
                          <a:latin typeface="+mn-lt"/>
                          <a:ea typeface="+mn-ea"/>
                          <a:cs typeface="+mn-cs"/>
                        </a:rPr>
                        <a:t>Bakhtiyor</a:t>
                      </a:r>
                      <a:r>
                        <a:rPr lang="en-US" sz="900" b="1" kern="1200" baseline="0" dirty="0" smtClean="0">
                          <a:solidFill>
                            <a:srgbClr val="000000"/>
                          </a:solidFill>
                          <a:effectLst/>
                          <a:latin typeface="+mn-lt"/>
                          <a:ea typeface="+mn-ea"/>
                          <a:cs typeface="+mn-cs"/>
                        </a:rPr>
                        <a:t> </a:t>
                      </a:r>
                      <a:r>
                        <a:rPr lang="en-US" sz="900" b="1" kern="1200" dirty="0" err="1" smtClean="0">
                          <a:solidFill>
                            <a:schemeClr val="dk1"/>
                          </a:solidFill>
                          <a:effectLst/>
                          <a:latin typeface="+mn-lt"/>
                          <a:ea typeface="+mn-ea"/>
                          <a:cs typeface="+mn-cs"/>
                        </a:rPr>
                        <a:t>Ashurov</a:t>
                      </a:r>
                      <a:endParaRPr lang="ru-RU" sz="900" b="1" dirty="0" smtClean="0">
                        <a:solidFill>
                          <a:srgbClr val="000000"/>
                        </a:solidFill>
                        <a:effectLst/>
                        <a:latin typeface="+mn-lt"/>
                        <a:ea typeface="Times New Roman"/>
                      </a:endParaRPr>
                    </a:p>
                  </a:txBody>
                  <a:tcPr marL="68580" marR="68580" marT="0" marB="0" anchor="ctr"/>
                </a:tc>
                <a:tc>
                  <a:txBody>
                    <a:bodyPr/>
                    <a:lstStyle/>
                    <a:p>
                      <a:r>
                        <a:rPr lang="ru-RU" sz="900" kern="1200" dirty="0" smtClean="0">
                          <a:solidFill>
                            <a:schemeClr val="dk1"/>
                          </a:solidFill>
                          <a:effectLst/>
                          <a:latin typeface="+mn-lt"/>
                          <a:ea typeface="+mn-ea"/>
                          <a:cs typeface="+mn-cs"/>
                        </a:rPr>
                        <a:t>+992 44 600-81-29</a:t>
                      </a:r>
                    </a:p>
                    <a:p>
                      <a:r>
                        <a:rPr lang="ru-RU" sz="900" kern="1200" dirty="0" smtClean="0">
                          <a:solidFill>
                            <a:schemeClr val="dk1"/>
                          </a:solidFill>
                          <a:effectLst/>
                          <a:latin typeface="+mn-lt"/>
                          <a:ea typeface="+mn-ea"/>
                          <a:cs typeface="+mn-cs"/>
                        </a:rPr>
                        <a:t>+992 918-75-64-79</a:t>
                      </a:r>
                    </a:p>
                    <a:p>
                      <a:r>
                        <a:rPr lang="de-DE" sz="900" u="sng" kern="1200" dirty="0" err="1" smtClean="0">
                          <a:solidFill>
                            <a:schemeClr val="dk1"/>
                          </a:solidFill>
                          <a:effectLst/>
                          <a:latin typeface="+mn-lt"/>
                          <a:ea typeface="+mn-ea"/>
                          <a:cs typeface="+mn-cs"/>
                          <a:hlinkClick r:id="rId3"/>
                        </a:rPr>
                        <a:t>coomet</a:t>
                      </a:r>
                      <a:r>
                        <a:rPr lang="ru-RU" sz="900" u="sng" kern="1200" dirty="0" smtClean="0">
                          <a:solidFill>
                            <a:schemeClr val="dk1"/>
                          </a:solidFill>
                          <a:effectLst/>
                          <a:latin typeface="+mn-lt"/>
                          <a:ea typeface="+mn-ea"/>
                          <a:cs typeface="+mn-cs"/>
                          <a:hlinkClick r:id="rId3"/>
                        </a:rPr>
                        <a:t>-</a:t>
                      </a:r>
                      <a:r>
                        <a:rPr lang="de-DE" sz="900" u="sng" kern="1200" dirty="0" err="1" smtClean="0">
                          <a:solidFill>
                            <a:schemeClr val="dk1"/>
                          </a:solidFill>
                          <a:effectLst/>
                          <a:latin typeface="+mn-lt"/>
                          <a:ea typeface="+mn-ea"/>
                          <a:cs typeface="+mn-cs"/>
                          <a:hlinkClick r:id="rId3"/>
                        </a:rPr>
                        <a:t>tj</a:t>
                      </a:r>
                      <a:r>
                        <a:rPr lang="ru-RU" sz="900" u="sng" kern="1200" dirty="0" smtClean="0">
                          <a:solidFill>
                            <a:schemeClr val="dk1"/>
                          </a:solidFill>
                          <a:effectLst/>
                          <a:latin typeface="+mn-lt"/>
                          <a:ea typeface="+mn-ea"/>
                          <a:cs typeface="+mn-cs"/>
                          <a:hlinkClick r:id="rId3"/>
                        </a:rPr>
                        <a:t>@</a:t>
                      </a:r>
                      <a:r>
                        <a:rPr lang="de-DE" sz="900" u="sng" kern="1200" dirty="0" smtClean="0">
                          <a:solidFill>
                            <a:schemeClr val="dk1"/>
                          </a:solidFill>
                          <a:effectLst/>
                          <a:latin typeface="+mn-lt"/>
                          <a:ea typeface="+mn-ea"/>
                          <a:cs typeface="+mn-cs"/>
                          <a:hlinkClick r:id="rId3"/>
                        </a:rPr>
                        <a:t>mail</a:t>
                      </a:r>
                      <a:r>
                        <a:rPr lang="ru-RU" sz="900" u="sng" kern="1200" dirty="0" smtClean="0">
                          <a:solidFill>
                            <a:schemeClr val="dk1"/>
                          </a:solidFill>
                          <a:effectLst/>
                          <a:latin typeface="+mn-lt"/>
                          <a:ea typeface="+mn-ea"/>
                          <a:cs typeface="+mn-cs"/>
                          <a:hlinkClick r:id="rId3"/>
                        </a:rPr>
                        <a:t>.</a:t>
                      </a:r>
                      <a:r>
                        <a:rPr lang="de-DE" sz="900" u="sng" kern="1200" dirty="0" err="1" smtClean="0">
                          <a:solidFill>
                            <a:schemeClr val="dk1"/>
                          </a:solidFill>
                          <a:effectLst/>
                          <a:latin typeface="+mn-lt"/>
                          <a:ea typeface="+mn-ea"/>
                          <a:cs typeface="+mn-cs"/>
                          <a:hlinkClick r:id="rId3"/>
                        </a:rPr>
                        <a:t>ru</a:t>
                      </a:r>
                      <a:endParaRPr lang="ru-RU" sz="900" dirty="0" smtClean="0">
                        <a:solidFill>
                          <a:srgbClr val="000000"/>
                        </a:solidFill>
                        <a:effectLst/>
                        <a:latin typeface="+mn-lt"/>
                        <a:ea typeface="Times New Roman"/>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1</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0"/>
                  </a:ext>
                </a:extLst>
              </a:tr>
              <a:tr h="176104">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1.11 </a:t>
                      </a:r>
                      <a:r>
                        <a:rPr lang="en-GB" sz="900" dirty="0" smtClean="0">
                          <a:effectLst/>
                          <a:latin typeface="+mn-lt"/>
                          <a:ea typeface="Times New Roman"/>
                          <a:cs typeface="Times New Roman"/>
                        </a:rPr>
                        <a:t>Time </a:t>
                      </a:r>
                      <a:r>
                        <a:rPr lang="en-GB" sz="900" dirty="0">
                          <a:effectLst/>
                          <a:latin typeface="+mn-lt"/>
                          <a:ea typeface="Times New Roman"/>
                          <a:cs typeface="Times New Roman"/>
                        </a:rPr>
                        <a:t>and Frequency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smtClean="0">
                          <a:solidFill>
                            <a:srgbClr val="000000"/>
                          </a:solidFill>
                          <a:effectLst/>
                          <a:latin typeface="+mn-lt"/>
                          <a:ea typeface="Times New Roman"/>
                        </a:rPr>
                        <a:t>Mr.</a:t>
                      </a:r>
                      <a:r>
                        <a:rPr lang="en-GB" sz="900" b="1" baseline="0" dirty="0" smtClean="0">
                          <a:solidFill>
                            <a:srgbClr val="000000"/>
                          </a:solidFill>
                          <a:effectLst/>
                          <a:latin typeface="+mn-lt"/>
                          <a:ea typeface="Times New Roman"/>
                        </a:rPr>
                        <a:t> </a:t>
                      </a:r>
                      <a:r>
                        <a:rPr lang="en-GB" sz="900" b="1" baseline="0" dirty="0" err="1" smtClean="0">
                          <a:solidFill>
                            <a:srgbClr val="000000"/>
                          </a:solidFill>
                          <a:effectLst/>
                          <a:latin typeface="+mn-lt"/>
                          <a:ea typeface="Times New Roman"/>
                        </a:rPr>
                        <a:t>Sayvali</a:t>
                      </a:r>
                      <a:r>
                        <a:rPr lang="en-GB" sz="900" b="1" baseline="0" dirty="0" smtClean="0">
                          <a:solidFill>
                            <a:srgbClr val="000000"/>
                          </a:solidFill>
                          <a:effectLst/>
                          <a:latin typeface="+mn-lt"/>
                          <a:ea typeface="Times New Roman"/>
                        </a:rPr>
                        <a:t> </a:t>
                      </a:r>
                      <a:r>
                        <a:rPr lang="en-GB" sz="900" b="1" baseline="0" dirty="0" err="1" smtClean="0">
                          <a:solidFill>
                            <a:srgbClr val="000000"/>
                          </a:solidFill>
                          <a:effectLst/>
                          <a:latin typeface="+mn-lt"/>
                          <a:ea typeface="Times New Roman"/>
                        </a:rPr>
                        <a:t>Sharipov</a:t>
                      </a:r>
                      <a:endParaRPr lang="ru-RU" sz="900" dirty="0" smtClean="0">
                        <a:solidFill>
                          <a:srgbClr val="000000"/>
                        </a:solidFill>
                        <a:effectLst/>
                        <a:latin typeface="+mn-lt"/>
                        <a:ea typeface="Times New Roman"/>
                      </a:endParaRPr>
                    </a:p>
                  </a:txBody>
                  <a:tcPr marL="68580" marR="68580" marT="0" marB="0" anchor="ctr"/>
                </a:tc>
                <a:tc>
                  <a:txBody>
                    <a:bodyPr/>
                    <a:lstStyle/>
                    <a:p>
                      <a:r>
                        <a:rPr lang="ru-RU" sz="900" kern="1200" dirty="0" smtClean="0">
                          <a:solidFill>
                            <a:schemeClr val="dk1"/>
                          </a:solidFill>
                          <a:effectLst/>
                          <a:latin typeface="+mn-lt"/>
                          <a:ea typeface="+mn-ea"/>
                          <a:cs typeface="+mn-cs"/>
                        </a:rPr>
                        <a:t>+992 44 600-81-43</a:t>
                      </a:r>
                    </a:p>
                    <a:p>
                      <a:r>
                        <a:rPr lang="ru-RU" sz="900" kern="1200" dirty="0" smtClean="0">
                          <a:solidFill>
                            <a:schemeClr val="dk1"/>
                          </a:solidFill>
                          <a:effectLst/>
                          <a:latin typeface="+mn-lt"/>
                          <a:ea typeface="+mn-ea"/>
                          <a:cs typeface="+mn-cs"/>
                        </a:rPr>
                        <a:t>+992 91-955-16-22</a:t>
                      </a:r>
                      <a:endParaRPr lang="en-US" sz="900" kern="1200" dirty="0" smtClean="0">
                        <a:solidFill>
                          <a:schemeClr val="dk1"/>
                        </a:solidFill>
                        <a:effectLst/>
                        <a:latin typeface="+mn-lt"/>
                        <a:ea typeface="+mn-ea"/>
                        <a:cs typeface="+mn-cs"/>
                      </a:endParaRPr>
                    </a:p>
                    <a:p>
                      <a:r>
                        <a:rPr lang="en-US" sz="900" kern="1200" dirty="0" smtClean="0">
                          <a:solidFill>
                            <a:schemeClr val="dk1"/>
                          </a:solidFill>
                          <a:effectLst/>
                          <a:latin typeface="+mn-lt"/>
                          <a:ea typeface="+mn-ea"/>
                          <a:cs typeface="+mn-cs"/>
                        </a:rPr>
                        <a:t>coomet-tj@mail.ru</a:t>
                      </a:r>
                      <a:endParaRPr lang="ru-RU" sz="900" kern="1200" dirty="0" smtClean="0">
                        <a:solidFill>
                          <a:schemeClr val="dk1"/>
                        </a:solidFill>
                        <a:effectLst/>
                        <a:latin typeface="+mn-lt"/>
                        <a:ea typeface="+mn-ea"/>
                        <a:cs typeface="+mn-cs"/>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1</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1"/>
                  </a:ext>
                </a:extLst>
              </a:tr>
              <a:tr h="220936">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1.12 </a:t>
                      </a:r>
                      <a:r>
                        <a:rPr lang="en-GB" sz="900" dirty="0" smtClean="0">
                          <a:effectLst/>
                          <a:latin typeface="+mn-lt"/>
                          <a:ea typeface="Times New Roman"/>
                          <a:cs typeface="Times New Roman"/>
                        </a:rPr>
                        <a:t>Reference </a:t>
                      </a:r>
                      <a:r>
                        <a:rPr lang="en-GB" sz="900" dirty="0">
                          <a:effectLst/>
                          <a:latin typeface="+mn-lt"/>
                          <a:ea typeface="Times New Roman"/>
                          <a:cs typeface="Times New Roman"/>
                        </a:rPr>
                        <a:t>Materials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a:t>
                      </a:r>
                      <a:r>
                        <a:rPr lang="en-GB" sz="900" b="1" dirty="0">
                          <a:solidFill>
                            <a:srgbClr val="000000"/>
                          </a:solidFill>
                          <a:effectLst/>
                          <a:latin typeface="+mn-lt"/>
                          <a:ea typeface="Times New Roman"/>
                        </a:rPr>
                        <a:t>  </a:t>
                      </a:r>
                      <a:endParaRPr lang="ru-RU" sz="900" dirty="0">
                        <a:solidFill>
                          <a:srgbClr val="000000"/>
                        </a:solidFill>
                        <a:effectLst/>
                        <a:latin typeface="+mn-lt"/>
                        <a:ea typeface="Times New Roman"/>
                      </a:endParaRPr>
                    </a:p>
                  </a:txBody>
                  <a:tcPr marL="68580" marR="68580" marT="0" marB="0"/>
                </a:tc>
                <a:tc>
                  <a:txBody>
                    <a:bodyPr/>
                    <a:lstStyle/>
                    <a:p>
                      <a:pPr>
                        <a:spcBef>
                          <a:spcPts val="300"/>
                        </a:spcBef>
                        <a:spcAft>
                          <a:spcPts val="0"/>
                        </a:spcAft>
                      </a:pPr>
                      <a:r>
                        <a:rPr lang="en-US" sz="900" dirty="0" smtClean="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tc>
                <a:tc>
                  <a:txBody>
                    <a:bodyPr/>
                    <a:lstStyle/>
                    <a:p>
                      <a:pPr>
                        <a:spcAft>
                          <a:spcPts val="0"/>
                        </a:spcAft>
                      </a:pPr>
                      <a:r>
                        <a:rPr lang="en-GB" sz="900" dirty="0" smtClean="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2"/>
                  </a:ext>
                </a:extLst>
              </a:tr>
              <a:tr h="459472">
                <a:tc>
                  <a:txBody>
                    <a:bodyPr/>
                    <a:lstStyle/>
                    <a:p>
                      <a:pPr>
                        <a:spcAft>
                          <a:spcPts val="0"/>
                        </a:spcAft>
                      </a:pPr>
                      <a:r>
                        <a:rPr lang="en-GB" sz="900" b="1" dirty="0">
                          <a:effectLst/>
                          <a:latin typeface="+mn-lt"/>
                          <a:ea typeface="Times New Roman"/>
                          <a:cs typeface="Times New Roman"/>
                        </a:rPr>
                        <a:t>TC 2</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Legal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spcBef>
                          <a:spcPts val="300"/>
                        </a:spcBef>
                        <a:spcAft>
                          <a:spcPts val="0"/>
                        </a:spcAft>
                      </a:pPr>
                      <a:endParaRPr lang="en-GB" sz="900" b="1" dirty="0" smtClean="0">
                        <a:solidFill>
                          <a:srgbClr val="000000"/>
                        </a:solidFill>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smtClean="0">
                          <a:solidFill>
                            <a:srgbClr val="000000"/>
                          </a:solidFill>
                          <a:effectLst/>
                          <a:latin typeface="+mn-lt"/>
                          <a:ea typeface="Times New Roman"/>
                        </a:rPr>
                        <a:t>Mr</a:t>
                      </a:r>
                      <a:r>
                        <a:rPr lang="en-GB" sz="900" b="1" dirty="0">
                          <a:solidFill>
                            <a:srgbClr val="000000"/>
                          </a:solidFill>
                          <a:effectLst/>
                          <a:latin typeface="+mn-lt"/>
                          <a:ea typeface="Times New Roman"/>
                        </a:rPr>
                        <a:t>. </a:t>
                      </a:r>
                      <a:r>
                        <a:rPr lang="en-US" sz="900" b="1" kern="1200" dirty="0" err="1" smtClean="0">
                          <a:solidFill>
                            <a:schemeClr val="dk1"/>
                          </a:solidFill>
                          <a:effectLst/>
                          <a:latin typeface="+mn-lt"/>
                          <a:ea typeface="+mn-ea"/>
                          <a:cs typeface="+mn-cs"/>
                        </a:rPr>
                        <a:t>Tolib</a:t>
                      </a:r>
                      <a:r>
                        <a:rPr lang="en-GB" sz="900" b="1" kern="1200" baseline="0" dirty="0" smtClean="0">
                          <a:solidFill>
                            <a:srgbClr val="000000"/>
                          </a:solidFill>
                          <a:effectLst/>
                          <a:latin typeface="+mn-lt"/>
                          <a:ea typeface="+mn-ea"/>
                          <a:cs typeface="+mn-cs"/>
                        </a:rPr>
                        <a:t> </a:t>
                      </a:r>
                      <a:r>
                        <a:rPr lang="en-US" sz="900" b="1" kern="1200" dirty="0" err="1" smtClean="0">
                          <a:solidFill>
                            <a:schemeClr val="dk1"/>
                          </a:solidFill>
                          <a:effectLst/>
                          <a:latin typeface="+mn-lt"/>
                          <a:ea typeface="+mn-ea"/>
                          <a:cs typeface="+mn-cs"/>
                        </a:rPr>
                        <a:t>Shokirjonov</a:t>
                      </a:r>
                      <a:r>
                        <a:rPr lang="en-US" sz="900" b="1" kern="1200" dirty="0" smtClean="0">
                          <a:solidFill>
                            <a:schemeClr val="dk1"/>
                          </a:solidFill>
                          <a:effectLst/>
                          <a:latin typeface="+mn-lt"/>
                          <a:ea typeface="+mn-ea"/>
                          <a:cs typeface="+mn-cs"/>
                        </a:rPr>
                        <a:t> </a:t>
                      </a:r>
                      <a:endParaRPr lang="ru-RU" sz="900" b="1" kern="1200" dirty="0" smtClean="0">
                        <a:solidFill>
                          <a:schemeClr val="dk1"/>
                        </a:solidFill>
                        <a:effectLst/>
                        <a:latin typeface="+mn-lt"/>
                        <a:ea typeface="+mn-ea"/>
                        <a:cs typeface="+mn-cs"/>
                      </a:endParaRPr>
                    </a:p>
                    <a:p>
                      <a:pPr>
                        <a:spcAft>
                          <a:spcPts val="0"/>
                        </a:spcAft>
                      </a:pPr>
                      <a:r>
                        <a:rPr lang="en-GB" sz="900" b="1" dirty="0">
                          <a:solidFill>
                            <a:srgbClr val="000000"/>
                          </a:solidFill>
                          <a:effectLst/>
                          <a:latin typeface="+mn-lt"/>
                          <a:ea typeface="Times New Roman"/>
                        </a:rPr>
                        <a:t>  </a:t>
                      </a:r>
                      <a:endParaRPr lang="ru-RU" sz="900" dirty="0">
                        <a:solidFill>
                          <a:srgbClr val="000000"/>
                        </a:solidFill>
                        <a:effectLst/>
                        <a:latin typeface="+mn-lt"/>
                        <a:ea typeface="Times New Roman"/>
                      </a:endParaRPr>
                    </a:p>
                  </a:txBody>
                  <a:tcPr marL="68580" marR="68580" marT="0" marB="0"/>
                </a:tc>
                <a:tc>
                  <a:txBody>
                    <a:bodyPr/>
                    <a:lstStyle/>
                    <a:p>
                      <a:r>
                        <a:rPr lang="ru-RU" sz="900" kern="1200" dirty="0" smtClean="0">
                          <a:solidFill>
                            <a:schemeClr val="dk1"/>
                          </a:solidFill>
                          <a:effectLst/>
                          <a:latin typeface="+mn-lt"/>
                          <a:ea typeface="+mn-ea"/>
                          <a:cs typeface="+mn-cs"/>
                        </a:rPr>
                        <a:t>+992 44 600-81-43</a:t>
                      </a:r>
                    </a:p>
                    <a:p>
                      <a:r>
                        <a:rPr lang="ru-RU" sz="900" kern="1200" dirty="0" smtClean="0">
                          <a:solidFill>
                            <a:schemeClr val="dk1"/>
                          </a:solidFill>
                          <a:effectLst/>
                          <a:latin typeface="+mn-lt"/>
                          <a:ea typeface="+mn-ea"/>
                          <a:cs typeface="+mn-cs"/>
                        </a:rPr>
                        <a:t>+992 93-503-69-23</a:t>
                      </a:r>
                    </a:p>
                    <a:p>
                      <a:r>
                        <a:rPr lang="en-US" sz="900" u="sng" kern="1200" dirty="0" smtClean="0">
                          <a:solidFill>
                            <a:schemeClr val="dk1"/>
                          </a:solidFill>
                          <a:effectLst/>
                          <a:latin typeface="+mn-lt"/>
                          <a:ea typeface="+mn-ea"/>
                          <a:cs typeface="+mn-cs"/>
                          <a:hlinkClick r:id="rId4"/>
                        </a:rPr>
                        <a:t>t</a:t>
                      </a:r>
                      <a:r>
                        <a:rPr lang="de-DE" sz="900" u="sng" kern="1200" dirty="0" smtClean="0">
                          <a:solidFill>
                            <a:schemeClr val="dk1"/>
                          </a:solidFill>
                          <a:effectLst/>
                          <a:latin typeface="+mn-lt"/>
                          <a:ea typeface="+mn-ea"/>
                          <a:cs typeface="+mn-cs"/>
                          <a:hlinkClick r:id="rId4"/>
                        </a:rPr>
                        <a:t>t</a:t>
                      </a:r>
                      <a:r>
                        <a:rPr lang="ru-RU" sz="900" u="sng" kern="1200" dirty="0" smtClean="0">
                          <a:solidFill>
                            <a:schemeClr val="dk1"/>
                          </a:solidFill>
                          <a:effectLst/>
                          <a:latin typeface="+mn-lt"/>
                          <a:ea typeface="+mn-ea"/>
                          <a:cs typeface="+mn-cs"/>
                          <a:hlinkClick r:id="rId4"/>
                        </a:rPr>
                        <a:t>-</a:t>
                      </a:r>
                      <a:r>
                        <a:rPr lang="en-US" sz="900" u="sng" kern="1200" dirty="0" smtClean="0">
                          <a:solidFill>
                            <a:schemeClr val="dk1"/>
                          </a:solidFill>
                          <a:effectLst/>
                          <a:latin typeface="+mn-lt"/>
                          <a:ea typeface="+mn-ea"/>
                          <a:cs typeface="+mn-cs"/>
                          <a:hlinkClick r:id="rId4"/>
                        </a:rPr>
                        <a:t>s</a:t>
                      </a:r>
                      <a:r>
                        <a:rPr lang="de-DE" sz="900" u="sng" kern="1200" dirty="0" smtClean="0">
                          <a:solidFill>
                            <a:schemeClr val="dk1"/>
                          </a:solidFill>
                          <a:effectLst/>
                          <a:latin typeface="+mn-lt"/>
                          <a:ea typeface="+mn-ea"/>
                          <a:cs typeface="+mn-cs"/>
                          <a:hlinkClick r:id="rId4"/>
                        </a:rPr>
                        <a:t>t</a:t>
                      </a:r>
                      <a:r>
                        <a:rPr lang="ru-RU" sz="900" u="sng" kern="1200" dirty="0" smtClean="0">
                          <a:solidFill>
                            <a:schemeClr val="dk1"/>
                          </a:solidFill>
                          <a:effectLst/>
                          <a:latin typeface="+mn-lt"/>
                          <a:ea typeface="+mn-ea"/>
                          <a:cs typeface="+mn-cs"/>
                          <a:hlinkClick r:id="rId4"/>
                        </a:rPr>
                        <a:t>@</a:t>
                      </a:r>
                      <a:r>
                        <a:rPr lang="de-DE" sz="900" u="sng" kern="1200" dirty="0" smtClean="0">
                          <a:solidFill>
                            <a:schemeClr val="dk1"/>
                          </a:solidFill>
                          <a:effectLst/>
                          <a:latin typeface="+mn-lt"/>
                          <a:ea typeface="+mn-ea"/>
                          <a:cs typeface="+mn-cs"/>
                          <a:hlinkClick r:id="rId4"/>
                        </a:rPr>
                        <a:t>mail</a:t>
                      </a:r>
                      <a:r>
                        <a:rPr lang="ru-RU" sz="900" u="sng" kern="1200" dirty="0" smtClean="0">
                          <a:solidFill>
                            <a:schemeClr val="dk1"/>
                          </a:solidFill>
                          <a:effectLst/>
                          <a:latin typeface="+mn-lt"/>
                          <a:ea typeface="+mn-ea"/>
                          <a:cs typeface="+mn-cs"/>
                          <a:hlinkClick r:id="rId4"/>
                        </a:rPr>
                        <a:t>.</a:t>
                      </a:r>
                      <a:r>
                        <a:rPr lang="de-DE" sz="900" u="sng" kern="1200" dirty="0" err="1" smtClean="0">
                          <a:solidFill>
                            <a:schemeClr val="dk1"/>
                          </a:solidFill>
                          <a:effectLst/>
                          <a:latin typeface="+mn-lt"/>
                          <a:ea typeface="+mn-ea"/>
                          <a:cs typeface="+mn-cs"/>
                          <a:hlinkClick r:id="rId4"/>
                        </a:rPr>
                        <a:t>ru</a:t>
                      </a:r>
                      <a:endParaRPr lang="ru-RU" sz="900" dirty="0">
                        <a:solidFill>
                          <a:srgbClr val="000000"/>
                        </a:solidFill>
                        <a:effectLst/>
                        <a:latin typeface="+mn-lt"/>
                        <a:ea typeface="Times New Roman"/>
                      </a:endParaRPr>
                    </a:p>
                  </a:txBody>
                  <a:tcPr marL="68580" marR="68580" marT="0" marB="0"/>
                </a:tc>
                <a:tc>
                  <a:txBody>
                    <a:bodyPr/>
                    <a:lstStyle/>
                    <a:p>
                      <a:pPr>
                        <a:spcAft>
                          <a:spcPts val="0"/>
                        </a:spcAft>
                      </a:pPr>
                      <a:r>
                        <a:rPr lang="en-GB" sz="900" dirty="0">
                          <a:solidFill>
                            <a:srgbClr val="000000"/>
                          </a:solidFill>
                          <a:effectLst/>
                          <a:latin typeface="+mn-lt"/>
                          <a:ea typeface="Times New Roman"/>
                        </a:rPr>
                        <a:t>1</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3"/>
                  </a:ext>
                </a:extLst>
              </a:tr>
              <a:tr h="260256">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spcBef>
                          <a:spcPts val="300"/>
                        </a:spcBef>
                        <a:spcAft>
                          <a:spcPts val="0"/>
                        </a:spcAft>
                      </a:pPr>
                      <a:endParaRPr lang="en-GB" sz="900" b="1" dirty="0" smtClean="0">
                        <a:solidFill>
                          <a:srgbClr val="000000"/>
                        </a:solidFill>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smtClean="0">
                          <a:solidFill>
                            <a:srgbClr val="000000"/>
                          </a:solidFill>
                          <a:effectLst/>
                          <a:latin typeface="+mn-lt"/>
                          <a:ea typeface="Times New Roman"/>
                        </a:rPr>
                        <a:t>Mr</a:t>
                      </a:r>
                      <a:r>
                        <a:rPr lang="en-GB" sz="900" b="1" dirty="0">
                          <a:solidFill>
                            <a:srgbClr val="000000"/>
                          </a:solidFill>
                          <a:effectLst/>
                          <a:latin typeface="+mn-lt"/>
                          <a:ea typeface="Times New Roman"/>
                        </a:rPr>
                        <a:t>. </a:t>
                      </a:r>
                      <a:r>
                        <a:rPr lang="en-US" sz="900" b="1" kern="1200" dirty="0" err="1" smtClean="0">
                          <a:solidFill>
                            <a:schemeClr val="dk1"/>
                          </a:solidFill>
                          <a:effectLst/>
                          <a:latin typeface="+mn-lt"/>
                          <a:ea typeface="+mn-ea"/>
                          <a:cs typeface="+mn-cs"/>
                        </a:rPr>
                        <a:t>Tolib</a:t>
                      </a:r>
                      <a:r>
                        <a:rPr lang="en-GB" sz="900" b="1" kern="1200" baseline="0" dirty="0" smtClean="0">
                          <a:solidFill>
                            <a:srgbClr val="000000"/>
                          </a:solidFill>
                          <a:effectLst/>
                          <a:latin typeface="+mn-lt"/>
                          <a:ea typeface="+mn-ea"/>
                          <a:cs typeface="+mn-cs"/>
                        </a:rPr>
                        <a:t> </a:t>
                      </a:r>
                      <a:r>
                        <a:rPr lang="en-US" sz="900" b="1" kern="1200" dirty="0" err="1" smtClean="0">
                          <a:solidFill>
                            <a:schemeClr val="dk1"/>
                          </a:solidFill>
                          <a:effectLst/>
                          <a:latin typeface="+mn-lt"/>
                          <a:ea typeface="+mn-ea"/>
                          <a:cs typeface="+mn-cs"/>
                        </a:rPr>
                        <a:t>Shokirjonov</a:t>
                      </a:r>
                      <a:r>
                        <a:rPr lang="en-US" sz="900" b="1" kern="1200" dirty="0" smtClean="0">
                          <a:solidFill>
                            <a:schemeClr val="dk1"/>
                          </a:solidFill>
                          <a:effectLst/>
                          <a:latin typeface="+mn-lt"/>
                          <a:ea typeface="+mn-ea"/>
                          <a:cs typeface="+mn-cs"/>
                        </a:rPr>
                        <a:t> </a:t>
                      </a:r>
                      <a:endParaRPr lang="ru-RU" sz="900" b="1" kern="1200" dirty="0" smtClean="0">
                        <a:solidFill>
                          <a:schemeClr val="dk1"/>
                        </a:solidFill>
                        <a:effectLst/>
                        <a:latin typeface="+mn-lt"/>
                        <a:ea typeface="+mn-ea"/>
                        <a:cs typeface="+mn-cs"/>
                      </a:endParaRPr>
                    </a:p>
                    <a:p>
                      <a:pPr>
                        <a:spcAft>
                          <a:spcPts val="0"/>
                        </a:spcAft>
                      </a:pPr>
                      <a:r>
                        <a:rPr lang="en-GB" sz="900" b="1" dirty="0">
                          <a:solidFill>
                            <a:srgbClr val="000000"/>
                          </a:solidFill>
                          <a:effectLst/>
                          <a:latin typeface="+mn-lt"/>
                          <a:ea typeface="Times New Roman"/>
                        </a:rPr>
                        <a:t>  </a:t>
                      </a:r>
                      <a:endParaRPr lang="ru-RU" sz="900" dirty="0">
                        <a:solidFill>
                          <a:srgbClr val="000000"/>
                        </a:solidFill>
                        <a:effectLst/>
                        <a:latin typeface="+mn-lt"/>
                        <a:ea typeface="Times New Roman"/>
                      </a:endParaRPr>
                    </a:p>
                  </a:txBody>
                  <a:tcPr marL="68580" marR="68580" marT="0" marB="0"/>
                </a:tc>
                <a:tc>
                  <a:txBody>
                    <a:bodyPr/>
                    <a:lstStyle/>
                    <a:p>
                      <a:r>
                        <a:rPr lang="ru-RU" sz="900" kern="1200" dirty="0" smtClean="0">
                          <a:solidFill>
                            <a:schemeClr val="dk1"/>
                          </a:solidFill>
                          <a:effectLst/>
                          <a:latin typeface="+mn-lt"/>
                          <a:ea typeface="+mn-ea"/>
                          <a:cs typeface="+mn-cs"/>
                        </a:rPr>
                        <a:t>+992 44 600-81-43</a:t>
                      </a:r>
                    </a:p>
                    <a:p>
                      <a:r>
                        <a:rPr lang="ru-RU" sz="900" kern="1200" dirty="0" smtClean="0">
                          <a:solidFill>
                            <a:schemeClr val="dk1"/>
                          </a:solidFill>
                          <a:effectLst/>
                          <a:latin typeface="+mn-lt"/>
                          <a:ea typeface="+mn-ea"/>
                          <a:cs typeface="+mn-cs"/>
                        </a:rPr>
                        <a:t>+992 93-503-69-23</a:t>
                      </a:r>
                    </a:p>
                    <a:p>
                      <a:r>
                        <a:rPr lang="en-US" sz="900" u="sng" kern="1200" dirty="0" smtClean="0">
                          <a:solidFill>
                            <a:schemeClr val="dk1"/>
                          </a:solidFill>
                          <a:effectLst/>
                          <a:latin typeface="+mn-lt"/>
                          <a:ea typeface="+mn-ea"/>
                          <a:cs typeface="+mn-cs"/>
                          <a:hlinkClick r:id="rId4"/>
                        </a:rPr>
                        <a:t>t</a:t>
                      </a:r>
                      <a:r>
                        <a:rPr lang="de-DE" sz="900" u="sng" kern="1200" dirty="0" smtClean="0">
                          <a:solidFill>
                            <a:schemeClr val="dk1"/>
                          </a:solidFill>
                          <a:effectLst/>
                          <a:latin typeface="+mn-lt"/>
                          <a:ea typeface="+mn-ea"/>
                          <a:cs typeface="+mn-cs"/>
                          <a:hlinkClick r:id="rId4"/>
                        </a:rPr>
                        <a:t>t</a:t>
                      </a:r>
                      <a:r>
                        <a:rPr lang="ru-RU" sz="900" u="sng" kern="1200" dirty="0" smtClean="0">
                          <a:solidFill>
                            <a:schemeClr val="dk1"/>
                          </a:solidFill>
                          <a:effectLst/>
                          <a:latin typeface="+mn-lt"/>
                          <a:ea typeface="+mn-ea"/>
                          <a:cs typeface="+mn-cs"/>
                          <a:hlinkClick r:id="rId4"/>
                        </a:rPr>
                        <a:t>-</a:t>
                      </a:r>
                      <a:r>
                        <a:rPr lang="en-US" sz="900" u="sng" kern="1200" dirty="0" smtClean="0">
                          <a:solidFill>
                            <a:schemeClr val="dk1"/>
                          </a:solidFill>
                          <a:effectLst/>
                          <a:latin typeface="+mn-lt"/>
                          <a:ea typeface="+mn-ea"/>
                          <a:cs typeface="+mn-cs"/>
                          <a:hlinkClick r:id="rId4"/>
                        </a:rPr>
                        <a:t>s</a:t>
                      </a:r>
                      <a:r>
                        <a:rPr lang="de-DE" sz="900" u="sng" kern="1200" dirty="0" smtClean="0">
                          <a:solidFill>
                            <a:schemeClr val="dk1"/>
                          </a:solidFill>
                          <a:effectLst/>
                          <a:latin typeface="+mn-lt"/>
                          <a:ea typeface="+mn-ea"/>
                          <a:cs typeface="+mn-cs"/>
                          <a:hlinkClick r:id="rId4"/>
                        </a:rPr>
                        <a:t>t</a:t>
                      </a:r>
                      <a:r>
                        <a:rPr lang="ru-RU" sz="900" u="sng" kern="1200" dirty="0" smtClean="0">
                          <a:solidFill>
                            <a:schemeClr val="dk1"/>
                          </a:solidFill>
                          <a:effectLst/>
                          <a:latin typeface="+mn-lt"/>
                          <a:ea typeface="+mn-ea"/>
                          <a:cs typeface="+mn-cs"/>
                          <a:hlinkClick r:id="rId4"/>
                        </a:rPr>
                        <a:t>@</a:t>
                      </a:r>
                      <a:r>
                        <a:rPr lang="de-DE" sz="900" u="sng" kern="1200" dirty="0" smtClean="0">
                          <a:solidFill>
                            <a:schemeClr val="dk1"/>
                          </a:solidFill>
                          <a:effectLst/>
                          <a:latin typeface="+mn-lt"/>
                          <a:ea typeface="+mn-ea"/>
                          <a:cs typeface="+mn-cs"/>
                          <a:hlinkClick r:id="rId4"/>
                        </a:rPr>
                        <a:t>mail</a:t>
                      </a:r>
                      <a:r>
                        <a:rPr lang="ru-RU" sz="900" u="sng" kern="1200" dirty="0" smtClean="0">
                          <a:solidFill>
                            <a:schemeClr val="dk1"/>
                          </a:solidFill>
                          <a:effectLst/>
                          <a:latin typeface="+mn-lt"/>
                          <a:ea typeface="+mn-ea"/>
                          <a:cs typeface="+mn-cs"/>
                          <a:hlinkClick r:id="rId4"/>
                        </a:rPr>
                        <a:t>.</a:t>
                      </a:r>
                      <a:r>
                        <a:rPr lang="de-DE" sz="900" u="sng" kern="1200" dirty="0" err="1" smtClean="0">
                          <a:solidFill>
                            <a:schemeClr val="dk1"/>
                          </a:solidFill>
                          <a:effectLst/>
                          <a:latin typeface="+mn-lt"/>
                          <a:ea typeface="+mn-ea"/>
                          <a:cs typeface="+mn-cs"/>
                          <a:hlinkClick r:id="rId4"/>
                        </a:rPr>
                        <a:t>ru</a:t>
                      </a:r>
                      <a:endParaRPr lang="ru-RU" sz="900" dirty="0">
                        <a:solidFill>
                          <a:srgbClr val="000000"/>
                        </a:solidFill>
                        <a:effectLst/>
                        <a:latin typeface="+mn-lt"/>
                        <a:ea typeface="Times New Roman"/>
                      </a:endParaRPr>
                    </a:p>
                  </a:txBody>
                  <a:tcPr marL="68580" marR="68580" marT="0" marB="0"/>
                </a:tc>
                <a:tc>
                  <a:txBody>
                    <a:bodyPr/>
                    <a:lstStyle/>
                    <a:p>
                      <a:pPr>
                        <a:spcAft>
                          <a:spcPts val="0"/>
                        </a:spcAft>
                      </a:pPr>
                      <a:r>
                        <a:rPr lang="en-GB" sz="900" dirty="0">
                          <a:solidFill>
                            <a:srgbClr val="000000"/>
                          </a:solidFill>
                          <a:effectLst/>
                          <a:latin typeface="+mn-lt"/>
                          <a:ea typeface="Times New Roman"/>
                        </a:rPr>
                        <a:t>1</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4"/>
                  </a:ext>
                </a:extLst>
              </a:tr>
              <a:tr h="280696">
                <a:tc>
                  <a:txBody>
                    <a:bodyPr/>
                    <a:lstStyle/>
                    <a:p>
                      <a:pPr>
                        <a:spcAft>
                          <a:spcPts val="0"/>
                        </a:spcAft>
                      </a:pPr>
                      <a:r>
                        <a:rPr lang="en-GB" sz="900" b="1" dirty="0">
                          <a:effectLst/>
                          <a:latin typeface="+mn-lt"/>
                          <a:ea typeface="Times New Roman"/>
                          <a:cs typeface="Times New Roman"/>
                        </a:rPr>
                        <a:t>TC 4</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Information and Training</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spcBef>
                          <a:spcPts val="300"/>
                        </a:spcBef>
                        <a:spcAft>
                          <a:spcPts val="0"/>
                        </a:spcAft>
                      </a:pPr>
                      <a:r>
                        <a:rPr lang="en-GB" sz="900" b="1" dirty="0">
                          <a:solidFill>
                            <a:srgbClr val="000000"/>
                          </a:solidFill>
                          <a:effectLst/>
                          <a:latin typeface="+mn-lt"/>
                          <a:ea typeface="Times New Roman"/>
                        </a:rPr>
                        <a:t>Mr. </a:t>
                      </a:r>
                      <a:r>
                        <a:rPr lang="en-GB" sz="900" b="1" dirty="0" err="1" smtClean="0">
                          <a:solidFill>
                            <a:srgbClr val="000000"/>
                          </a:solidFill>
                          <a:effectLst/>
                          <a:latin typeface="+mn-lt"/>
                          <a:ea typeface="Times New Roman"/>
                        </a:rPr>
                        <a:t>Saidtojiddin</a:t>
                      </a:r>
                      <a:r>
                        <a:rPr lang="en-GB" sz="900" b="1" baseline="0" dirty="0" smtClean="0">
                          <a:solidFill>
                            <a:srgbClr val="000000"/>
                          </a:solidFill>
                          <a:effectLst/>
                          <a:latin typeface="+mn-lt"/>
                          <a:ea typeface="Times New Roman"/>
                        </a:rPr>
                        <a:t> </a:t>
                      </a:r>
                      <a:r>
                        <a:rPr lang="en-GB" sz="900" b="1" dirty="0" err="1" smtClean="0">
                          <a:solidFill>
                            <a:srgbClr val="000000"/>
                          </a:solidFill>
                          <a:effectLst/>
                          <a:latin typeface="+mn-lt"/>
                          <a:ea typeface="Times New Roman"/>
                        </a:rPr>
                        <a:t>Mavlonov</a:t>
                      </a:r>
                      <a:endParaRPr lang="ru-RU" sz="900" dirty="0">
                        <a:solidFill>
                          <a:srgbClr val="000000"/>
                        </a:solidFill>
                        <a:effectLst/>
                        <a:latin typeface="+mn-lt"/>
                        <a:ea typeface="Times New Roman"/>
                      </a:endParaRPr>
                    </a:p>
                  </a:txBody>
                  <a:tcPr marL="68580" marR="68580" marT="0" marB="0" anchor="ctr"/>
                </a:tc>
                <a:tc>
                  <a:txBody>
                    <a:bodyPr/>
                    <a:lstStyle/>
                    <a:p>
                      <a:pPr>
                        <a:spcBef>
                          <a:spcPts val="300"/>
                        </a:spcBef>
                        <a:spcAft>
                          <a:spcPts val="0"/>
                        </a:spcAft>
                      </a:pPr>
                      <a:r>
                        <a:rPr lang="en-GB" sz="900" dirty="0">
                          <a:solidFill>
                            <a:srgbClr val="000000"/>
                          </a:solidFill>
                          <a:effectLst/>
                          <a:latin typeface="+mn-lt"/>
                          <a:ea typeface="Times New Roman"/>
                        </a:rPr>
                        <a:t>+992 </a:t>
                      </a:r>
                      <a:r>
                        <a:rPr lang="en-GB" sz="900" dirty="0" smtClean="0">
                          <a:solidFill>
                            <a:srgbClr val="000000"/>
                          </a:solidFill>
                          <a:effectLst/>
                          <a:latin typeface="+mn-lt"/>
                          <a:ea typeface="Times New Roman"/>
                        </a:rPr>
                        <a:t>44</a:t>
                      </a:r>
                      <a:r>
                        <a:rPr lang="en-GB" sz="900" dirty="0">
                          <a:solidFill>
                            <a:srgbClr val="000000"/>
                          </a:solidFill>
                          <a:effectLst/>
                          <a:latin typeface="+mn-lt"/>
                          <a:ea typeface="Times New Roman"/>
                        </a:rPr>
                        <a:t> </a:t>
                      </a:r>
                      <a:r>
                        <a:rPr lang="en-GB" sz="900" dirty="0" smtClean="0">
                          <a:solidFill>
                            <a:srgbClr val="000000"/>
                          </a:solidFill>
                          <a:effectLst/>
                          <a:latin typeface="+mn-lt"/>
                          <a:ea typeface="Times New Roman"/>
                        </a:rPr>
                        <a:t>600 82 32</a:t>
                      </a:r>
                      <a:endParaRPr lang="ru-RU" sz="900" dirty="0">
                        <a:solidFill>
                          <a:srgbClr val="000000"/>
                        </a:solidFill>
                        <a:effectLst/>
                        <a:latin typeface="+mn-lt"/>
                        <a:ea typeface="Times New Roman"/>
                      </a:endParaRPr>
                    </a:p>
                    <a:p>
                      <a:pPr>
                        <a:spcAft>
                          <a:spcPts val="0"/>
                        </a:spcAft>
                      </a:pPr>
                      <a:r>
                        <a:rPr lang="en-GB" sz="900" dirty="0">
                          <a:solidFill>
                            <a:srgbClr val="000000"/>
                          </a:solidFill>
                          <a:effectLst/>
                          <a:latin typeface="+mn-lt"/>
                          <a:ea typeface="Times New Roman"/>
                        </a:rPr>
                        <a:t>+992 </a:t>
                      </a:r>
                      <a:r>
                        <a:rPr lang="en-GB" sz="900" dirty="0" smtClean="0">
                          <a:solidFill>
                            <a:srgbClr val="000000"/>
                          </a:solidFill>
                          <a:effectLst/>
                          <a:latin typeface="+mn-lt"/>
                          <a:ea typeface="Times New Roman"/>
                        </a:rPr>
                        <a:t>37</a:t>
                      </a:r>
                      <a:r>
                        <a:rPr lang="en-GB" sz="900" baseline="0" dirty="0" smtClean="0">
                          <a:solidFill>
                            <a:srgbClr val="000000"/>
                          </a:solidFill>
                          <a:effectLst/>
                          <a:latin typeface="+mn-lt"/>
                          <a:ea typeface="Times New Roman"/>
                        </a:rPr>
                        <a:t> 233 34 91</a:t>
                      </a:r>
                      <a:endParaRPr lang="ru-RU" sz="900" dirty="0">
                        <a:solidFill>
                          <a:srgbClr val="000000"/>
                        </a:solidFill>
                        <a:effectLst/>
                        <a:latin typeface="+mn-lt"/>
                        <a:ea typeface="Times New Roman"/>
                      </a:endParaRPr>
                    </a:p>
                    <a:p>
                      <a:pPr>
                        <a:spcAft>
                          <a:spcPts val="0"/>
                        </a:spcAft>
                      </a:pPr>
                      <a:r>
                        <a:rPr lang="en-GB" sz="900" dirty="0">
                          <a:solidFill>
                            <a:srgbClr val="000000"/>
                          </a:solidFill>
                          <a:effectLst/>
                          <a:latin typeface="+mn-lt"/>
                          <a:ea typeface="Times New Roman"/>
                        </a:rPr>
                        <a:t>+992 </a:t>
                      </a:r>
                      <a:r>
                        <a:rPr lang="en-GB" sz="900" dirty="0" smtClean="0">
                          <a:solidFill>
                            <a:srgbClr val="000000"/>
                          </a:solidFill>
                          <a:effectLst/>
                          <a:latin typeface="+mn-lt"/>
                          <a:ea typeface="Times New Roman"/>
                        </a:rPr>
                        <a:t>98</a:t>
                      </a:r>
                      <a:r>
                        <a:rPr lang="en-GB" sz="900" baseline="0" dirty="0" smtClean="0">
                          <a:solidFill>
                            <a:srgbClr val="000000"/>
                          </a:solidFill>
                          <a:effectLst/>
                          <a:latin typeface="+mn-lt"/>
                          <a:ea typeface="Times New Roman"/>
                        </a:rPr>
                        <a:t> 505 08 88</a:t>
                      </a:r>
                      <a:endParaRPr lang="ru-RU" sz="900" dirty="0">
                        <a:solidFill>
                          <a:srgbClr val="000000"/>
                        </a:solidFill>
                        <a:effectLst/>
                        <a:latin typeface="+mn-lt"/>
                        <a:ea typeface="Times New Roman"/>
                      </a:endParaRPr>
                    </a:p>
                    <a:p>
                      <a:pPr>
                        <a:spcAft>
                          <a:spcPts val="0"/>
                        </a:spcAft>
                      </a:pPr>
                      <a:r>
                        <a:rPr lang="en-GB" sz="900" dirty="0">
                          <a:solidFill>
                            <a:srgbClr val="000000"/>
                          </a:solidFill>
                          <a:effectLst/>
                          <a:latin typeface="+mn-lt"/>
                          <a:ea typeface="Times New Roman"/>
                        </a:rPr>
                        <a:t>saidtojiddin@mail.ru</a:t>
                      </a:r>
                      <a:endParaRPr lang="ru-RU" sz="900" dirty="0">
                        <a:solidFill>
                          <a:srgbClr val="000000"/>
                        </a:solidFill>
                        <a:effectLst/>
                        <a:latin typeface="+mn-lt"/>
                        <a:ea typeface="Times New Roman"/>
                      </a:endParaRPr>
                    </a:p>
                  </a:txBody>
                  <a:tcPr marL="68580" marR="68580" marT="0" marB="0"/>
                </a:tc>
                <a:tc>
                  <a:txBody>
                    <a:bodyPr/>
                    <a:lstStyle/>
                    <a:p>
                      <a:pPr>
                        <a:spcAft>
                          <a:spcPts val="0"/>
                        </a:spcAft>
                      </a:pPr>
                      <a:r>
                        <a:rPr lang="en-GB" sz="900">
                          <a:solidFill>
                            <a:srgbClr val="000000"/>
                          </a:solidFill>
                          <a:effectLst/>
                          <a:latin typeface="+mn-lt"/>
                          <a:ea typeface="Times New Roman"/>
                        </a:rPr>
                        <a:t>1</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5"/>
                  </a:ext>
                </a:extLst>
              </a:tr>
              <a:tr h="305152">
                <a:tc>
                  <a:txBody>
                    <a:bodyPr/>
                    <a:lstStyle/>
                    <a:p>
                      <a:pPr>
                        <a:spcAft>
                          <a:spcPts val="0"/>
                        </a:spcAft>
                      </a:pPr>
                      <a:r>
                        <a:rPr lang="en-GB" sz="900" b="1" dirty="0">
                          <a:effectLst/>
                          <a:latin typeface="+mn-lt"/>
                          <a:ea typeface="Times New Roman"/>
                          <a:cs typeface="Times New Roman"/>
                        </a:rPr>
                        <a:t>TC 5 </a:t>
                      </a:r>
                      <a:r>
                        <a:rPr lang="en-GB" sz="900" dirty="0" smtClean="0">
                          <a:effectLst/>
                          <a:latin typeface="+mn-lt"/>
                          <a:ea typeface="Times New Roman"/>
                          <a:cs typeface="Times New Roman"/>
                        </a:rPr>
                        <a:t>Joint </a:t>
                      </a:r>
                      <a:r>
                        <a:rPr lang="en-GB" sz="900" dirty="0">
                          <a:effectLst/>
                          <a:latin typeface="+mn-lt"/>
                          <a:ea typeface="Times New Roman"/>
                          <a:cs typeface="Times New Roman"/>
                        </a:rPr>
                        <a:t>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spcBef>
                          <a:spcPts val="300"/>
                        </a:spcBef>
                        <a:spcAft>
                          <a:spcPts val="0"/>
                        </a:spcAft>
                      </a:pPr>
                      <a:r>
                        <a:rPr lang="ru-RU" sz="900" b="1" dirty="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nchor="ctr"/>
                </a:tc>
                <a:tc>
                  <a:txBody>
                    <a:bodyPr/>
                    <a:lstStyle/>
                    <a:p>
                      <a:pPr>
                        <a:spcBef>
                          <a:spcPts val="300"/>
                        </a:spcBef>
                        <a:spcAft>
                          <a:spcPts val="0"/>
                        </a:spcAft>
                      </a:pPr>
                      <a:r>
                        <a:rPr lang="ru-RU" sz="900" b="1">
                          <a:solidFill>
                            <a:srgbClr val="000000"/>
                          </a:solidFill>
                          <a:effectLst/>
                          <a:latin typeface="+mn-lt"/>
                          <a:ea typeface="Times New Roman"/>
                        </a:rPr>
                        <a:t> </a:t>
                      </a:r>
                      <a:endParaRPr lang="ru-RU" sz="900">
                        <a:solidFill>
                          <a:srgbClr val="000000"/>
                        </a:solidFill>
                        <a:effectLst/>
                        <a:latin typeface="+mn-lt"/>
                        <a:ea typeface="Times New Roman"/>
                      </a:endParaRPr>
                    </a:p>
                    <a:p>
                      <a:pPr>
                        <a:spcBef>
                          <a:spcPts val="300"/>
                        </a:spcBef>
                        <a:spcAft>
                          <a:spcPts val="0"/>
                        </a:spcAft>
                      </a:pPr>
                      <a:r>
                        <a:rPr lang="ru-RU"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tc>
                <a:tc>
                  <a:txBody>
                    <a:bodyPr/>
                    <a:lstStyle/>
                    <a:p>
                      <a:pPr>
                        <a:spcAft>
                          <a:spcPts val="0"/>
                        </a:spcAft>
                      </a:pPr>
                      <a:r>
                        <a:rPr lang="ru-RU" sz="900" b="1" dirty="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smtClean="0">
                <a:solidFill>
                  <a:srgbClr val="FF0000"/>
                </a:solidFill>
              </a:rPr>
              <a:t>Turkey</a:t>
            </a:r>
            <a:endParaRPr lang="ru-RU" b="1" dirty="0">
              <a:solidFill>
                <a:srgbClr val="FF0000"/>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486608640"/>
              </p:ext>
            </p:extLst>
          </p:nvPr>
        </p:nvGraphicFramePr>
        <p:xfrm>
          <a:off x="404813" y="1589088"/>
          <a:ext cx="6120681" cy="588270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dirty="0">
                          <a:effectLst/>
                          <a:latin typeface="+mn-lt"/>
                          <a:ea typeface="Times New Roman"/>
                          <a:cs typeface="Times New Roman"/>
                        </a:rPr>
                        <a:t>TC 1.1</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General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dirty="0">
                          <a:effectLst/>
                          <a:latin typeface="+mn-lt"/>
                          <a:ea typeface="Times New Roman"/>
                          <a:cs typeface="Times New Roman"/>
                        </a:rPr>
                        <a:t>TC 1.2</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Acoustics, Ultrasound, Vibration</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lgn="l" fontAlgn="ctr"/>
                      <a:r>
                        <a:rPr lang="en-US" sz="900" b="1" i="0" u="none" strike="noStrike">
                          <a:solidFill>
                            <a:srgbClr val="000000"/>
                          </a:solidFill>
                          <a:latin typeface="+mn-lt"/>
                        </a:rPr>
                        <a:t>Enver SADIKOĞLU                                                           </a:t>
                      </a:r>
                    </a:p>
                  </a:txBody>
                  <a:tcPr marL="9525" marR="9525" marT="9525" marB="0" anchor="ctr"/>
                </a:tc>
                <a:tc>
                  <a:txBody>
                    <a:bodyPr/>
                    <a:lstStyle/>
                    <a:p>
                      <a:pPr algn="l" fontAlgn="ctr"/>
                      <a:r>
                        <a:rPr lang="en-US" sz="900" b="0" i="0" u="sng" strike="noStrike" dirty="0" smtClean="0">
                          <a:solidFill>
                            <a:srgbClr val="0000FF"/>
                          </a:solidFill>
                          <a:latin typeface="+mj-lt"/>
                          <a:hlinkClick r:id="rId2"/>
                        </a:rPr>
                        <a:t>enver.sadikoglu@tubitak.gov.tr</a:t>
                      </a:r>
                      <a:endParaRPr lang="en-US" sz="900" b="0" i="0" u="sng" strike="noStrike" dirty="0" smtClean="0">
                        <a:solidFill>
                          <a:srgbClr val="0000FF"/>
                        </a:solidFill>
                        <a:latin typeface="+mj-lt"/>
                      </a:endParaRPr>
                    </a:p>
                    <a:p>
                      <a:pPr algn="l" fontAlgn="ctr"/>
                      <a:r>
                        <a:rPr lang="en-US" sz="900" b="0" i="0" u="none" strike="noStrike" dirty="0" smtClean="0">
                          <a:solidFill>
                            <a:schemeClr val="tx1"/>
                          </a:solidFill>
                          <a:latin typeface="+mj-lt"/>
                        </a:rPr>
                        <a:t>+90 262 679 5000 ext. 2044 or 3101</a:t>
                      </a:r>
                      <a:endParaRPr lang="en-US" sz="900" b="0" i="0" u="none" strike="noStrike" dirty="0">
                        <a:solidFill>
                          <a:schemeClr val="tx1"/>
                        </a:solidFill>
                        <a:latin typeface="+mj-lt"/>
                      </a:endParaRPr>
                    </a:p>
                  </a:txBody>
                  <a:tcPr marL="9525" marR="9525" marT="9525"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1.3 </a:t>
                      </a:r>
                      <a:r>
                        <a:rPr lang="en-GB" sz="900" dirty="0" smtClean="0">
                          <a:effectLst/>
                          <a:latin typeface="+mn-lt"/>
                          <a:ea typeface="Times New Roman"/>
                          <a:cs typeface="Times New Roman"/>
                        </a:rPr>
                        <a:t>Electricity </a:t>
                      </a:r>
                      <a:r>
                        <a:rPr lang="en-GB" sz="900" dirty="0">
                          <a:effectLst/>
                          <a:latin typeface="+mn-lt"/>
                          <a:ea typeface="Times New Roman"/>
                          <a:cs typeface="Times New Roman"/>
                        </a:rPr>
                        <a:t>and Magnetism</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algn="l" fontAlgn="ctr"/>
                      <a:r>
                        <a:rPr lang="en-US" sz="900" b="1" i="0" u="none" strike="noStrike">
                          <a:solidFill>
                            <a:srgbClr val="000000"/>
                          </a:solidFill>
                          <a:latin typeface="+mn-lt"/>
                        </a:rPr>
                        <a:t>Mehedin ARİFOVİÇ                                                          </a:t>
                      </a:r>
                    </a:p>
                  </a:txBody>
                  <a:tcPr marL="9525" marR="9525" marT="9525" marB="0" anchor="ctr"/>
                </a:tc>
                <a:tc>
                  <a:txBody>
                    <a:bodyPr/>
                    <a:lstStyle/>
                    <a:p>
                      <a:pPr algn="l" fontAlgn="ctr"/>
                      <a:r>
                        <a:rPr lang="en-US" sz="900" b="0" i="0" u="sng" strike="noStrike" dirty="0" smtClean="0">
                          <a:solidFill>
                            <a:srgbClr val="0000FF"/>
                          </a:solidFill>
                          <a:latin typeface="+mj-lt"/>
                          <a:hlinkClick r:id="rId3"/>
                        </a:rPr>
                        <a:t>mehedin.arifovic@tubitak.gov.tr</a:t>
                      </a:r>
                      <a:endParaRPr lang="en-US" sz="900" b="0" i="0" u="sng" strike="noStrike" dirty="0" smtClean="0">
                        <a:solidFill>
                          <a:srgbClr val="0000FF"/>
                        </a:solidFill>
                        <a:latin typeface="+mj-lt"/>
                      </a:endParaRPr>
                    </a:p>
                    <a:p>
                      <a:pPr algn="l" fontAlgn="ctr"/>
                      <a:r>
                        <a:rPr lang="en-US" sz="900" b="0" i="0" u="none" strike="noStrike" dirty="0" smtClean="0">
                          <a:solidFill>
                            <a:schemeClr val="tx1"/>
                          </a:solidFill>
                          <a:latin typeface="+mj-lt"/>
                        </a:rPr>
                        <a:t>+90 262 679 5000 ext. 4200 or  4252</a:t>
                      </a:r>
                      <a:endParaRPr lang="en-US" sz="900" b="0" i="0" u="none" strike="noStrike" dirty="0">
                        <a:solidFill>
                          <a:schemeClr val="tx1"/>
                        </a:solidFill>
                        <a:latin typeface="+mj-lt"/>
                      </a:endParaRPr>
                    </a:p>
                  </a:txBody>
                  <a:tcPr marL="9525" marR="9525" marT="9525"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dirty="0">
                          <a:effectLst/>
                          <a:latin typeface="+mn-lt"/>
                          <a:ea typeface="Times New Roman"/>
                          <a:cs typeface="Times New Roman"/>
                        </a:rPr>
                        <a:t>TC 1.4</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Flow Measurement</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b="1">
                        <a:solidFill>
                          <a:srgbClr val="000000"/>
                        </a:solidFill>
                        <a:effectLst/>
                        <a:latin typeface="+mn-lt"/>
                        <a:ea typeface="Times New Roman"/>
                      </a:endParaRPr>
                    </a:p>
                  </a:txBody>
                  <a:tcPr marL="68580" marR="68580" marT="0" marB="0" anchor="ctr"/>
                </a:tc>
                <a:tc>
                  <a:txBody>
                    <a:bodyPr/>
                    <a:lstStyle/>
                    <a:p>
                      <a:pPr>
                        <a:spcAft>
                          <a:spcPts val="0"/>
                        </a:spcAft>
                      </a:pPr>
                      <a:r>
                        <a:rPr lang="en-GB" sz="900" b="1" dirty="0">
                          <a:solidFill>
                            <a:srgbClr val="000000"/>
                          </a:solidFill>
                          <a:effectLst/>
                          <a:latin typeface="+mj-lt"/>
                          <a:ea typeface="Times New Roman"/>
                        </a:rPr>
                        <a:t>–</a:t>
                      </a:r>
                      <a:endParaRPr lang="ru-RU" sz="900" dirty="0">
                        <a:solidFill>
                          <a:srgbClr val="000000"/>
                        </a:solidFill>
                        <a:effectLst/>
                        <a:latin typeface="+mj-lt"/>
                        <a:ea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4"/>
                  </a:ext>
                </a:extLst>
              </a:tr>
              <a:tr h="234160">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1.5 </a:t>
                      </a:r>
                      <a:r>
                        <a:rPr lang="en-GB" sz="900" dirty="0" smtClean="0">
                          <a:effectLst/>
                          <a:latin typeface="+mn-lt"/>
                          <a:ea typeface="Times New Roman"/>
                          <a:cs typeface="Times New Roman"/>
                        </a:rPr>
                        <a:t>Length </a:t>
                      </a:r>
                      <a:r>
                        <a:rPr lang="en-GB" sz="900" dirty="0">
                          <a:effectLst/>
                          <a:latin typeface="+mn-lt"/>
                          <a:ea typeface="Times New Roman"/>
                          <a:cs typeface="Times New Roman"/>
                        </a:rPr>
                        <a:t>and Angle</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lgn="l" fontAlgn="ctr"/>
                      <a:r>
                        <a:rPr lang="en-US" sz="900" b="1" i="0" u="none" strike="noStrike" dirty="0" err="1">
                          <a:solidFill>
                            <a:srgbClr val="000000"/>
                          </a:solidFill>
                          <a:latin typeface="+mn-lt"/>
                        </a:rPr>
                        <a:t>Damla</a:t>
                      </a:r>
                      <a:r>
                        <a:rPr lang="en-US" sz="900" b="1" i="0" u="none" strike="noStrike" dirty="0">
                          <a:solidFill>
                            <a:srgbClr val="000000"/>
                          </a:solidFill>
                          <a:latin typeface="+mn-lt"/>
                        </a:rPr>
                        <a:t> ŞENDOĞDU</a:t>
                      </a:r>
                    </a:p>
                  </a:txBody>
                  <a:tcPr marL="9525" marR="9525" marT="9525" marB="0" anchor="ctr"/>
                </a:tc>
                <a:tc>
                  <a:txBody>
                    <a:bodyPr/>
                    <a:lstStyle/>
                    <a:p>
                      <a:pPr algn="l" fontAlgn="ctr"/>
                      <a:r>
                        <a:rPr lang="en-US" sz="900" b="0" i="0" u="sng" strike="noStrike" dirty="0" smtClean="0">
                          <a:solidFill>
                            <a:srgbClr val="0000FF"/>
                          </a:solidFill>
                          <a:latin typeface="+mj-lt"/>
                          <a:hlinkClick r:id="rId4"/>
                        </a:rPr>
                        <a:t>damla.sendogdu@tubitak.gov.tr</a:t>
                      </a:r>
                      <a:endParaRPr lang="en-US" sz="900" b="0" i="0" u="sng" strike="noStrike" dirty="0" smtClean="0">
                        <a:solidFill>
                          <a:srgbClr val="0000FF"/>
                        </a:solidFill>
                        <a:latin typeface="+mj-lt"/>
                      </a:endParaRPr>
                    </a:p>
                    <a:p>
                      <a:pPr algn="l" fontAlgn="ctr"/>
                      <a:r>
                        <a:rPr lang="en-US" sz="900" b="0" i="0" u="none" strike="noStrike" dirty="0" smtClean="0">
                          <a:solidFill>
                            <a:schemeClr val="tx1"/>
                          </a:solidFill>
                          <a:latin typeface="+mj-lt"/>
                        </a:rPr>
                        <a:t>+90 262 679 5000 ext. 3505 or  3552</a:t>
                      </a:r>
                      <a:endParaRPr lang="en-US" sz="900" b="0" i="0" u="none" strike="noStrike" dirty="0">
                        <a:solidFill>
                          <a:schemeClr val="tx1"/>
                        </a:solidFill>
                        <a:latin typeface="+mj-lt"/>
                      </a:endParaRPr>
                    </a:p>
                  </a:txBody>
                  <a:tcPr marL="9525" marR="9525" marT="9525"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a:effectLst/>
                          <a:latin typeface="+mn-lt"/>
                          <a:ea typeface="Times New Roman"/>
                          <a:cs typeface="Times New Roman"/>
                        </a:rPr>
                        <a:t>TC 1.6</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Mass and Related Quantities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p>
                      <a:pPr algn="l" fontAlgn="ctr"/>
                      <a:r>
                        <a:rPr lang="en-US" sz="900" b="1" i="0" u="none" strike="noStrike">
                          <a:solidFill>
                            <a:srgbClr val="000000"/>
                          </a:solidFill>
                          <a:latin typeface="+mn-lt"/>
                        </a:rPr>
                        <a:t>Rıfat KANGİ</a:t>
                      </a:r>
                    </a:p>
                  </a:txBody>
                  <a:tcPr marL="9525" marR="9525" marT="9525" marB="0" anchor="ctr"/>
                </a:tc>
                <a:tc>
                  <a:txBody>
                    <a:bodyPr/>
                    <a:lstStyle/>
                    <a:p>
                      <a:pPr algn="l" fontAlgn="ctr"/>
                      <a:r>
                        <a:rPr lang="en-US" sz="900" b="0" i="0" u="sng" strike="noStrike" dirty="0" smtClean="0">
                          <a:solidFill>
                            <a:srgbClr val="0000FF"/>
                          </a:solidFill>
                          <a:latin typeface="+mj-lt"/>
                          <a:hlinkClick r:id="rId5"/>
                        </a:rPr>
                        <a:t>rifat.kangi@tubitak.gov.tr</a:t>
                      </a:r>
                      <a:endParaRPr lang="en-US" sz="900" b="0" i="0" u="sng" strike="noStrike" dirty="0" smtClean="0">
                        <a:solidFill>
                          <a:srgbClr val="0000FF"/>
                        </a:solidFill>
                        <a:latin typeface="+mj-lt"/>
                      </a:endParaRPr>
                    </a:p>
                    <a:p>
                      <a:pPr algn="l" fontAlgn="ctr"/>
                      <a:r>
                        <a:rPr lang="en-US" sz="900" b="0" i="0" u="none" strike="noStrike" dirty="0" smtClean="0">
                          <a:solidFill>
                            <a:schemeClr val="tx1"/>
                          </a:solidFill>
                          <a:latin typeface="+mj-lt"/>
                        </a:rPr>
                        <a:t>+90 262 679 5000 ext. 5207 or 5253</a:t>
                      </a:r>
                      <a:endParaRPr lang="en-US" sz="900" b="0" i="0" u="none" strike="noStrike" dirty="0">
                        <a:solidFill>
                          <a:schemeClr val="tx1"/>
                        </a:solidFill>
                        <a:latin typeface="+mj-lt"/>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6"/>
                  </a:ext>
                </a:extLst>
              </a:tr>
              <a:tr h="243448">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1.7 </a:t>
                      </a:r>
                      <a:r>
                        <a:rPr lang="en-GB" sz="900" dirty="0" smtClean="0">
                          <a:effectLst/>
                          <a:latin typeface="+mn-lt"/>
                          <a:ea typeface="Times New Roman"/>
                          <a:cs typeface="Times New Roman"/>
                        </a:rPr>
                        <a:t>Photometry </a:t>
                      </a:r>
                      <a:r>
                        <a:rPr lang="en-GB" sz="900" dirty="0">
                          <a:effectLst/>
                          <a:latin typeface="+mn-lt"/>
                          <a:ea typeface="Times New Roman"/>
                          <a:cs typeface="Times New Roman"/>
                        </a:rPr>
                        <a:t>and Radiometry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lgn="l" fontAlgn="ctr"/>
                      <a:r>
                        <a:rPr lang="en-US" sz="900" b="1" i="0" u="none" strike="noStrike" kern="1200" baseline="0" dirty="0" smtClean="0">
                          <a:solidFill>
                            <a:schemeClr val="dk1"/>
                          </a:solidFill>
                          <a:latin typeface="+mn-lt"/>
                          <a:ea typeface="+mn-ea"/>
                          <a:cs typeface="+mn-cs"/>
                        </a:rPr>
                        <a:t>Dr. </a:t>
                      </a:r>
                      <a:r>
                        <a:rPr lang="en-US" sz="900" b="1" i="0" u="none" strike="noStrike" kern="1200" baseline="0" dirty="0" err="1" smtClean="0">
                          <a:solidFill>
                            <a:schemeClr val="dk1"/>
                          </a:solidFill>
                          <a:latin typeface="+mn-lt"/>
                          <a:ea typeface="+mn-ea"/>
                          <a:cs typeface="+mn-cs"/>
                        </a:rPr>
                        <a:t>Özcan</a:t>
                      </a:r>
                      <a:r>
                        <a:rPr lang="en-US" sz="900" b="1" i="0" u="none" strike="noStrike" kern="1200" baseline="0" dirty="0" smtClean="0">
                          <a:solidFill>
                            <a:schemeClr val="dk1"/>
                          </a:solidFill>
                          <a:latin typeface="+mn-lt"/>
                          <a:ea typeface="+mn-ea"/>
                          <a:cs typeface="+mn-cs"/>
                        </a:rPr>
                        <a:t> </a:t>
                      </a:r>
                      <a:r>
                        <a:rPr lang="en-US" sz="900" b="1" i="0" u="none" strike="noStrike" kern="1200" baseline="0" dirty="0" err="1" smtClean="0">
                          <a:solidFill>
                            <a:schemeClr val="dk1"/>
                          </a:solidFill>
                          <a:latin typeface="+mn-lt"/>
                          <a:ea typeface="+mn-ea"/>
                          <a:cs typeface="+mn-cs"/>
                        </a:rPr>
                        <a:t>Bazkır</a:t>
                      </a:r>
                      <a:r>
                        <a:rPr lang="en-US" sz="900" b="1" i="0" u="none" strike="noStrike" dirty="0" smtClean="0">
                          <a:solidFill>
                            <a:srgbClr val="000000"/>
                          </a:solidFill>
                          <a:latin typeface="+mn-lt"/>
                        </a:rPr>
                        <a:t>                                                                               </a:t>
                      </a:r>
                      <a:endParaRPr lang="en-US" sz="900" b="1" i="0" u="none" strike="noStrike" dirty="0">
                        <a:solidFill>
                          <a:srgbClr val="000000"/>
                        </a:solidFill>
                        <a:latin typeface="+mn-lt"/>
                      </a:endParaRPr>
                    </a:p>
                  </a:txBody>
                  <a:tcPr marL="9525" marR="9525" marT="9525"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+90 262 679 5000 доб.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3300</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or</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a:t>
                      </a:r>
                      <a:r>
                        <a:rPr kumimoji="0" lang="en-US" altLang="ru-RU" sz="900" b="0" i="0" u="none" strike="noStrike" cap="none" normalizeH="0" baseline="0" dirty="0" smtClean="0">
                          <a:ln>
                            <a:noFill/>
                          </a:ln>
                          <a:solidFill>
                            <a:srgbClr val="000000"/>
                          </a:solidFill>
                          <a:effectLst/>
                          <a:latin typeface="Calibri" pitchFamily="34" charset="0"/>
                          <a:cs typeface="Times New Roman" pitchFamily="18" charset="0"/>
                        </a:rPr>
                        <a:t>335</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lang="en-US" sz="900" b="0" i="0" u="none" strike="noStrike" kern="1200" baseline="0" dirty="0" smtClean="0">
                          <a:solidFill>
                            <a:schemeClr val="tx1"/>
                          </a:solidFill>
                          <a:latin typeface="Calibri" pitchFamily="34" charset="0"/>
                          <a:ea typeface="+mn-ea"/>
                          <a:cs typeface="+mn-cs"/>
                        </a:rPr>
                        <a:t>ozcan.bazkir@tubitak.gov.tr</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9525" marR="9525" marT="9525"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7"/>
                  </a:ext>
                </a:extLst>
              </a:tr>
              <a:tr h="216024">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1.8 </a:t>
                      </a:r>
                      <a:r>
                        <a:rPr lang="en-GB" sz="900" dirty="0" smtClean="0">
                          <a:effectLst/>
                          <a:latin typeface="+mn-lt"/>
                          <a:ea typeface="Times New Roman"/>
                          <a:cs typeface="Times New Roman"/>
                        </a:rPr>
                        <a:t>Physical </a:t>
                      </a:r>
                      <a:r>
                        <a:rPr lang="en-GB" sz="900" dirty="0">
                          <a:effectLst/>
                          <a:latin typeface="+mn-lt"/>
                          <a:ea typeface="Times New Roman"/>
                          <a:cs typeface="Times New Roman"/>
                        </a:rPr>
                        <a:t>Chemistry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b="1">
                          <a:solidFill>
                            <a:srgbClr val="000000"/>
                          </a:solidFill>
                          <a:effectLst/>
                          <a:latin typeface="+mj-lt"/>
                          <a:ea typeface="Times New Roman"/>
                        </a:rPr>
                        <a:t>–</a:t>
                      </a:r>
                      <a:endParaRPr lang="ru-RU" sz="900">
                        <a:solidFill>
                          <a:srgbClr val="000000"/>
                        </a:solidFill>
                        <a:effectLst/>
                        <a:latin typeface="+mj-lt"/>
                        <a:ea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GB" sz="900" b="1" dirty="0">
                          <a:solidFill>
                            <a:srgbClr val="000000"/>
                          </a:solidFill>
                          <a:effectLst/>
                          <a:latin typeface="+mj-lt"/>
                          <a:ea typeface="Times New Roman"/>
                        </a:rPr>
                        <a:t>–</a:t>
                      </a:r>
                      <a:endParaRPr lang="ru-RU" sz="900" dirty="0">
                        <a:solidFill>
                          <a:srgbClr val="000000"/>
                        </a:solidFill>
                        <a:effectLst/>
                        <a:latin typeface="+mj-lt"/>
                        <a:ea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dirty="0">
                          <a:effectLst/>
                          <a:latin typeface="+mn-lt"/>
                          <a:ea typeface="Times New Roman"/>
                          <a:cs typeface="Times New Roman"/>
                        </a:rPr>
                        <a:t>TC 1.10</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Thermometry and Thermal Physics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b="1">
                          <a:solidFill>
                            <a:srgbClr val="000000"/>
                          </a:solidFill>
                          <a:effectLst/>
                          <a:latin typeface="+mj-lt"/>
                          <a:ea typeface="Times New Roman"/>
                        </a:rPr>
                        <a:t>–</a:t>
                      </a:r>
                      <a:endParaRPr lang="ru-RU" sz="900">
                        <a:solidFill>
                          <a:srgbClr val="000000"/>
                        </a:solidFill>
                        <a:effectLst/>
                        <a:latin typeface="+mj-lt"/>
                        <a:ea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0"/>
                  </a:ext>
                </a:extLst>
              </a:tr>
              <a:tr h="176104">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1.11 </a:t>
                      </a:r>
                      <a:r>
                        <a:rPr lang="en-GB" sz="900" dirty="0" smtClean="0">
                          <a:effectLst/>
                          <a:latin typeface="+mn-lt"/>
                          <a:ea typeface="Times New Roman"/>
                          <a:cs typeface="Times New Roman"/>
                        </a:rPr>
                        <a:t>Time </a:t>
                      </a:r>
                      <a:r>
                        <a:rPr lang="en-GB" sz="900" dirty="0">
                          <a:effectLst/>
                          <a:latin typeface="+mn-lt"/>
                          <a:ea typeface="Times New Roman"/>
                          <a:cs typeface="Times New Roman"/>
                        </a:rPr>
                        <a:t>and Frequency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p>
                      <a:pPr algn="l" fontAlgn="ctr"/>
                      <a:r>
                        <a:rPr lang="en-US" sz="900" b="1" i="0" u="none" strike="noStrike" dirty="0" err="1">
                          <a:solidFill>
                            <a:srgbClr val="000000"/>
                          </a:solidFill>
                          <a:latin typeface="Calibri"/>
                        </a:rPr>
                        <a:t>Ramiz</a:t>
                      </a:r>
                      <a:r>
                        <a:rPr lang="en-US" sz="900" b="1" i="0" u="none" strike="noStrike" dirty="0">
                          <a:solidFill>
                            <a:srgbClr val="000000"/>
                          </a:solidFill>
                          <a:latin typeface="Calibri"/>
                        </a:rPr>
                        <a:t> HAMİD</a:t>
                      </a:r>
                      <a:r>
                        <a:rPr lang="en-US" sz="1100" b="0" i="0" u="none" strike="noStrike" dirty="0">
                          <a:solidFill>
                            <a:srgbClr val="000000"/>
                          </a:solidFill>
                          <a:latin typeface="Calibri"/>
                        </a:rPr>
                        <a:t>                                                                                         </a:t>
                      </a:r>
                    </a:p>
                  </a:txBody>
                  <a:tcPr marL="9525" marR="9525" marT="9525" marB="0" anchor="ctr"/>
                </a:tc>
                <a:tc>
                  <a:txBody>
                    <a:bodyPr/>
                    <a:lstStyle/>
                    <a:p>
                      <a:pPr algn="l" fontAlgn="ctr"/>
                      <a:r>
                        <a:rPr lang="en-US" sz="900" b="0" i="0" u="sng" strike="noStrike" dirty="0" smtClean="0">
                          <a:solidFill>
                            <a:srgbClr val="0000FF"/>
                          </a:solidFill>
                          <a:latin typeface="+mj-lt"/>
                          <a:hlinkClick r:id="rId6"/>
                        </a:rPr>
                        <a:t>ramiz.hamid@tubitak.gov.tr</a:t>
                      </a:r>
                      <a:endParaRPr lang="en-US" sz="900" b="0" i="0" u="sng" strike="noStrike" dirty="0" smtClean="0">
                        <a:solidFill>
                          <a:srgbClr val="0000FF"/>
                        </a:solidFill>
                        <a:latin typeface="+mj-lt"/>
                      </a:endParaRPr>
                    </a:p>
                    <a:p>
                      <a:pPr algn="l" fontAlgn="ctr"/>
                      <a:r>
                        <a:rPr lang="en-US" sz="900" b="0" i="0" u="none" strike="noStrike" dirty="0" smtClean="0">
                          <a:solidFill>
                            <a:schemeClr val="tx1"/>
                          </a:solidFill>
                          <a:latin typeface="+mj-lt"/>
                        </a:rPr>
                        <a:t>+90 262 679 5000 ext. 3600 or 3650</a:t>
                      </a:r>
                      <a:endParaRPr lang="en-US" sz="900" b="0" i="0" u="none" strike="noStrike" dirty="0">
                        <a:solidFill>
                          <a:schemeClr val="tx1"/>
                        </a:solidFill>
                        <a:latin typeface="+mj-lt"/>
                      </a:endParaRPr>
                    </a:p>
                  </a:txBody>
                  <a:tcPr marL="9525" marR="9525" marT="9525"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1"/>
                  </a:ext>
                </a:extLst>
              </a:tr>
              <a:tr h="144016">
                <a:tc>
                  <a:txBody>
                    <a:bodyPr/>
                    <a:lstStyle/>
                    <a:p>
                      <a:pPr>
                        <a:spcAft>
                          <a:spcPts val="0"/>
                        </a:spcAft>
                      </a:pPr>
                      <a:r>
                        <a:rPr lang="en-GB" sz="900" b="1" dirty="0">
                          <a:effectLst/>
                          <a:latin typeface="+mn-lt"/>
                          <a:ea typeface="Times New Roman"/>
                          <a:cs typeface="Times New Roman"/>
                        </a:rPr>
                        <a:t>TC </a:t>
                      </a:r>
                      <a:r>
                        <a:rPr lang="en-GB" sz="900" b="1" dirty="0" smtClean="0">
                          <a:effectLst/>
                          <a:latin typeface="+mn-lt"/>
                          <a:ea typeface="Times New Roman"/>
                          <a:cs typeface="Times New Roman"/>
                        </a:rPr>
                        <a:t>1.12 </a:t>
                      </a:r>
                      <a:r>
                        <a:rPr lang="en-GB" sz="900" dirty="0" smtClean="0">
                          <a:effectLst/>
                          <a:latin typeface="+mn-lt"/>
                          <a:ea typeface="Times New Roman"/>
                          <a:cs typeface="Times New Roman"/>
                        </a:rPr>
                        <a:t>Reference </a:t>
                      </a:r>
                      <a:r>
                        <a:rPr lang="en-GB" sz="900" dirty="0">
                          <a:effectLst/>
                          <a:latin typeface="+mn-lt"/>
                          <a:ea typeface="Times New Roman"/>
                          <a:cs typeface="Times New Roman"/>
                        </a:rPr>
                        <a:t>Materials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2"/>
                  </a:ext>
                </a:extLst>
              </a:tr>
              <a:tr h="459472">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endParaRPr lang="en-US" sz="900" b="1" dirty="0" smtClean="0">
                        <a:solidFill>
                          <a:srgbClr val="000000"/>
                        </a:solidFill>
                        <a:effectLst/>
                        <a:latin typeface="+mn-lt"/>
                        <a:ea typeface="Times New Roman"/>
                      </a:endParaRPr>
                    </a:p>
                    <a:p>
                      <a:pPr marL="0" marR="0" indent="0" algn="l" defTabSz="914400" rtl="0" eaLnBrk="1" fontAlgn="auto" latinLnBrk="0" hangingPunct="1">
                        <a:lnSpc>
                          <a:spcPct val="100000"/>
                        </a:lnSpc>
                        <a:spcBef>
                          <a:spcPts val="300"/>
                        </a:spcBef>
                        <a:spcAft>
                          <a:spcPts val="0"/>
                        </a:spcAft>
                        <a:buClrTx/>
                        <a:buSzTx/>
                        <a:buFontTx/>
                        <a:buNone/>
                        <a:tabLst/>
                        <a:defRPr/>
                      </a:pPr>
                      <a:r>
                        <a:rPr lang="ru-RU"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tc>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endParaRPr lang="en-US" sz="900" b="1" dirty="0" smtClean="0">
                        <a:solidFill>
                          <a:srgbClr val="000000"/>
                        </a:solidFill>
                        <a:effectLst/>
                        <a:latin typeface="+mn-lt"/>
                        <a:ea typeface="Times New Roman"/>
                      </a:endParaRPr>
                    </a:p>
                    <a:p>
                      <a:pPr marL="0" marR="0" indent="0" algn="l" defTabSz="914400" rtl="0" eaLnBrk="1" fontAlgn="auto" latinLnBrk="0" hangingPunct="1">
                        <a:lnSpc>
                          <a:spcPct val="100000"/>
                        </a:lnSpc>
                        <a:spcBef>
                          <a:spcPts val="300"/>
                        </a:spcBef>
                        <a:spcAft>
                          <a:spcPts val="0"/>
                        </a:spcAft>
                        <a:buClrTx/>
                        <a:buSzTx/>
                        <a:buFontTx/>
                        <a:buNone/>
                        <a:tabLst/>
                        <a:defRPr/>
                      </a:pPr>
                      <a:r>
                        <a:rPr lang="ru-RU"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3"/>
                  </a:ext>
                </a:extLst>
              </a:tr>
              <a:tr h="260256">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a:t>
                      </a:r>
                      <a:endParaRPr lang="ru-RU" sz="90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ru-RU"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ru-RU" sz="900" b="1" dirty="0" smtClean="0">
                          <a:solidFill>
                            <a:srgbClr val="000000"/>
                          </a:solidFill>
                          <a:effectLst/>
                          <a:latin typeface="+mn-lt"/>
                          <a:ea typeface="Times New Roman"/>
                        </a:rPr>
                        <a:t>–</a:t>
                      </a:r>
                      <a:endParaRPr lang="ru-RU" sz="900" dirty="0" smtClean="0">
                        <a:solidFill>
                          <a:srgbClr val="000000"/>
                        </a:solidFill>
                        <a:effectLst/>
                        <a:latin typeface="+mn-lt"/>
                        <a:ea typeface="Times New Roman"/>
                      </a:endParaRPr>
                    </a:p>
                  </a:txBody>
                  <a:tcPr marL="68580" marR="68580" marT="0" marB="0"/>
                </a:tc>
                <a:tc>
                  <a:txBody>
                    <a:bodyPr/>
                    <a:lstStyle/>
                    <a:p>
                      <a:pPr>
                        <a:spcBef>
                          <a:spcPts val="300"/>
                        </a:spcBef>
                        <a:spcAft>
                          <a:spcPts val="0"/>
                        </a:spcAft>
                      </a:pPr>
                      <a:r>
                        <a:rPr lang="ru-RU" sz="900" b="1" dirty="0" smtClean="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5"/>
                  </a:ext>
                </a:extLst>
              </a:tr>
              <a:tr h="305152">
                <a:tc>
                  <a:txBody>
                    <a:bodyPr/>
                    <a:lstStyle/>
                    <a:p>
                      <a:pPr>
                        <a:spcAft>
                          <a:spcPts val="0"/>
                        </a:spcAft>
                      </a:pPr>
                      <a:r>
                        <a:rPr lang="en-GB" sz="900" b="1" dirty="0">
                          <a:effectLst/>
                          <a:latin typeface="+mn-lt"/>
                          <a:ea typeface="Times New Roman"/>
                          <a:cs typeface="Times New Roman"/>
                        </a:rPr>
                        <a:t>TC 5 </a:t>
                      </a:r>
                      <a:r>
                        <a:rPr lang="en-GB" sz="900" dirty="0" smtClean="0">
                          <a:effectLst/>
                          <a:latin typeface="+mn-lt"/>
                          <a:ea typeface="Times New Roman"/>
                          <a:cs typeface="Times New Roman"/>
                        </a:rPr>
                        <a:t>Joint </a:t>
                      </a:r>
                      <a:r>
                        <a:rPr lang="en-GB" sz="900" dirty="0">
                          <a:effectLst/>
                          <a:latin typeface="+mn-lt"/>
                          <a:ea typeface="Times New Roman"/>
                          <a:cs typeface="Times New Roman"/>
                        </a:rPr>
                        <a:t>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spcBef>
                          <a:spcPts val="300"/>
                        </a:spcBef>
                        <a:spcAft>
                          <a:spcPts val="0"/>
                        </a:spcAft>
                      </a:pPr>
                      <a:r>
                        <a:rPr lang="ru-RU" sz="900" b="1" dirty="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nchor="ctr"/>
                </a:tc>
                <a:tc>
                  <a:txBody>
                    <a:bodyPr/>
                    <a:lstStyle/>
                    <a:p>
                      <a:pPr>
                        <a:spcBef>
                          <a:spcPts val="300"/>
                        </a:spcBef>
                        <a:spcAft>
                          <a:spcPts val="0"/>
                        </a:spcAft>
                      </a:pPr>
                      <a:endParaRPr lang="ru-RU" sz="900" dirty="0">
                        <a:solidFill>
                          <a:srgbClr val="000000"/>
                        </a:solidFill>
                        <a:effectLst/>
                        <a:latin typeface="+mn-lt"/>
                        <a:ea typeface="Times New Roman"/>
                      </a:endParaRPr>
                    </a:p>
                    <a:p>
                      <a:pPr>
                        <a:spcBef>
                          <a:spcPts val="300"/>
                        </a:spcBef>
                        <a:spcAft>
                          <a:spcPts val="0"/>
                        </a:spcAft>
                      </a:pPr>
                      <a:r>
                        <a:rPr lang="ru-RU" sz="900" b="1" dirty="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tc>
                <a:tc>
                  <a:txBody>
                    <a:bodyPr/>
                    <a:lstStyle/>
                    <a:p>
                      <a:pPr>
                        <a:spcAft>
                          <a:spcPts val="0"/>
                        </a:spcAft>
                      </a:pPr>
                      <a:r>
                        <a:rPr lang="ru-RU" sz="900" b="1" dirty="0">
                          <a:solidFill>
                            <a:srgbClr val="000000"/>
                          </a:solidFill>
                          <a:effectLst/>
                          <a:latin typeface="+mn-lt"/>
                          <a:ea typeface="Times New Roman"/>
                        </a:rPr>
                        <a:t>–</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TextBox 5"/>
          <p:cNvSpPr txBox="1"/>
          <p:nvPr/>
        </p:nvSpPr>
        <p:spPr>
          <a:xfrm>
            <a:off x="352872" y="1208584"/>
            <a:ext cx="6048375" cy="3693319"/>
          </a:xfrm>
          <a:prstGeom prst="rect">
            <a:avLst/>
          </a:prstGeom>
          <a:noFill/>
        </p:spPr>
        <p:txBody>
          <a:bodyPr>
            <a:spAutoFit/>
          </a:bodyPr>
          <a:lstStyle/>
          <a:p>
            <a:pPr fontAlgn="auto">
              <a:spcBef>
                <a:spcPts val="0"/>
              </a:spcBef>
              <a:spcAft>
                <a:spcPts val="0"/>
              </a:spcAft>
              <a:defRPr/>
            </a:pPr>
            <a:r>
              <a:rPr lang="en-GB" sz="1200" b="1" cap="all" dirty="0">
                <a:solidFill>
                  <a:srgbClr val="FF0000"/>
                </a:solidFill>
                <a:latin typeface="+mn-lt"/>
                <a:cs typeface="+mn-cs"/>
              </a:rPr>
              <a:t>Address of </a:t>
            </a:r>
            <a:r>
              <a:rPr lang="en-GB" sz="1200" b="1" cap="all" dirty="0" smtClean="0">
                <a:solidFill>
                  <a:srgbClr val="FF0000"/>
                </a:solidFill>
                <a:latin typeface="+mn-lt"/>
                <a:cs typeface="+mn-cs"/>
              </a:rPr>
              <a:t>organisation</a:t>
            </a:r>
          </a:p>
          <a:p>
            <a:pPr fontAlgn="auto">
              <a:spcBef>
                <a:spcPts val="0"/>
              </a:spcBef>
              <a:spcAft>
                <a:spcPts val="0"/>
              </a:spcAft>
              <a:defRPr/>
            </a:pPr>
            <a:endParaRPr lang="ru-RU" sz="1200" dirty="0">
              <a:solidFill>
                <a:srgbClr val="FF0000"/>
              </a:solidFill>
              <a:latin typeface="+mn-lt"/>
              <a:cs typeface="+mn-cs"/>
            </a:endParaRPr>
          </a:p>
          <a:p>
            <a:pPr algn="just" fontAlgn="auto">
              <a:spcAft>
                <a:spcPts val="0"/>
              </a:spcAft>
              <a:defRPr/>
            </a:pPr>
            <a:r>
              <a:rPr lang="en-US" sz="1050" b="1" dirty="0" smtClean="0"/>
              <a:t>1.                  </a:t>
            </a:r>
            <a:r>
              <a:rPr lang="en-US" sz="1050" b="1" dirty="0"/>
              <a:t>The General Directorate for Metrology and Standardization (GDMS)</a:t>
            </a:r>
          </a:p>
          <a:p>
            <a:pPr algn="just" fontAlgn="auto">
              <a:spcAft>
                <a:spcPts val="0"/>
              </a:spcAft>
              <a:defRPr/>
            </a:pPr>
            <a:r>
              <a:rPr lang="en-US" sz="1050" b="1" dirty="0" smtClean="0"/>
              <a:t>                      Address</a:t>
            </a:r>
            <a:r>
              <a:rPr lang="en-US" sz="1050" b="1" dirty="0"/>
              <a:t>:</a:t>
            </a:r>
            <a:r>
              <a:rPr lang="en-US" sz="1050" dirty="0"/>
              <a:t> </a:t>
            </a:r>
            <a:r>
              <a:rPr lang="en-US" sz="1050" dirty="0" smtClean="0"/>
              <a:t>            Ministry </a:t>
            </a:r>
            <a:r>
              <a:rPr lang="en-US" sz="1050" dirty="0"/>
              <a:t>of Science, Industry and Technology</a:t>
            </a:r>
            <a:endParaRPr lang="ru-RU" sz="1050" dirty="0"/>
          </a:p>
          <a:p>
            <a:pPr algn="just" fontAlgn="auto">
              <a:spcAft>
                <a:spcPts val="0"/>
              </a:spcAft>
              <a:defRPr/>
            </a:pPr>
            <a:r>
              <a:rPr lang="en-US" sz="1050" dirty="0" smtClean="0"/>
              <a:t>                                                   Mustafa </a:t>
            </a:r>
            <a:r>
              <a:rPr lang="en-US" sz="1050" dirty="0"/>
              <a:t>Kemal </a:t>
            </a:r>
            <a:r>
              <a:rPr lang="en-US" sz="1050" dirty="0" err="1"/>
              <a:t>Mah</a:t>
            </a:r>
            <a:r>
              <a:rPr lang="en-US" sz="1050" dirty="0"/>
              <a:t>., </a:t>
            </a:r>
            <a:r>
              <a:rPr lang="en-US" sz="1050" dirty="0" err="1"/>
              <a:t>Dumlupınar</a:t>
            </a:r>
            <a:r>
              <a:rPr lang="en-US" sz="1050" dirty="0"/>
              <a:t> </a:t>
            </a:r>
            <a:r>
              <a:rPr lang="en-US" sz="1050" dirty="0" err="1"/>
              <a:t>Bulvarı</a:t>
            </a:r>
            <a:endParaRPr lang="ru-RU" sz="1050" dirty="0"/>
          </a:p>
          <a:p>
            <a:pPr algn="just" fontAlgn="auto">
              <a:spcAft>
                <a:spcPts val="0"/>
              </a:spcAft>
              <a:defRPr/>
            </a:pPr>
            <a:r>
              <a:rPr lang="en-US" sz="1050" dirty="0" smtClean="0"/>
              <a:t>                                                   2151</a:t>
            </a:r>
            <a:r>
              <a:rPr lang="en-US" sz="1050" dirty="0"/>
              <a:t>. </a:t>
            </a:r>
            <a:r>
              <a:rPr lang="en-US" sz="1050" dirty="0" err="1"/>
              <a:t>Cadde</a:t>
            </a:r>
            <a:r>
              <a:rPr lang="en-US" sz="1050" dirty="0"/>
              <a:t> No. 154</a:t>
            </a:r>
            <a:endParaRPr lang="ru-RU" sz="1050" dirty="0"/>
          </a:p>
          <a:p>
            <a:pPr algn="just" fontAlgn="auto">
              <a:spcAft>
                <a:spcPts val="0"/>
              </a:spcAft>
              <a:defRPr/>
            </a:pPr>
            <a:r>
              <a:rPr lang="en-US" sz="1050" dirty="0" smtClean="0"/>
              <a:t>                                                   06510 </a:t>
            </a:r>
            <a:r>
              <a:rPr lang="en-US" sz="1050" dirty="0" err="1"/>
              <a:t>Cankaya</a:t>
            </a:r>
            <a:r>
              <a:rPr lang="en-US" sz="1050" dirty="0"/>
              <a:t> Ankara, Turkey</a:t>
            </a:r>
            <a:endParaRPr lang="ru-RU" sz="1050" dirty="0"/>
          </a:p>
          <a:p>
            <a:pPr algn="just" fontAlgn="auto">
              <a:spcAft>
                <a:spcPts val="0"/>
              </a:spcAft>
              <a:defRPr/>
            </a:pPr>
            <a:r>
              <a:rPr lang="en-US" sz="1050" b="1" dirty="0" smtClean="0"/>
              <a:t>                  Telephone</a:t>
            </a:r>
            <a:r>
              <a:rPr lang="en-US" sz="1050" b="1" dirty="0"/>
              <a:t>:</a:t>
            </a:r>
            <a:r>
              <a:rPr lang="en-US" sz="1050" dirty="0"/>
              <a:t> 	+90 312 231 7280</a:t>
            </a:r>
            <a:endParaRPr lang="ru-RU" sz="1050" dirty="0"/>
          </a:p>
          <a:p>
            <a:pPr algn="just" fontAlgn="auto">
              <a:spcAft>
                <a:spcPts val="0"/>
              </a:spcAft>
              <a:defRPr/>
            </a:pPr>
            <a:r>
              <a:rPr lang="en-US" sz="1050" b="1" dirty="0" smtClean="0"/>
              <a:t>                               Fax</a:t>
            </a:r>
            <a:r>
              <a:rPr lang="en-US" sz="1050" b="1" dirty="0"/>
              <a:t>:</a:t>
            </a:r>
            <a:r>
              <a:rPr lang="en-US" sz="1050" dirty="0"/>
              <a:t> 	+90 312 231 1694</a:t>
            </a:r>
            <a:endParaRPr lang="ru-RU" sz="1050" dirty="0"/>
          </a:p>
          <a:p>
            <a:pPr algn="just" fontAlgn="auto">
              <a:spcAft>
                <a:spcPts val="0"/>
              </a:spcAft>
              <a:defRPr/>
            </a:pPr>
            <a:r>
              <a:rPr lang="en-US" sz="1050" b="1" dirty="0" smtClean="0"/>
              <a:t>                           E-mail</a:t>
            </a:r>
            <a:r>
              <a:rPr lang="en-US" sz="1050" b="1" dirty="0"/>
              <a:t>: </a:t>
            </a:r>
            <a:r>
              <a:rPr lang="en-US" sz="1050" dirty="0"/>
              <a:t>mehmet.karaoglu@sanayi.gov.tr</a:t>
            </a:r>
            <a:endParaRPr lang="ru-RU" sz="1050" dirty="0"/>
          </a:p>
          <a:p>
            <a:pPr fontAlgn="auto">
              <a:spcBef>
                <a:spcPts val="0"/>
              </a:spcBef>
              <a:spcAft>
                <a:spcPts val="0"/>
              </a:spcAft>
              <a:defRPr/>
            </a:pPr>
            <a:r>
              <a:rPr lang="ru-RU" sz="1050" dirty="0"/>
              <a:t>	</a:t>
            </a:r>
          </a:p>
          <a:p>
            <a:pPr fontAlgn="auto">
              <a:spcBef>
                <a:spcPts val="0"/>
              </a:spcBef>
              <a:spcAft>
                <a:spcPts val="0"/>
              </a:spcAft>
              <a:defRPr/>
            </a:pPr>
            <a:endParaRPr lang="ru-RU" sz="1050" b="1" dirty="0"/>
          </a:p>
          <a:p>
            <a:pPr fontAlgn="auto">
              <a:spcBef>
                <a:spcPts val="0"/>
              </a:spcBef>
              <a:spcAft>
                <a:spcPts val="0"/>
              </a:spcAft>
              <a:defRPr/>
            </a:pPr>
            <a:r>
              <a:rPr lang="ru-RU" sz="1050" b="1" dirty="0" smtClean="0"/>
              <a:t>2.</a:t>
            </a:r>
            <a:r>
              <a:rPr lang="en-US" sz="1050" b="1" dirty="0"/>
              <a:t> </a:t>
            </a:r>
            <a:r>
              <a:rPr lang="en-US" sz="1050" b="1" dirty="0" smtClean="0"/>
              <a:t>                    TÜBITAK UME</a:t>
            </a:r>
            <a:endParaRPr lang="ru-RU" sz="1050" dirty="0"/>
          </a:p>
          <a:p>
            <a:pPr algn="just" fontAlgn="auto">
              <a:spcAft>
                <a:spcPts val="0"/>
              </a:spcAft>
              <a:defRPr/>
            </a:pPr>
            <a:r>
              <a:rPr lang="en-US" sz="1050" dirty="0"/>
              <a:t> </a:t>
            </a:r>
            <a:r>
              <a:rPr lang="en-US" sz="1050" dirty="0" smtClean="0"/>
              <a:t>                       </a:t>
            </a:r>
            <a:r>
              <a:rPr lang="en-US" sz="1050" b="1" dirty="0" smtClean="0"/>
              <a:t>Address</a:t>
            </a:r>
            <a:r>
              <a:rPr lang="en-US" sz="1050" b="1" dirty="0"/>
              <a:t>:</a:t>
            </a:r>
            <a:r>
              <a:rPr lang="en-US" sz="1050" dirty="0"/>
              <a:t> </a:t>
            </a:r>
            <a:r>
              <a:rPr lang="en-US" sz="1050" dirty="0" smtClean="0"/>
              <a:t>          TÜBİTAK </a:t>
            </a:r>
            <a:r>
              <a:rPr lang="en-US" sz="1050" dirty="0" err="1"/>
              <a:t>Gebze</a:t>
            </a:r>
            <a:r>
              <a:rPr lang="en-US" sz="1050" dirty="0"/>
              <a:t> </a:t>
            </a:r>
            <a:r>
              <a:rPr lang="en-US" sz="1050" dirty="0" err="1"/>
              <a:t>Yerleskesi</a:t>
            </a:r>
            <a:endParaRPr lang="ru-RU" sz="1050" dirty="0"/>
          </a:p>
          <a:p>
            <a:pPr algn="just" fontAlgn="auto">
              <a:spcAft>
                <a:spcPts val="0"/>
              </a:spcAft>
              <a:defRPr/>
            </a:pPr>
            <a:r>
              <a:rPr lang="en-US" sz="1050" dirty="0" smtClean="0"/>
              <a:t>                                                    </a:t>
            </a:r>
            <a:r>
              <a:rPr lang="en-US" sz="1050" dirty="0" err="1" smtClean="0"/>
              <a:t>Baris</a:t>
            </a:r>
            <a:r>
              <a:rPr lang="en-US" sz="1050" dirty="0" smtClean="0"/>
              <a:t> </a:t>
            </a:r>
            <a:r>
              <a:rPr lang="en-US" sz="1050" dirty="0" err="1"/>
              <a:t>Mah</a:t>
            </a:r>
            <a:r>
              <a:rPr lang="en-US" sz="1050" dirty="0"/>
              <a:t>., Dr. </a:t>
            </a:r>
            <a:r>
              <a:rPr lang="en-US" sz="1050" dirty="0" err="1"/>
              <a:t>Zeki</a:t>
            </a:r>
            <a:r>
              <a:rPr lang="en-US" sz="1050" dirty="0"/>
              <a:t> </a:t>
            </a:r>
            <a:r>
              <a:rPr lang="en-US" sz="1050" dirty="0" err="1"/>
              <a:t>Acar</a:t>
            </a:r>
            <a:r>
              <a:rPr lang="en-US" sz="1050" dirty="0"/>
              <a:t> Cad. No. 1</a:t>
            </a:r>
            <a:endParaRPr lang="ru-RU" sz="1050" dirty="0"/>
          </a:p>
          <a:p>
            <a:pPr algn="just" fontAlgn="auto">
              <a:spcAft>
                <a:spcPts val="0"/>
              </a:spcAft>
              <a:defRPr/>
            </a:pPr>
            <a:r>
              <a:rPr lang="en-US" sz="1050" dirty="0" smtClean="0"/>
              <a:t>                                                    41470 </a:t>
            </a:r>
            <a:r>
              <a:rPr lang="en-US" sz="1050" dirty="0" err="1"/>
              <a:t>Gebze</a:t>
            </a:r>
            <a:r>
              <a:rPr lang="en-US" sz="1050" dirty="0"/>
              <a:t> </a:t>
            </a:r>
            <a:r>
              <a:rPr lang="en-US" sz="1050" dirty="0" err="1"/>
              <a:t>Kocaeli</a:t>
            </a:r>
            <a:r>
              <a:rPr lang="en-US" sz="1050" dirty="0"/>
              <a:t>, Turkey</a:t>
            </a:r>
            <a:endParaRPr lang="ru-RU" sz="1050" dirty="0"/>
          </a:p>
          <a:p>
            <a:pPr algn="just" fontAlgn="auto">
              <a:spcAft>
                <a:spcPts val="0"/>
              </a:spcAft>
              <a:defRPr/>
            </a:pPr>
            <a:r>
              <a:rPr lang="en-US" sz="1050" b="1" dirty="0" smtClean="0"/>
              <a:t>                    Telephone</a:t>
            </a:r>
            <a:r>
              <a:rPr lang="en-US" sz="1050" b="1" dirty="0"/>
              <a:t>:</a:t>
            </a:r>
            <a:r>
              <a:rPr lang="en-US" sz="1050" dirty="0"/>
              <a:t> 	+90 262 679 5000</a:t>
            </a:r>
            <a:endParaRPr lang="ru-RU" sz="1050" dirty="0"/>
          </a:p>
          <a:p>
            <a:pPr algn="just" fontAlgn="auto">
              <a:spcAft>
                <a:spcPts val="0"/>
              </a:spcAft>
              <a:defRPr/>
            </a:pPr>
            <a:r>
              <a:rPr lang="en-US" sz="1050" b="1" dirty="0" smtClean="0"/>
              <a:t>                                 Fax</a:t>
            </a:r>
            <a:r>
              <a:rPr lang="en-US" sz="1050" b="1" dirty="0"/>
              <a:t>:</a:t>
            </a:r>
            <a:r>
              <a:rPr lang="en-US" sz="1050" dirty="0"/>
              <a:t> 	+90 262 679 5001</a:t>
            </a:r>
            <a:endParaRPr lang="ru-RU" sz="1050" dirty="0"/>
          </a:p>
          <a:p>
            <a:pPr algn="just" fontAlgn="auto">
              <a:spcAft>
                <a:spcPts val="0"/>
              </a:spcAft>
              <a:defRPr/>
            </a:pPr>
            <a:r>
              <a:rPr lang="en-US" sz="1050" b="1" dirty="0" smtClean="0"/>
              <a:t>                             E-mail:          </a:t>
            </a:r>
            <a:r>
              <a:rPr lang="en-US" sz="1050" u="sng" dirty="0">
                <a:hlinkClick r:id="rId2"/>
              </a:rPr>
              <a:t>ume@tubitak.gov.tr</a:t>
            </a:r>
            <a:endParaRPr lang="ru-RU" sz="1050" dirty="0"/>
          </a:p>
          <a:p>
            <a:pPr algn="just" fontAlgn="auto">
              <a:spcAft>
                <a:spcPts val="0"/>
              </a:spcAft>
              <a:defRPr/>
            </a:pPr>
            <a:r>
              <a:rPr lang="en-US" sz="1050" b="1" dirty="0" smtClean="0"/>
              <a:t>                         Website</a:t>
            </a:r>
            <a:r>
              <a:rPr lang="en-US" sz="1050" b="1" dirty="0"/>
              <a:t>:</a:t>
            </a:r>
            <a:r>
              <a:rPr lang="en-US" sz="1050" dirty="0"/>
              <a:t> </a:t>
            </a:r>
            <a:r>
              <a:rPr lang="en-US" sz="1050" dirty="0" smtClean="0"/>
              <a:t>          www.ume.tubitak.gov.tr</a:t>
            </a:r>
            <a:endParaRPr lang="ru-RU" sz="1050" dirty="0"/>
          </a:p>
          <a:p>
            <a:pPr fontAlgn="auto">
              <a:spcBef>
                <a:spcPts val="0"/>
              </a:spcBef>
              <a:spcAft>
                <a:spcPts val="0"/>
              </a:spcAft>
              <a:defRPr/>
            </a:pPr>
            <a:endParaRPr lang="en-US" sz="1050" dirty="0" smtClean="0">
              <a:latin typeface="+mn-lt"/>
              <a:cs typeface="+mn-cs"/>
            </a:endParaRPr>
          </a:p>
          <a:p>
            <a:pPr fontAlgn="auto">
              <a:spcBef>
                <a:spcPts val="0"/>
              </a:spcBef>
              <a:spcAft>
                <a:spcPts val="0"/>
              </a:spcAft>
              <a:defRPr/>
            </a:pPr>
            <a:endParaRPr lang="ru-RU" sz="1050" dirty="0">
              <a:latin typeface="+mn-lt"/>
              <a:cs typeface="+mn-cs"/>
            </a:endParaRPr>
          </a:p>
        </p:txBody>
      </p:sp>
      <p:pic>
        <p:nvPicPr>
          <p:cNvPr id="7" name="Рисунок 6" descr="shar.jpg"/>
          <p:cNvPicPr>
            <a:picLocks noChangeAspect="1"/>
          </p:cNvPicPr>
          <p:nvPr/>
        </p:nvPicPr>
        <p:blipFill>
          <a:blip r:embed="rId3" cstate="print"/>
          <a:srcRect/>
          <a:stretch>
            <a:fillRect/>
          </a:stretch>
        </p:blipFill>
        <p:spPr bwMode="auto">
          <a:xfrm>
            <a:off x="1484313" y="5457825"/>
            <a:ext cx="3781425" cy="3721100"/>
          </a:xfrm>
          <a:prstGeom prst="rect">
            <a:avLst/>
          </a:prstGeom>
          <a:noFill/>
          <a:ln w="9525">
            <a:noFill/>
            <a:miter lim="800000"/>
            <a:headEnd/>
            <a:tailEnd/>
          </a:ln>
        </p:spPr>
      </p:pic>
    </p:spTree>
    <p:extLst>
      <p:ext uri="{BB962C8B-B14F-4D97-AF65-F5344CB8AC3E}">
        <p14:creationId xmlns:p14="http://schemas.microsoft.com/office/powerpoint/2010/main" val="1174488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800" y="200472"/>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2656" y="776536"/>
            <a:ext cx="6172200" cy="360362"/>
          </a:xfrm>
        </p:spPr>
        <p:txBody>
          <a:bodyPr rtlCol="0">
            <a:normAutofit/>
          </a:bodyPr>
          <a:lstStyle/>
          <a:p>
            <a:pPr fontAlgn="auto">
              <a:spcAft>
                <a:spcPts val="0"/>
              </a:spcAft>
              <a:defRPr/>
            </a:pPr>
            <a:r>
              <a:rPr lang="en-GB" sz="1400" b="1" cap="all" dirty="0">
                <a:solidFill>
                  <a:srgbClr val="FF0000"/>
                </a:solidFill>
              </a:rPr>
              <a:t>Ukraine</a:t>
            </a:r>
            <a:endParaRPr lang="ru-RU" sz="1400" dirty="0">
              <a:solidFill>
                <a:srgbClr val="FF0000"/>
              </a:solidFill>
            </a:endParaRPr>
          </a:p>
          <a:p>
            <a:pPr fontAlgn="auto">
              <a:spcAft>
                <a:spcPts val="0"/>
              </a:spcAft>
              <a:defRPr/>
            </a:pPr>
            <a:endParaRPr lang="ru-RU" sz="1400" b="1" dirty="0">
              <a:solidFill>
                <a:srgbClr val="FF0000"/>
              </a:solidFill>
            </a:endParaRPr>
          </a:p>
          <a:p>
            <a:pPr fontAlgn="auto">
              <a:spcAft>
                <a:spcPts val="0"/>
              </a:spcAft>
              <a:defRPr/>
            </a:pPr>
            <a:endParaRPr lang="ru-RU" b="1" dirty="0">
              <a:solidFill>
                <a:srgbClr val="FF000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560264764"/>
              </p:ext>
            </p:extLst>
          </p:nvPr>
        </p:nvGraphicFramePr>
        <p:xfrm>
          <a:off x="476672" y="1064568"/>
          <a:ext cx="6120681" cy="8638272"/>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a:effectLst/>
                          <a:latin typeface="+mn-lt"/>
                          <a:ea typeface="Times New Roman"/>
                          <a:cs typeface="Times New Roman"/>
                        </a:rPr>
                        <a:t>TC 1.1</a:t>
                      </a:r>
                      <a:endParaRPr lang="ru-RU" sz="900">
                        <a:effectLst/>
                        <a:latin typeface="+mn-lt"/>
                        <a:ea typeface="Times New Roman"/>
                        <a:cs typeface="Times New Roman"/>
                      </a:endParaRPr>
                    </a:p>
                    <a:p>
                      <a:pPr>
                        <a:spcAft>
                          <a:spcPts val="0"/>
                        </a:spcAft>
                      </a:pPr>
                      <a:r>
                        <a:rPr lang="en-GB" sz="900" dirty="0">
                          <a:effectLst/>
                          <a:latin typeface="+mn-lt"/>
                          <a:ea typeface="Times New Roman"/>
                          <a:cs typeface="Times New Roman"/>
                        </a:rPr>
                        <a:t>General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Prof. </a:t>
                      </a:r>
                      <a:r>
                        <a:rPr lang="en-GB" sz="900" b="1" dirty="0">
                          <a:solidFill>
                            <a:srgbClr val="000000"/>
                          </a:solidFill>
                          <a:effectLst/>
                          <a:latin typeface="+mn-lt"/>
                          <a:ea typeface="Times New Roman"/>
                        </a:rPr>
                        <a:t>Alexander </a:t>
                      </a:r>
                      <a:r>
                        <a:rPr lang="en-GB" sz="900" b="1" dirty="0" err="1">
                          <a:solidFill>
                            <a:srgbClr val="000000"/>
                          </a:solidFill>
                          <a:effectLst/>
                          <a:latin typeface="+mn-lt"/>
                          <a:ea typeface="Times New Roman"/>
                        </a:rPr>
                        <a:t>Prokopov</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ru-RU" sz="900" dirty="0">
                          <a:solidFill>
                            <a:srgbClr val="000000"/>
                          </a:solidFill>
                          <a:effectLst/>
                          <a:latin typeface="+mn-lt"/>
                          <a:ea typeface="Times New Roman"/>
                        </a:rPr>
                        <a:t>+38 </a:t>
                      </a:r>
                      <a:r>
                        <a:rPr lang="uk-UA" sz="900" dirty="0">
                          <a:solidFill>
                            <a:srgbClr val="000000"/>
                          </a:solidFill>
                          <a:effectLst/>
                          <a:latin typeface="+mn-lt"/>
                          <a:ea typeface="Times New Roman"/>
                        </a:rPr>
                        <a:t>057 704 97 06</a:t>
                      </a:r>
                      <a:endParaRPr lang="ru-RU" sz="900" dirty="0">
                        <a:solidFill>
                          <a:srgbClr val="000000"/>
                        </a:solidFill>
                        <a:effectLst/>
                        <a:latin typeface="+mn-lt"/>
                        <a:ea typeface="Times New Roman"/>
                      </a:endParaRPr>
                    </a:p>
                    <a:p>
                      <a:pPr>
                        <a:spcAft>
                          <a:spcPts val="0"/>
                        </a:spcAft>
                      </a:pPr>
                      <a:r>
                        <a:rPr lang="ru-RU" sz="900" dirty="0">
                          <a:solidFill>
                            <a:srgbClr val="000000"/>
                          </a:solidFill>
                          <a:effectLst/>
                          <a:latin typeface="+mn-lt"/>
                          <a:ea typeface="Times New Roman"/>
                        </a:rPr>
                        <a:t>+38 057 700 34 23</a:t>
                      </a:r>
                    </a:p>
                    <a:p>
                      <a:pPr>
                        <a:spcAft>
                          <a:spcPts val="0"/>
                        </a:spcAft>
                      </a:pPr>
                      <a:r>
                        <a:rPr lang="en-US" sz="900" kern="1200" dirty="0" smtClean="0">
                          <a:solidFill>
                            <a:schemeClr val="dk1"/>
                          </a:solidFill>
                          <a:effectLst/>
                          <a:latin typeface="+mn-lt"/>
                          <a:ea typeface="+mn-ea"/>
                          <a:cs typeface="+mn-cs"/>
                        </a:rPr>
                        <a:t>alexander</a:t>
                      </a:r>
                      <a:r>
                        <a:rPr lang="uk-UA" sz="900" kern="1200" dirty="0" smtClean="0">
                          <a:solidFill>
                            <a:schemeClr val="dk1"/>
                          </a:solidFill>
                          <a:effectLst/>
                          <a:latin typeface="+mn-lt"/>
                          <a:ea typeface="+mn-ea"/>
                          <a:cs typeface="+mn-cs"/>
                        </a:rPr>
                        <a:t>.</a:t>
                      </a:r>
                      <a:r>
                        <a:rPr lang="en-US" sz="900" kern="1200" dirty="0" err="1" smtClean="0">
                          <a:solidFill>
                            <a:schemeClr val="dk1"/>
                          </a:solidFill>
                          <a:effectLst/>
                          <a:latin typeface="+mn-lt"/>
                          <a:ea typeface="+mn-ea"/>
                          <a:cs typeface="+mn-cs"/>
                        </a:rPr>
                        <a:t>prokopov</a:t>
                      </a:r>
                      <a:r>
                        <a:rPr lang="ru-RU" sz="900" dirty="0" smtClean="0">
                          <a:solidFill>
                            <a:srgbClr val="000000"/>
                          </a:solidFill>
                          <a:effectLst/>
                          <a:latin typeface="+mn-lt"/>
                          <a:ea typeface="Times New Roman"/>
                        </a:rPr>
                        <a:t>@</a:t>
                      </a:r>
                      <a:r>
                        <a:rPr lang="en-US" sz="900" dirty="0">
                          <a:solidFill>
                            <a:srgbClr val="000000"/>
                          </a:solidFill>
                          <a:effectLst/>
                          <a:latin typeface="+mn-lt"/>
                          <a:ea typeface="Times New Roman"/>
                        </a:rPr>
                        <a:t>metrology</a:t>
                      </a:r>
                      <a:r>
                        <a:rPr lang="ru-RU" sz="900" dirty="0">
                          <a:solidFill>
                            <a:srgbClr val="000000"/>
                          </a:solidFill>
                          <a:effectLst/>
                          <a:latin typeface="+mn-lt"/>
                          <a:ea typeface="Times New Roman"/>
                        </a:rPr>
                        <a:t>.</a:t>
                      </a:r>
                      <a:r>
                        <a:rPr lang="en-US" sz="900" dirty="0" err="1">
                          <a:solidFill>
                            <a:srgbClr val="000000"/>
                          </a:solidFill>
                          <a:effectLst/>
                          <a:latin typeface="+mn-lt"/>
                          <a:ea typeface="Times New Roman"/>
                        </a:rPr>
                        <a:t>kharkov</a:t>
                      </a:r>
                      <a:r>
                        <a:rPr lang="ru-RU" sz="900" dirty="0">
                          <a:solidFill>
                            <a:srgbClr val="000000"/>
                          </a:solidFill>
                          <a:effectLst/>
                          <a:latin typeface="+mn-lt"/>
                          <a:ea typeface="Times New Roman"/>
                        </a:rPr>
                        <a:t>.</a:t>
                      </a:r>
                      <a:r>
                        <a:rPr lang="en-US" sz="900" dirty="0" err="1">
                          <a:solidFill>
                            <a:srgbClr val="000000"/>
                          </a:solidFill>
                          <a:effectLst/>
                          <a:latin typeface="+mn-lt"/>
                          <a:ea typeface="Times New Roman"/>
                        </a:rPr>
                        <a:t>ua</a:t>
                      </a:r>
                      <a:r>
                        <a:rPr lang="ru-RU" sz="900" dirty="0">
                          <a:solidFill>
                            <a:srgbClr val="000000"/>
                          </a:solidFill>
                          <a:effectLst/>
                          <a:latin typeface="+mn-lt"/>
                          <a:ea typeface="Times New Roman"/>
                        </a:rPr>
                        <a:t> </a:t>
                      </a:r>
                    </a:p>
                  </a:txBody>
                  <a:tcPr marL="68580" marR="68580" marT="0" marB="0" anchor="ctr"/>
                </a:tc>
                <a:tc>
                  <a:txBody>
                    <a:bodyPr/>
                    <a:lstStyle/>
                    <a:p>
                      <a:pPr algn="ctr">
                        <a:spcBef>
                          <a:spcPts val="200"/>
                        </a:spcBef>
                        <a:spcAft>
                          <a:spcPts val="200"/>
                        </a:spcAft>
                      </a:pPr>
                      <a:r>
                        <a:rPr lang="ru-RU" sz="900" b="0">
                          <a:solidFill>
                            <a:srgbClr val="000000"/>
                          </a:solidFill>
                          <a:effectLst/>
                          <a:latin typeface="+mn-lt"/>
                          <a:ea typeface="Times New Roman"/>
                        </a:rPr>
                        <a:t>1</a:t>
                      </a:r>
                      <a:endParaRPr lang="ru-RU" sz="900" b="1">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1"/>
                  </a:ext>
                </a:extLst>
              </a:tr>
              <a:tr h="310848">
                <a:tc>
                  <a:txBody>
                    <a:bodyPr/>
                    <a:lstStyle/>
                    <a:p>
                      <a:pPr>
                        <a:spcAft>
                          <a:spcPts val="0"/>
                        </a:spcAft>
                      </a:pPr>
                      <a:r>
                        <a:rPr lang="en-GB" sz="900" b="1" dirty="0">
                          <a:effectLst/>
                          <a:latin typeface="+mn-lt"/>
                          <a:ea typeface="Times New Roman"/>
                          <a:cs typeface="Times New Roman"/>
                        </a:rPr>
                        <a:t>TC 1.2</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Acoustics, Ultrasound, Vibration</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i="0" u="none" strike="noStrike" kern="1200" baseline="0" dirty="0" smtClean="0">
                          <a:solidFill>
                            <a:schemeClr val="dk1"/>
                          </a:solidFill>
                          <a:latin typeface="+mn-lt"/>
                          <a:ea typeface="+mn-ea"/>
                          <a:cs typeface="+mn-cs"/>
                        </a:rPr>
                        <a:t>Mr. Alexander </a:t>
                      </a:r>
                      <a:r>
                        <a:rPr lang="en-US" sz="900" b="1" i="0" u="none" strike="noStrike" kern="1200" baseline="0" dirty="0" err="1" smtClean="0">
                          <a:solidFill>
                            <a:schemeClr val="dk1"/>
                          </a:solidFill>
                          <a:latin typeface="+mn-lt"/>
                          <a:ea typeface="+mn-ea"/>
                          <a:cs typeface="+mn-cs"/>
                        </a:rPr>
                        <a:t>Kosterov</a:t>
                      </a:r>
                      <a:endParaRPr lang="ru-RU" sz="900" b="1" dirty="0">
                        <a:solidFill>
                          <a:srgbClr val="000000"/>
                        </a:solidFill>
                        <a:effectLst/>
                        <a:latin typeface="+mn-lt"/>
                        <a:ea typeface="Times New Roman"/>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900" b="0" i="0" u="none" strike="noStrike" cap="none" normalizeH="0" baseline="0" dirty="0" smtClean="0">
                          <a:ln>
                            <a:noFill/>
                          </a:ln>
                          <a:solidFill>
                            <a:srgbClr val="000000"/>
                          </a:solidFill>
                          <a:effectLst/>
                          <a:latin typeface="Calibri" pitchFamily="34" charset="0"/>
                          <a:cs typeface="Times New Roman" pitchFamily="18" charset="0"/>
                        </a:rPr>
                        <a:t>+38 0322 39 93 23</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900" b="0" i="0" u="none" strike="noStrike" cap="none" normalizeH="0" baseline="0" dirty="0" smtClean="0">
                          <a:ln>
                            <a:noFill/>
                          </a:ln>
                          <a:solidFill>
                            <a:srgbClr val="000000"/>
                          </a:solidFill>
                          <a:effectLst/>
                          <a:latin typeface="Calibri" pitchFamily="34" charset="0"/>
                          <a:cs typeface="Times New Roman" pitchFamily="18" charset="0"/>
                        </a:rPr>
                        <a:t>+38 0662 23 85 25</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900" b="0" i="0" u="none" strike="noStrike" cap="none" normalizeH="0" baseline="0" dirty="0" err="1" smtClean="0">
                          <a:ln>
                            <a:noFill/>
                          </a:ln>
                          <a:solidFill>
                            <a:srgbClr val="000000"/>
                          </a:solidFill>
                          <a:effectLst/>
                          <a:latin typeface="Calibri" pitchFamily="34" charset="0"/>
                          <a:cs typeface="Times New Roman" pitchFamily="18" charset="0"/>
                          <a:hlinkClick r:id="rId2"/>
                        </a:rPr>
                        <a:t>kosterov</a:t>
                      </a:r>
                      <a:r>
                        <a:rPr kumimoji="0" lang="uk-UA" altLang="ru-RU" sz="900" b="0" i="0" u="none" strike="noStrike" cap="none" normalizeH="0" baseline="0" dirty="0" smtClean="0">
                          <a:ln>
                            <a:noFill/>
                          </a:ln>
                          <a:solidFill>
                            <a:srgbClr val="000000"/>
                          </a:solidFill>
                          <a:effectLst/>
                          <a:latin typeface="Calibri" pitchFamily="34" charset="0"/>
                          <a:cs typeface="Times New Roman" pitchFamily="18" charset="0"/>
                          <a:hlinkClick r:id="rId2"/>
                        </a:rPr>
                        <a:t>@</a:t>
                      </a:r>
                      <a:r>
                        <a:rPr kumimoji="0" lang="ru-RU" altLang="ru-RU" sz="900" b="0" i="0" u="none" strike="noStrike" cap="none" normalizeH="0" baseline="0" dirty="0" err="1" smtClean="0">
                          <a:ln>
                            <a:noFill/>
                          </a:ln>
                          <a:solidFill>
                            <a:srgbClr val="000000"/>
                          </a:solidFill>
                          <a:effectLst/>
                          <a:latin typeface="Calibri" pitchFamily="34" charset="0"/>
                          <a:cs typeface="Times New Roman" pitchFamily="18" charset="0"/>
                          <a:hlinkClick r:id="rId2"/>
                        </a:rPr>
                        <a:t>dndi</a:t>
                      </a:r>
                      <a:r>
                        <a:rPr kumimoji="0" lang="uk-UA" altLang="ru-RU" sz="900" b="0" i="0" u="none" strike="noStrike" cap="none" normalizeH="0" baseline="0" dirty="0" smtClean="0">
                          <a:ln>
                            <a:noFill/>
                          </a:ln>
                          <a:solidFill>
                            <a:srgbClr val="000000"/>
                          </a:solidFill>
                          <a:effectLst/>
                          <a:latin typeface="Calibri" pitchFamily="34" charset="0"/>
                          <a:cs typeface="Times New Roman" pitchFamily="18" charset="0"/>
                          <a:hlinkClick r:id="rId2"/>
                        </a:rPr>
                        <a:t>-</a:t>
                      </a:r>
                      <a:r>
                        <a:rPr kumimoji="0" lang="ru-RU" altLang="ru-RU" sz="900" b="0" i="0" u="none" strike="noStrike" cap="none" normalizeH="0" baseline="0" dirty="0" err="1" smtClean="0">
                          <a:ln>
                            <a:noFill/>
                          </a:ln>
                          <a:solidFill>
                            <a:srgbClr val="000000"/>
                          </a:solidFill>
                          <a:effectLst/>
                          <a:latin typeface="Calibri" pitchFamily="34" charset="0"/>
                          <a:cs typeface="Times New Roman" pitchFamily="18" charset="0"/>
                          <a:hlinkClick r:id="rId2"/>
                        </a:rPr>
                        <a:t>systema</a:t>
                      </a:r>
                      <a:r>
                        <a:rPr kumimoji="0" lang="uk-UA" altLang="ru-RU" sz="900" b="0" i="0" u="none" strike="noStrike" cap="none" normalizeH="0" baseline="0" dirty="0" smtClean="0">
                          <a:ln>
                            <a:noFill/>
                          </a:ln>
                          <a:solidFill>
                            <a:srgbClr val="000000"/>
                          </a:solidFill>
                          <a:effectLst/>
                          <a:latin typeface="Calibri" pitchFamily="34" charset="0"/>
                          <a:cs typeface="Times New Roman" pitchFamily="18" charset="0"/>
                          <a:hlinkClick r:id="rId2"/>
                        </a:rPr>
                        <a:t>.</a:t>
                      </a:r>
                      <a:r>
                        <a:rPr kumimoji="0" lang="ru-RU" altLang="ru-RU" sz="900" b="0" i="0" u="none" strike="noStrike" cap="none" normalizeH="0" baseline="0" dirty="0" err="1" smtClean="0">
                          <a:ln>
                            <a:noFill/>
                          </a:ln>
                          <a:solidFill>
                            <a:srgbClr val="000000"/>
                          </a:solidFill>
                          <a:effectLst/>
                          <a:latin typeface="Calibri" pitchFamily="34" charset="0"/>
                          <a:cs typeface="Times New Roman" pitchFamily="18" charset="0"/>
                          <a:hlinkClick r:id="rId2"/>
                        </a:rPr>
                        <a:t>lviv</a:t>
                      </a:r>
                      <a:r>
                        <a:rPr kumimoji="0" lang="uk-UA" altLang="ru-RU" sz="900" b="0" i="0" u="none" strike="noStrike" cap="none" normalizeH="0" baseline="0" dirty="0" smtClean="0">
                          <a:ln>
                            <a:noFill/>
                          </a:ln>
                          <a:solidFill>
                            <a:srgbClr val="000000"/>
                          </a:solidFill>
                          <a:effectLst/>
                          <a:latin typeface="Calibri" pitchFamily="34" charset="0"/>
                          <a:cs typeface="Times New Roman" pitchFamily="18" charset="0"/>
                          <a:hlinkClick r:id="rId2"/>
                        </a:rPr>
                        <a:t>.</a:t>
                      </a:r>
                      <a:r>
                        <a:rPr kumimoji="0" lang="ru-RU" altLang="ru-RU" sz="900" b="0" i="0" u="none" strike="noStrike" cap="none" normalizeH="0" baseline="0" dirty="0" err="1" smtClean="0">
                          <a:ln>
                            <a:noFill/>
                          </a:ln>
                          <a:solidFill>
                            <a:srgbClr val="000000"/>
                          </a:solidFill>
                          <a:effectLst/>
                          <a:latin typeface="Calibri" pitchFamily="34" charset="0"/>
                          <a:cs typeface="Times New Roman" pitchFamily="18" charset="0"/>
                          <a:hlinkClick r:id="rId2"/>
                        </a:rPr>
                        <a:t>ua</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a:tc>
                <a:tc>
                  <a:txBody>
                    <a:bodyPr/>
                    <a:lstStyle/>
                    <a:p>
                      <a:pPr algn="ctr">
                        <a:spcBef>
                          <a:spcPts val="200"/>
                        </a:spcBef>
                        <a:spcAft>
                          <a:spcPts val="200"/>
                        </a:spcAft>
                      </a:pPr>
                      <a:r>
                        <a:rPr lang="ru-RU" sz="900" b="0">
                          <a:solidFill>
                            <a:srgbClr val="000000"/>
                          </a:solidFill>
                          <a:effectLst/>
                          <a:latin typeface="+mn-lt"/>
                          <a:ea typeface="Times New Roman"/>
                        </a:rPr>
                        <a:t>3</a:t>
                      </a:r>
                      <a:endParaRPr lang="ru-RU" sz="900" b="1">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2"/>
                  </a:ext>
                </a:extLst>
              </a:tr>
              <a:tr h="228040">
                <a:tc>
                  <a:txBody>
                    <a:bodyPr/>
                    <a:lstStyle/>
                    <a:p>
                      <a:pPr>
                        <a:spcAft>
                          <a:spcPts val="0"/>
                        </a:spcAft>
                      </a:pPr>
                      <a:r>
                        <a:rPr lang="en-GB" sz="900" b="1" dirty="0">
                          <a:effectLst/>
                          <a:latin typeface="+mn-lt"/>
                          <a:ea typeface="Times New Roman"/>
                          <a:cs typeface="Times New Roman"/>
                        </a:rPr>
                        <a:t>TC 1.3</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Electricity and Magnetism</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Prof. </a:t>
                      </a:r>
                      <a:r>
                        <a:rPr lang="en-GB" sz="900" b="1" dirty="0" err="1">
                          <a:solidFill>
                            <a:srgbClr val="000000"/>
                          </a:solidFill>
                          <a:effectLst/>
                          <a:latin typeface="+mn-lt"/>
                          <a:ea typeface="Times New Roman"/>
                        </a:rPr>
                        <a:t>Oleh</a:t>
                      </a:r>
                      <a:r>
                        <a:rPr lang="en-GB" sz="900" b="1" dirty="0">
                          <a:solidFill>
                            <a:srgbClr val="000000"/>
                          </a:solidFill>
                          <a:effectLst/>
                          <a:latin typeface="+mn-lt"/>
                          <a:ea typeface="Times New Roman"/>
                        </a:rPr>
                        <a:t> </a:t>
                      </a:r>
                      <a:r>
                        <a:rPr lang="en-GB" sz="900" b="1" dirty="0" err="1">
                          <a:solidFill>
                            <a:srgbClr val="000000"/>
                          </a:solidFill>
                          <a:effectLst/>
                          <a:latin typeface="+mn-lt"/>
                          <a:ea typeface="Times New Roman"/>
                        </a:rPr>
                        <a:t>Velychko</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uk-UA" sz="900">
                          <a:solidFill>
                            <a:srgbClr val="000000"/>
                          </a:solidFill>
                          <a:effectLst/>
                          <a:latin typeface="+mn-lt"/>
                          <a:ea typeface="Times New Roman"/>
                        </a:rPr>
                        <a:t>+38 044 526 03 35</a:t>
                      </a:r>
                      <a:endParaRPr lang="ru-RU" sz="900">
                        <a:solidFill>
                          <a:srgbClr val="000000"/>
                        </a:solidFill>
                        <a:effectLst/>
                        <a:latin typeface="+mn-lt"/>
                        <a:ea typeface="Times New Roman"/>
                      </a:endParaRPr>
                    </a:p>
                    <a:p>
                      <a:pPr>
                        <a:spcAft>
                          <a:spcPts val="0"/>
                        </a:spcAft>
                      </a:pPr>
                      <a:r>
                        <a:rPr lang="uk-UA" sz="900">
                          <a:solidFill>
                            <a:srgbClr val="000000"/>
                          </a:solidFill>
                          <a:effectLst/>
                          <a:latin typeface="+mn-lt"/>
                          <a:ea typeface="Times New Roman"/>
                        </a:rPr>
                        <a:t>+38 044 526 42 60</a:t>
                      </a:r>
                      <a:endParaRPr lang="ru-RU" sz="900">
                        <a:solidFill>
                          <a:srgbClr val="000000"/>
                        </a:solidFill>
                        <a:effectLst/>
                        <a:latin typeface="+mn-lt"/>
                        <a:ea typeface="Times New Roman"/>
                      </a:endParaRPr>
                    </a:p>
                    <a:p>
                      <a:pPr>
                        <a:spcAft>
                          <a:spcPts val="0"/>
                        </a:spcAft>
                      </a:pPr>
                      <a:r>
                        <a:rPr lang="ru-RU" sz="900">
                          <a:solidFill>
                            <a:srgbClr val="000000"/>
                          </a:solidFill>
                          <a:effectLst/>
                          <a:latin typeface="+mn-lt"/>
                          <a:ea typeface="Times New Roman"/>
                        </a:rPr>
                        <a:t>Velychko</a:t>
                      </a:r>
                      <a:r>
                        <a:rPr lang="uk-UA" sz="900">
                          <a:solidFill>
                            <a:srgbClr val="000000"/>
                          </a:solidFill>
                          <a:effectLst/>
                          <a:latin typeface="+mn-lt"/>
                          <a:ea typeface="Times New Roman"/>
                        </a:rPr>
                        <a:t>@</a:t>
                      </a:r>
                      <a:r>
                        <a:rPr lang="ru-RU" sz="900">
                          <a:solidFill>
                            <a:srgbClr val="000000"/>
                          </a:solidFill>
                          <a:effectLst/>
                          <a:latin typeface="+mn-lt"/>
                          <a:ea typeface="Times New Roman"/>
                        </a:rPr>
                        <a:t>ukrcsm</a:t>
                      </a:r>
                      <a:r>
                        <a:rPr lang="uk-UA" sz="900">
                          <a:solidFill>
                            <a:srgbClr val="000000"/>
                          </a:solidFill>
                          <a:effectLst/>
                          <a:latin typeface="+mn-lt"/>
                          <a:ea typeface="Times New Roman"/>
                        </a:rPr>
                        <a:t>.</a:t>
                      </a:r>
                      <a:r>
                        <a:rPr lang="ru-RU" sz="900">
                          <a:solidFill>
                            <a:srgbClr val="000000"/>
                          </a:solidFill>
                          <a:effectLst/>
                          <a:latin typeface="+mn-lt"/>
                          <a:ea typeface="Times New Roman"/>
                        </a:rPr>
                        <a:t>kiev</a:t>
                      </a:r>
                      <a:r>
                        <a:rPr lang="uk-UA" sz="900">
                          <a:solidFill>
                            <a:srgbClr val="000000"/>
                          </a:solidFill>
                          <a:effectLst/>
                          <a:latin typeface="+mn-lt"/>
                          <a:ea typeface="Times New Roman"/>
                        </a:rPr>
                        <a:t>.</a:t>
                      </a:r>
                      <a:r>
                        <a:rPr lang="ru-RU" sz="900">
                          <a:solidFill>
                            <a:srgbClr val="000000"/>
                          </a:solidFill>
                          <a:effectLst/>
                          <a:latin typeface="+mn-lt"/>
                          <a:ea typeface="Times New Roman"/>
                        </a:rPr>
                        <a:t>ua</a:t>
                      </a:r>
                    </a:p>
                  </a:txBody>
                  <a:tcPr marL="68580" marR="68580" marT="0" marB="0" anchor="ctr"/>
                </a:tc>
                <a:tc>
                  <a:txBody>
                    <a:bodyPr/>
                    <a:lstStyle/>
                    <a:p>
                      <a:pPr algn="ctr">
                        <a:spcBef>
                          <a:spcPts val="200"/>
                        </a:spcBef>
                        <a:spcAft>
                          <a:spcPts val="200"/>
                        </a:spcAft>
                      </a:pPr>
                      <a:r>
                        <a:rPr lang="ru-RU" sz="900" b="0">
                          <a:solidFill>
                            <a:srgbClr val="000000"/>
                          </a:solidFill>
                          <a:effectLst/>
                          <a:latin typeface="+mn-lt"/>
                          <a:ea typeface="Times New Roman"/>
                        </a:rPr>
                        <a:t>2</a:t>
                      </a:r>
                      <a:endParaRPr lang="ru-RU" sz="900" b="1">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3"/>
                  </a:ext>
                </a:extLst>
              </a:tr>
              <a:tr h="289248">
                <a:tc>
                  <a:txBody>
                    <a:bodyPr/>
                    <a:lstStyle/>
                    <a:p>
                      <a:pPr>
                        <a:spcAft>
                          <a:spcPts val="0"/>
                        </a:spcAft>
                      </a:pPr>
                      <a:r>
                        <a:rPr lang="en-GB" sz="900" b="1" dirty="0">
                          <a:effectLst/>
                          <a:latin typeface="+mn-lt"/>
                          <a:ea typeface="Times New Roman"/>
                          <a:cs typeface="Times New Roman"/>
                        </a:rPr>
                        <a:t>TC 1.4</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Flow Measurement</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dirty="0" smtClean="0">
                          <a:solidFill>
                            <a:srgbClr val="000000"/>
                          </a:solidFill>
                          <a:effectLst/>
                          <a:latin typeface="+mn-lt"/>
                          <a:ea typeface="Times New Roman"/>
                        </a:rPr>
                        <a:t>Prof. Gennady </a:t>
                      </a:r>
                      <a:r>
                        <a:rPr lang="en-US" sz="900" b="1" dirty="0" err="1" smtClean="0">
                          <a:solidFill>
                            <a:srgbClr val="000000"/>
                          </a:solidFill>
                          <a:effectLst/>
                          <a:latin typeface="+mn-lt"/>
                          <a:ea typeface="Times New Roman"/>
                        </a:rPr>
                        <a:t>Narodnitsky</a:t>
                      </a:r>
                      <a:endParaRPr lang="ru-RU" sz="900" b="1" dirty="0">
                        <a:solidFill>
                          <a:srgbClr val="000000"/>
                        </a:solidFill>
                        <a:effectLst/>
                        <a:latin typeface="+mn-lt"/>
                        <a:ea typeface="Times New Roman"/>
                      </a:endParaRPr>
                    </a:p>
                  </a:txBody>
                  <a:tcPr marL="68580" marR="68580" marT="0" marB="0" anchor="ctr"/>
                </a:tc>
                <a:tc>
                  <a:txBody>
                    <a:bodyPr/>
                    <a:lstStyle/>
                    <a:p>
                      <a:pPr>
                        <a:spcAft>
                          <a:spcPts val="0"/>
                        </a:spcAft>
                      </a:pPr>
                      <a:r>
                        <a:rPr lang="ru-RU" sz="900" dirty="0">
                          <a:solidFill>
                            <a:srgbClr val="000000"/>
                          </a:solidFill>
                          <a:effectLst/>
                          <a:latin typeface="+mn-lt"/>
                          <a:ea typeface="Times New Roman"/>
                        </a:rPr>
                        <a:t>+38 057 </a:t>
                      </a:r>
                      <a:r>
                        <a:rPr lang="uk-UA" sz="900" dirty="0">
                          <a:solidFill>
                            <a:srgbClr val="000000"/>
                          </a:solidFill>
                          <a:effectLst/>
                          <a:latin typeface="+mn-lt"/>
                          <a:ea typeface="Times New Roman"/>
                        </a:rPr>
                        <a:t>704 </a:t>
                      </a:r>
                      <a:r>
                        <a:rPr lang="en-US" sz="900" dirty="0" smtClean="0">
                          <a:solidFill>
                            <a:srgbClr val="000000"/>
                          </a:solidFill>
                          <a:effectLst/>
                          <a:latin typeface="+mn-lt"/>
                          <a:ea typeface="Times New Roman"/>
                        </a:rPr>
                        <a:t>97 78</a:t>
                      </a:r>
                      <a:endParaRPr lang="ru-RU" sz="900" dirty="0">
                        <a:solidFill>
                          <a:srgbClr val="000000"/>
                        </a:solidFill>
                        <a:effectLst/>
                        <a:latin typeface="+mn-lt"/>
                        <a:ea typeface="Times New Roman"/>
                      </a:endParaRPr>
                    </a:p>
                    <a:p>
                      <a:pPr>
                        <a:spcAft>
                          <a:spcPts val="0"/>
                        </a:spcAft>
                      </a:pPr>
                      <a:r>
                        <a:rPr lang="ru-RU" sz="900" dirty="0">
                          <a:solidFill>
                            <a:srgbClr val="000000"/>
                          </a:solidFill>
                          <a:effectLst/>
                          <a:latin typeface="+mn-lt"/>
                          <a:ea typeface="Times New Roman"/>
                        </a:rPr>
                        <a:t>+38 057 700 34 47</a:t>
                      </a:r>
                    </a:p>
                    <a:p>
                      <a:pPr>
                        <a:spcAft>
                          <a:spcPts val="0"/>
                        </a:spcAft>
                      </a:pPr>
                      <a:r>
                        <a:rPr lang="en-US" sz="900" kern="1200" dirty="0" err="1" smtClean="0">
                          <a:solidFill>
                            <a:schemeClr val="dk1"/>
                          </a:solidFill>
                          <a:effectLst/>
                          <a:latin typeface="+mn-lt"/>
                          <a:ea typeface="+mn-ea"/>
                          <a:cs typeface="+mn-cs"/>
                        </a:rPr>
                        <a:t>gennadiy</a:t>
                      </a:r>
                      <a:r>
                        <a:rPr lang="ru-RU" sz="900" kern="1200" dirty="0" smtClean="0">
                          <a:solidFill>
                            <a:schemeClr val="dk1"/>
                          </a:solidFill>
                          <a:effectLst/>
                          <a:latin typeface="+mn-lt"/>
                          <a:ea typeface="+mn-ea"/>
                          <a:cs typeface="+mn-cs"/>
                        </a:rPr>
                        <a:t>.narodnitsky@metrology.kharkov.ua</a:t>
                      </a:r>
                      <a:endParaRPr lang="ru-RU" sz="900" dirty="0">
                        <a:solidFill>
                          <a:srgbClr val="000000"/>
                        </a:solidFill>
                        <a:effectLst/>
                        <a:latin typeface="+mn-lt"/>
                        <a:ea typeface="Times New Roman"/>
                      </a:endParaRPr>
                    </a:p>
                  </a:txBody>
                  <a:tcPr marL="68580" marR="68580" marT="0" marB="0" anchor="ctr"/>
                </a:tc>
                <a:tc>
                  <a:txBody>
                    <a:bodyPr/>
                    <a:lstStyle/>
                    <a:p>
                      <a:pPr algn="ctr">
                        <a:spcBef>
                          <a:spcPts val="200"/>
                        </a:spcBef>
                        <a:spcAft>
                          <a:spcPts val="200"/>
                        </a:spcAft>
                      </a:pPr>
                      <a:r>
                        <a:rPr lang="ru-RU" sz="900" b="0">
                          <a:solidFill>
                            <a:srgbClr val="000000"/>
                          </a:solidFill>
                          <a:effectLst/>
                          <a:latin typeface="+mn-lt"/>
                          <a:ea typeface="Times New Roman"/>
                        </a:rPr>
                        <a:t>1</a:t>
                      </a:r>
                      <a:endParaRPr lang="ru-RU" sz="900" b="1">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4"/>
                  </a:ext>
                </a:extLst>
              </a:tr>
              <a:tr h="278448">
                <a:tc>
                  <a:txBody>
                    <a:bodyPr/>
                    <a:lstStyle/>
                    <a:p>
                      <a:pPr>
                        <a:spcAft>
                          <a:spcPts val="0"/>
                        </a:spcAft>
                      </a:pPr>
                      <a:r>
                        <a:rPr lang="en-GB" sz="900" b="1">
                          <a:effectLst/>
                          <a:latin typeface="+mn-lt"/>
                          <a:ea typeface="Times New Roman"/>
                          <a:cs typeface="Times New Roman"/>
                        </a:rPr>
                        <a:t>TC 1.5</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Length and Angle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a:solidFill>
                            <a:srgbClr val="000000"/>
                          </a:solidFill>
                          <a:effectLst/>
                          <a:latin typeface="+mn-lt"/>
                          <a:ea typeface="Times New Roman"/>
                        </a:rPr>
                        <a:t>Dr. Vladimir Kupko</a:t>
                      </a:r>
                      <a:endParaRPr lang="ru-RU" sz="900">
                        <a:solidFill>
                          <a:srgbClr val="000000"/>
                        </a:solidFill>
                        <a:effectLst/>
                        <a:latin typeface="+mn-lt"/>
                        <a:ea typeface="Times New Roman"/>
                      </a:endParaRPr>
                    </a:p>
                  </a:txBody>
                  <a:tcPr marL="68580" marR="68580" marT="0" marB="0" anchor="ctr"/>
                </a:tc>
                <a:tc>
                  <a:txBody>
                    <a:bodyPr/>
                    <a:lstStyle/>
                    <a:p>
                      <a:pPr>
                        <a:spcAft>
                          <a:spcPts val="0"/>
                        </a:spcAft>
                      </a:pPr>
                      <a:r>
                        <a:rPr lang="ru-RU" sz="900" dirty="0">
                          <a:solidFill>
                            <a:srgbClr val="000000"/>
                          </a:solidFill>
                          <a:effectLst/>
                          <a:latin typeface="+mn-lt"/>
                          <a:ea typeface="Times New Roman"/>
                          <a:cs typeface="Times New Roman"/>
                        </a:rPr>
                        <a:t>+38 057 </a:t>
                      </a:r>
                      <a:r>
                        <a:rPr lang="uk-UA" sz="900" dirty="0">
                          <a:solidFill>
                            <a:srgbClr val="000000"/>
                          </a:solidFill>
                          <a:effectLst/>
                          <a:latin typeface="+mn-lt"/>
                          <a:ea typeface="Times New Roman"/>
                          <a:cs typeface="Times New Roman"/>
                        </a:rPr>
                        <a:t>704 98</a:t>
                      </a:r>
                      <a:r>
                        <a:rPr lang="ru-RU" sz="900" dirty="0">
                          <a:solidFill>
                            <a:srgbClr val="000000"/>
                          </a:solidFill>
                          <a:effectLst/>
                          <a:latin typeface="+mn-lt"/>
                          <a:ea typeface="Times New Roman"/>
                          <a:cs typeface="Times New Roman"/>
                        </a:rPr>
                        <a:t> 54</a:t>
                      </a:r>
                      <a:endParaRPr lang="ru-RU" sz="900" dirty="0">
                        <a:effectLst/>
                        <a:latin typeface="+mn-lt"/>
                        <a:ea typeface="Times New Roman"/>
                        <a:cs typeface="Times New Roman"/>
                      </a:endParaRPr>
                    </a:p>
                    <a:p>
                      <a:pPr>
                        <a:spcAft>
                          <a:spcPts val="0"/>
                        </a:spcAft>
                      </a:pPr>
                      <a:r>
                        <a:rPr lang="ru-RU" sz="900" dirty="0">
                          <a:solidFill>
                            <a:srgbClr val="000000"/>
                          </a:solidFill>
                          <a:effectLst/>
                          <a:latin typeface="+mn-lt"/>
                          <a:ea typeface="Times New Roman"/>
                          <a:cs typeface="Times New Roman"/>
                        </a:rPr>
                        <a:t>+38 057 700 34 47</a:t>
                      </a:r>
                      <a:endParaRPr lang="ru-RU" sz="900" dirty="0">
                        <a:effectLst/>
                        <a:latin typeface="+mn-lt"/>
                        <a:ea typeface="Times New Roman"/>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err="1" smtClean="0">
                          <a:solidFill>
                            <a:schemeClr val="tx1"/>
                          </a:solidFill>
                          <a:effectLst/>
                          <a:latin typeface="Calibri" pitchFamily="34" charset="0"/>
                          <a:ea typeface="+mn-ea"/>
                          <a:cs typeface="+mn-cs"/>
                        </a:rPr>
                        <a:t>volodymyr</a:t>
                      </a:r>
                      <a:r>
                        <a:rPr lang="uk-UA" sz="900" kern="1200" dirty="0" smtClean="0">
                          <a:solidFill>
                            <a:schemeClr val="tx1"/>
                          </a:solidFill>
                          <a:effectLst/>
                          <a:latin typeface="Calibri" pitchFamily="34" charset="0"/>
                          <a:ea typeface="+mn-ea"/>
                          <a:cs typeface="+mn-cs"/>
                        </a:rPr>
                        <a:t>.</a:t>
                      </a:r>
                      <a:r>
                        <a:rPr lang="ru-RU" sz="900" kern="1200" dirty="0" err="1" smtClean="0">
                          <a:solidFill>
                            <a:schemeClr val="tx1"/>
                          </a:solidFill>
                          <a:effectLst/>
                          <a:latin typeface="Calibri" pitchFamily="34" charset="0"/>
                          <a:ea typeface="+mn-ea"/>
                          <a:cs typeface="+mn-cs"/>
                        </a:rPr>
                        <a:t>kupko</a:t>
                      </a:r>
                      <a:r>
                        <a:rPr lang="uk-UA" sz="900" kern="1200" dirty="0" smtClean="0">
                          <a:solidFill>
                            <a:schemeClr val="tx1"/>
                          </a:solidFill>
                          <a:effectLst/>
                          <a:latin typeface="Calibri" pitchFamily="34" charset="0"/>
                          <a:ea typeface="+mn-ea"/>
                          <a:cs typeface="+mn-cs"/>
                        </a:rPr>
                        <a:t>@</a:t>
                      </a:r>
                      <a:r>
                        <a:rPr lang="ru-RU" sz="900" kern="1200" dirty="0" err="1" smtClean="0">
                          <a:solidFill>
                            <a:schemeClr val="tx1"/>
                          </a:solidFill>
                          <a:effectLst/>
                          <a:latin typeface="Calibri" pitchFamily="34" charset="0"/>
                          <a:ea typeface="+mn-ea"/>
                          <a:cs typeface="+mn-cs"/>
                        </a:rPr>
                        <a:t>metrology</a:t>
                      </a:r>
                      <a:r>
                        <a:rPr lang="uk-UA" sz="900" kern="1200" dirty="0" smtClean="0">
                          <a:solidFill>
                            <a:schemeClr val="tx1"/>
                          </a:solidFill>
                          <a:effectLst/>
                          <a:latin typeface="Calibri" pitchFamily="34" charset="0"/>
                          <a:ea typeface="+mn-ea"/>
                          <a:cs typeface="+mn-cs"/>
                        </a:rPr>
                        <a:t>.</a:t>
                      </a:r>
                      <a:r>
                        <a:rPr lang="ru-RU" sz="900" kern="1200" dirty="0" err="1" smtClean="0">
                          <a:solidFill>
                            <a:schemeClr val="tx1"/>
                          </a:solidFill>
                          <a:effectLst/>
                          <a:latin typeface="Calibri" pitchFamily="34" charset="0"/>
                          <a:ea typeface="+mn-ea"/>
                          <a:cs typeface="+mn-cs"/>
                        </a:rPr>
                        <a:t>kharkov</a:t>
                      </a:r>
                      <a:r>
                        <a:rPr lang="uk-UA" sz="900" kern="1200" dirty="0" smtClean="0">
                          <a:solidFill>
                            <a:schemeClr val="tx1"/>
                          </a:solidFill>
                          <a:effectLst/>
                          <a:latin typeface="Calibri" pitchFamily="34" charset="0"/>
                          <a:ea typeface="+mn-ea"/>
                          <a:cs typeface="+mn-cs"/>
                        </a:rPr>
                        <a:t>.</a:t>
                      </a:r>
                      <a:r>
                        <a:rPr lang="ru-RU" sz="900" kern="1200" dirty="0" err="1" smtClean="0">
                          <a:solidFill>
                            <a:schemeClr val="tx1"/>
                          </a:solidFill>
                          <a:effectLst/>
                          <a:latin typeface="Calibri" pitchFamily="34" charset="0"/>
                          <a:ea typeface="+mn-ea"/>
                          <a:cs typeface="+mn-cs"/>
                        </a:rPr>
                        <a:t>ua</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a:tc>
                <a:tc>
                  <a:txBody>
                    <a:bodyPr/>
                    <a:lstStyle/>
                    <a:p>
                      <a:pPr algn="ctr">
                        <a:spcBef>
                          <a:spcPts val="200"/>
                        </a:spcBef>
                        <a:spcAft>
                          <a:spcPts val="200"/>
                        </a:spcAft>
                      </a:pPr>
                      <a:r>
                        <a:rPr lang="ru-RU" sz="900" b="0">
                          <a:solidFill>
                            <a:srgbClr val="000000"/>
                          </a:solidFill>
                          <a:effectLst/>
                          <a:latin typeface="+mn-lt"/>
                          <a:ea typeface="Times New Roman"/>
                        </a:rPr>
                        <a:t>1</a:t>
                      </a:r>
                      <a:endParaRPr lang="ru-RU" sz="900" b="1">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a:spcAft>
                          <a:spcPts val="0"/>
                        </a:spcAft>
                      </a:pPr>
                      <a:r>
                        <a:rPr lang="en-GB" sz="900" b="1" dirty="0">
                          <a:effectLst/>
                          <a:latin typeface="+mn-lt"/>
                          <a:ea typeface="Times New Roman"/>
                          <a:cs typeface="Times New Roman"/>
                        </a:rPr>
                        <a:t>TC 1.6</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Mass and Related Quantities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p>
                      <a:pPr indent="21590" algn="l">
                        <a:spcBef>
                          <a:spcPts val="200"/>
                        </a:spcBef>
                        <a:spcAft>
                          <a:spcPts val="200"/>
                        </a:spcAft>
                      </a:pPr>
                      <a:r>
                        <a:rPr lang="en-GB" sz="900" b="1" dirty="0">
                          <a:solidFill>
                            <a:srgbClr val="000000"/>
                          </a:solidFill>
                          <a:effectLst/>
                          <a:latin typeface="+mn-lt"/>
                          <a:ea typeface="Times New Roman"/>
                        </a:rPr>
                        <a:t>Mrs. </a:t>
                      </a:r>
                      <a:r>
                        <a:rPr lang="en-GB" sz="900" b="1" dirty="0" smtClean="0">
                          <a:solidFill>
                            <a:srgbClr val="000000"/>
                          </a:solidFill>
                          <a:effectLst/>
                          <a:latin typeface="+mn-lt"/>
                          <a:ea typeface="Times New Roman"/>
                        </a:rPr>
                        <a:t>Irina </a:t>
                      </a:r>
                      <a:r>
                        <a:rPr lang="en-GB" sz="900" b="1" dirty="0" err="1" smtClean="0">
                          <a:solidFill>
                            <a:srgbClr val="000000"/>
                          </a:solidFill>
                          <a:effectLst/>
                          <a:latin typeface="+mn-lt"/>
                          <a:ea typeface="Times New Roman"/>
                        </a:rPr>
                        <a:t>Kolozinskaya</a:t>
                      </a:r>
                      <a:endParaRPr lang="ru-RU" sz="900" b="1" dirty="0">
                        <a:solidFill>
                          <a:srgbClr val="000000"/>
                        </a:solidFill>
                        <a:effectLst/>
                        <a:latin typeface="+mn-lt"/>
                        <a:ea typeface="Times New Roman"/>
                      </a:endParaRPr>
                    </a:p>
                  </a:txBody>
                  <a:tcPr marL="68580" marR="68580" marT="0" marB="0" anchor="ctr"/>
                </a:tc>
                <a:tc>
                  <a:txBody>
                    <a:bodyPr/>
                    <a:lstStyle/>
                    <a:p>
                      <a:pPr>
                        <a:spcAft>
                          <a:spcPts val="0"/>
                        </a:spcAft>
                      </a:pPr>
                      <a:r>
                        <a:rPr lang="en-GB" sz="900" dirty="0">
                          <a:solidFill>
                            <a:srgbClr val="000000"/>
                          </a:solidFill>
                          <a:effectLst/>
                          <a:latin typeface="+mn-lt"/>
                          <a:ea typeface="Times New Roman"/>
                        </a:rPr>
                        <a:t>+38 057 </a:t>
                      </a:r>
                      <a:r>
                        <a:rPr lang="uk-UA" sz="900" dirty="0">
                          <a:solidFill>
                            <a:srgbClr val="000000"/>
                          </a:solidFill>
                          <a:effectLst/>
                          <a:latin typeface="+mn-lt"/>
                          <a:ea typeface="Times New Roman"/>
                        </a:rPr>
                        <a:t>704 97 22</a:t>
                      </a:r>
                      <a:endParaRPr lang="ru-RU" sz="900" dirty="0">
                        <a:solidFill>
                          <a:srgbClr val="000000"/>
                        </a:solidFill>
                        <a:effectLst/>
                        <a:latin typeface="+mn-lt"/>
                        <a:ea typeface="Times New Roman"/>
                      </a:endParaRPr>
                    </a:p>
                    <a:p>
                      <a:pPr>
                        <a:spcAft>
                          <a:spcPts val="0"/>
                        </a:spcAft>
                      </a:pPr>
                      <a:r>
                        <a:rPr lang="uk-UA" sz="900" dirty="0">
                          <a:solidFill>
                            <a:srgbClr val="000000"/>
                          </a:solidFill>
                          <a:effectLst/>
                          <a:latin typeface="+mn-lt"/>
                          <a:ea typeface="Times New Roman"/>
                        </a:rPr>
                        <a:t>+38 057 700 34 47</a:t>
                      </a:r>
                      <a:endParaRPr lang="ru-RU" sz="900" dirty="0">
                        <a:solidFill>
                          <a:srgbClr val="000000"/>
                        </a:solidFill>
                        <a:effectLst/>
                        <a:latin typeface="+mn-lt"/>
                        <a:ea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err="1" smtClean="0">
                          <a:solidFill>
                            <a:schemeClr val="tx1"/>
                          </a:solidFill>
                          <a:effectLst/>
                          <a:latin typeface="Calibri" pitchFamily="34" charset="0"/>
                          <a:ea typeface="+mn-ea"/>
                          <a:cs typeface="+mn-cs"/>
                        </a:rPr>
                        <a:t>irina</a:t>
                      </a:r>
                      <a:r>
                        <a:rPr lang="uk-UA"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kolozinskaya</a:t>
                      </a:r>
                      <a:r>
                        <a:rPr lang="uk-UA" sz="900" kern="1200" dirty="0" smtClean="0">
                          <a:solidFill>
                            <a:schemeClr val="tx1"/>
                          </a:solidFill>
                          <a:effectLst/>
                          <a:latin typeface="Calibri" pitchFamily="34" charset="0"/>
                          <a:ea typeface="+mn-ea"/>
                          <a:cs typeface="+mn-cs"/>
                        </a:rPr>
                        <a:t>@</a:t>
                      </a:r>
                      <a:r>
                        <a:rPr lang="ru-RU" sz="900" kern="1200" dirty="0" err="1" smtClean="0">
                          <a:solidFill>
                            <a:schemeClr val="tx1"/>
                          </a:solidFill>
                          <a:effectLst/>
                          <a:latin typeface="Calibri" pitchFamily="34" charset="0"/>
                          <a:ea typeface="+mn-ea"/>
                          <a:cs typeface="+mn-cs"/>
                        </a:rPr>
                        <a:t>metrology</a:t>
                      </a:r>
                      <a:r>
                        <a:rPr lang="uk-UA" sz="900" kern="1200" dirty="0" smtClean="0">
                          <a:solidFill>
                            <a:schemeClr val="tx1"/>
                          </a:solidFill>
                          <a:effectLst/>
                          <a:latin typeface="Calibri" pitchFamily="34" charset="0"/>
                          <a:ea typeface="+mn-ea"/>
                          <a:cs typeface="+mn-cs"/>
                        </a:rPr>
                        <a:t>.</a:t>
                      </a:r>
                      <a:r>
                        <a:rPr lang="ru-RU" sz="900" kern="1200" dirty="0" err="1" smtClean="0">
                          <a:solidFill>
                            <a:schemeClr val="tx1"/>
                          </a:solidFill>
                          <a:effectLst/>
                          <a:latin typeface="Calibri" pitchFamily="34" charset="0"/>
                          <a:ea typeface="+mn-ea"/>
                          <a:cs typeface="+mn-cs"/>
                        </a:rPr>
                        <a:t>kharkov</a:t>
                      </a:r>
                      <a:r>
                        <a:rPr lang="uk-UA" sz="900" kern="1200" dirty="0" smtClean="0">
                          <a:solidFill>
                            <a:schemeClr val="tx1"/>
                          </a:solidFill>
                          <a:effectLst/>
                          <a:latin typeface="Calibri" pitchFamily="34" charset="0"/>
                          <a:ea typeface="+mn-ea"/>
                          <a:cs typeface="+mn-cs"/>
                        </a:rPr>
                        <a:t>.</a:t>
                      </a:r>
                      <a:r>
                        <a:rPr lang="ru-RU" sz="900" kern="1200" dirty="0" err="1" smtClean="0">
                          <a:solidFill>
                            <a:schemeClr val="tx1"/>
                          </a:solidFill>
                          <a:effectLst/>
                          <a:latin typeface="Calibri" pitchFamily="34" charset="0"/>
                          <a:ea typeface="+mn-ea"/>
                          <a:cs typeface="+mn-cs"/>
                        </a:rPr>
                        <a:t>ua</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a:tc>
                <a:tc>
                  <a:txBody>
                    <a:bodyPr/>
                    <a:lstStyle/>
                    <a:p>
                      <a:pPr algn="ctr">
                        <a:spcBef>
                          <a:spcPts val="200"/>
                        </a:spcBef>
                        <a:spcAft>
                          <a:spcPts val="200"/>
                        </a:spcAft>
                      </a:pPr>
                      <a:r>
                        <a:rPr lang="ru-RU" sz="900" b="0">
                          <a:solidFill>
                            <a:srgbClr val="000000"/>
                          </a:solidFill>
                          <a:effectLst/>
                          <a:latin typeface="+mn-lt"/>
                          <a:ea typeface="Times New Roman"/>
                        </a:rPr>
                        <a:t>1</a:t>
                      </a:r>
                      <a:endParaRPr lang="ru-RU" sz="900" b="1">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6"/>
                  </a:ext>
                </a:extLst>
              </a:tr>
              <a:tr h="318184">
                <a:tc>
                  <a:txBody>
                    <a:bodyPr/>
                    <a:lstStyle/>
                    <a:p>
                      <a:pPr>
                        <a:spcAft>
                          <a:spcPts val="0"/>
                        </a:spcAft>
                      </a:pPr>
                      <a:r>
                        <a:rPr lang="en-GB" sz="900" b="1" dirty="0">
                          <a:effectLst/>
                          <a:latin typeface="+mn-lt"/>
                          <a:ea typeface="Times New Roman"/>
                          <a:cs typeface="Times New Roman"/>
                        </a:rPr>
                        <a:t>TC 1.7</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Photometry and Radiometry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ru-RU" sz="900" b="1" kern="1200" dirty="0" err="1" smtClean="0">
                          <a:solidFill>
                            <a:schemeClr val="dk1"/>
                          </a:solidFill>
                          <a:effectLst/>
                          <a:latin typeface="+mn-lt"/>
                          <a:ea typeface="+mn-ea"/>
                          <a:cs typeface="+mn-cs"/>
                        </a:rPr>
                        <a:t>Mr</a:t>
                      </a:r>
                      <a:r>
                        <a:rPr lang="ru-RU"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Mykola</a:t>
                      </a:r>
                      <a:r>
                        <a:rPr lang="en-US"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Huriev</a:t>
                      </a:r>
                      <a:endParaRPr lang="ru-RU" sz="900" dirty="0">
                        <a:solidFill>
                          <a:srgbClr val="000000"/>
                        </a:solidFill>
                        <a:effectLst/>
                        <a:latin typeface="+mn-lt"/>
                        <a:ea typeface="Times New Roman"/>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+38 057 </a:t>
                      </a:r>
                      <a:r>
                        <a:rPr kumimoji="0" lang="uk-UA" altLang="ru-RU" sz="900" b="0" i="0" u="none" strike="noStrike" cap="none" normalizeH="0" baseline="0" dirty="0" smtClean="0">
                          <a:ln>
                            <a:noFill/>
                          </a:ln>
                          <a:solidFill>
                            <a:srgbClr val="000000"/>
                          </a:solidFill>
                          <a:effectLst/>
                          <a:latin typeface="Calibri" pitchFamily="34" charset="0"/>
                          <a:cs typeface="Times New Roman" pitchFamily="18" charset="0"/>
                        </a:rPr>
                        <a:t>704</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 97 72</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+38 057 700 34 47</a:t>
                      </a: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err="1" smtClean="0">
                          <a:solidFill>
                            <a:schemeClr val="dk1"/>
                          </a:solidFill>
                          <a:effectLst/>
                          <a:latin typeface="+mn-lt"/>
                          <a:ea typeface="+mn-ea"/>
                          <a:cs typeface="+mn-cs"/>
                        </a:rPr>
                        <a:t>mykola</a:t>
                      </a:r>
                      <a:r>
                        <a:rPr lang="uk-UA" sz="900" kern="1200" dirty="0" smtClean="0">
                          <a:solidFill>
                            <a:schemeClr val="dk1"/>
                          </a:solidFill>
                          <a:effectLst/>
                          <a:latin typeface="+mn-lt"/>
                          <a:ea typeface="+mn-ea"/>
                          <a:cs typeface="+mn-cs"/>
                        </a:rPr>
                        <a:t>.</a:t>
                      </a:r>
                      <a:r>
                        <a:rPr lang="en-US" sz="900" kern="1200" dirty="0" err="1" smtClean="0">
                          <a:solidFill>
                            <a:schemeClr val="dk1"/>
                          </a:solidFill>
                          <a:effectLst/>
                          <a:latin typeface="+mn-lt"/>
                          <a:ea typeface="+mn-ea"/>
                          <a:cs typeface="+mn-cs"/>
                        </a:rPr>
                        <a:t>huriev</a:t>
                      </a:r>
                      <a:r>
                        <a:rPr lang="uk-UA" sz="900" kern="1200" dirty="0" smtClean="0">
                          <a:solidFill>
                            <a:schemeClr val="dk1"/>
                          </a:solidFill>
                          <a:effectLst/>
                          <a:latin typeface="+mn-lt"/>
                          <a:ea typeface="+mn-ea"/>
                          <a:cs typeface="+mn-cs"/>
                        </a:rPr>
                        <a:t>@</a:t>
                      </a:r>
                      <a:r>
                        <a:rPr lang="en-US" sz="900" kern="1200" dirty="0" smtClean="0">
                          <a:solidFill>
                            <a:schemeClr val="dk1"/>
                          </a:solidFill>
                          <a:effectLst/>
                          <a:latin typeface="+mn-lt"/>
                          <a:ea typeface="+mn-ea"/>
                          <a:cs typeface="+mn-cs"/>
                        </a:rPr>
                        <a:t>metrology</a:t>
                      </a:r>
                      <a:r>
                        <a:rPr lang="uk-UA" sz="900" kern="1200" dirty="0" smtClean="0">
                          <a:solidFill>
                            <a:schemeClr val="dk1"/>
                          </a:solidFill>
                          <a:effectLst/>
                          <a:latin typeface="+mn-lt"/>
                          <a:ea typeface="+mn-ea"/>
                          <a:cs typeface="+mn-cs"/>
                        </a:rPr>
                        <a:t>.</a:t>
                      </a:r>
                      <a:r>
                        <a:rPr lang="en-US" sz="900" kern="1200" dirty="0" err="1" smtClean="0">
                          <a:solidFill>
                            <a:schemeClr val="dk1"/>
                          </a:solidFill>
                          <a:effectLst/>
                          <a:latin typeface="+mn-lt"/>
                          <a:ea typeface="+mn-ea"/>
                          <a:cs typeface="+mn-cs"/>
                        </a:rPr>
                        <a:t>kharkov</a:t>
                      </a:r>
                      <a:r>
                        <a:rPr lang="uk-UA" sz="900" kern="1200" dirty="0" smtClean="0">
                          <a:solidFill>
                            <a:schemeClr val="dk1"/>
                          </a:solidFill>
                          <a:effectLst/>
                          <a:latin typeface="+mn-lt"/>
                          <a:ea typeface="+mn-ea"/>
                          <a:cs typeface="+mn-cs"/>
                        </a:rPr>
                        <a:t>.</a:t>
                      </a:r>
                      <a:r>
                        <a:rPr lang="en-US" sz="900" kern="1200" dirty="0" err="1" smtClean="0">
                          <a:solidFill>
                            <a:schemeClr val="dk1"/>
                          </a:solidFill>
                          <a:effectLst/>
                          <a:latin typeface="+mn-lt"/>
                          <a:ea typeface="+mn-ea"/>
                          <a:cs typeface="+mn-cs"/>
                        </a:rPr>
                        <a:t>ua</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a:tc>
                <a:tc>
                  <a:txBody>
                    <a:bodyPr/>
                    <a:lstStyle/>
                    <a:p>
                      <a:pPr algn="ctr">
                        <a:spcBef>
                          <a:spcPts val="200"/>
                        </a:spcBef>
                        <a:spcAft>
                          <a:spcPts val="200"/>
                        </a:spcAft>
                      </a:pPr>
                      <a:r>
                        <a:rPr lang="ru-RU" sz="900" b="0">
                          <a:solidFill>
                            <a:srgbClr val="000000"/>
                          </a:solidFill>
                          <a:effectLst/>
                          <a:latin typeface="+mn-lt"/>
                          <a:ea typeface="Times New Roman"/>
                        </a:rPr>
                        <a:t>1</a:t>
                      </a:r>
                      <a:endParaRPr lang="ru-RU" sz="900" b="1">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07"/>
                  </a:ext>
                </a:extLst>
              </a:tr>
              <a:tr h="307384">
                <a:tc>
                  <a:txBody>
                    <a:bodyPr/>
                    <a:lstStyle/>
                    <a:p>
                      <a:pPr>
                        <a:spcAft>
                          <a:spcPts val="0"/>
                        </a:spcAft>
                      </a:pPr>
                      <a:r>
                        <a:rPr lang="en-GB" sz="900" b="1">
                          <a:effectLst/>
                          <a:latin typeface="+mn-lt"/>
                          <a:ea typeface="Times New Roman"/>
                          <a:cs typeface="Times New Roman"/>
                        </a:rPr>
                        <a:t>TC 1.8</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Physical Chemistry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rPr>
                        <a:t>Dr. Mikhail </a:t>
                      </a:r>
                      <a:r>
                        <a:rPr lang="en-GB" sz="900" b="1" dirty="0" err="1">
                          <a:solidFill>
                            <a:srgbClr val="000000"/>
                          </a:solidFill>
                          <a:effectLst/>
                          <a:latin typeface="+mn-lt"/>
                          <a:ea typeface="Times New Roman"/>
                        </a:rPr>
                        <a:t>Rozhnov</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pPr>
                      <a:r>
                        <a:rPr lang="ru-RU" sz="900" dirty="0">
                          <a:solidFill>
                            <a:srgbClr val="000000"/>
                          </a:solidFill>
                          <a:effectLst/>
                          <a:latin typeface="+mn-lt"/>
                          <a:ea typeface="Times New Roman"/>
                        </a:rPr>
                        <a:t>+38 044</a:t>
                      </a:r>
                      <a:r>
                        <a:rPr lang="uk-UA" sz="900" dirty="0">
                          <a:solidFill>
                            <a:srgbClr val="000000"/>
                          </a:solidFill>
                          <a:effectLst/>
                          <a:latin typeface="+mn-lt"/>
                          <a:ea typeface="Times New Roman"/>
                        </a:rPr>
                        <a:t> 52</a:t>
                      </a:r>
                      <a:r>
                        <a:rPr lang="ru-RU" sz="900" dirty="0">
                          <a:solidFill>
                            <a:srgbClr val="000000"/>
                          </a:solidFill>
                          <a:effectLst/>
                          <a:latin typeface="+mn-lt"/>
                          <a:ea typeface="Times New Roman"/>
                        </a:rPr>
                        <a:t>6 52 98</a:t>
                      </a:r>
                    </a:p>
                    <a:p>
                      <a:pPr>
                        <a:spcAft>
                          <a:spcPts val="0"/>
                        </a:spcAft>
                      </a:pPr>
                      <a:r>
                        <a:rPr lang="ru-RU" sz="900" dirty="0">
                          <a:solidFill>
                            <a:srgbClr val="000000"/>
                          </a:solidFill>
                          <a:effectLst/>
                          <a:latin typeface="+mn-lt"/>
                          <a:ea typeface="Times New Roman"/>
                        </a:rPr>
                        <a:t>+38 </a:t>
                      </a:r>
                      <a:r>
                        <a:rPr lang="en-US" sz="900" dirty="0" smtClean="0">
                          <a:solidFill>
                            <a:srgbClr val="000000"/>
                          </a:solidFill>
                          <a:effectLst/>
                          <a:latin typeface="+mn-lt"/>
                          <a:ea typeface="Times New Roman"/>
                        </a:rPr>
                        <a:t>050 388</a:t>
                      </a:r>
                      <a:r>
                        <a:rPr lang="en-US" sz="900" baseline="0" dirty="0" smtClean="0">
                          <a:solidFill>
                            <a:srgbClr val="000000"/>
                          </a:solidFill>
                          <a:effectLst/>
                          <a:latin typeface="+mn-lt"/>
                          <a:ea typeface="Times New Roman"/>
                        </a:rPr>
                        <a:t> </a:t>
                      </a:r>
                      <a:r>
                        <a:rPr lang="en-US" sz="900" dirty="0" smtClean="0">
                          <a:solidFill>
                            <a:srgbClr val="000000"/>
                          </a:solidFill>
                          <a:effectLst/>
                          <a:latin typeface="+mn-lt"/>
                          <a:ea typeface="Times New Roman"/>
                        </a:rPr>
                        <a:t>35</a:t>
                      </a:r>
                      <a:r>
                        <a:rPr lang="en-US" sz="900" baseline="0" dirty="0" smtClean="0">
                          <a:solidFill>
                            <a:srgbClr val="000000"/>
                          </a:solidFill>
                          <a:effectLst/>
                          <a:latin typeface="+mn-lt"/>
                          <a:ea typeface="Times New Roman"/>
                        </a:rPr>
                        <a:t> </a:t>
                      </a:r>
                      <a:r>
                        <a:rPr lang="en-US" sz="900" dirty="0" smtClean="0">
                          <a:solidFill>
                            <a:srgbClr val="000000"/>
                          </a:solidFill>
                          <a:effectLst/>
                          <a:latin typeface="+mn-lt"/>
                          <a:ea typeface="Times New Roman"/>
                        </a:rPr>
                        <a:t>36</a:t>
                      </a:r>
                      <a:endParaRPr lang="ru-RU" sz="900" dirty="0">
                        <a:solidFill>
                          <a:srgbClr val="000000"/>
                        </a:solidFill>
                        <a:effectLst/>
                        <a:latin typeface="+mn-lt"/>
                        <a:ea typeface="Times New Roman"/>
                      </a:endParaRPr>
                    </a:p>
                    <a:p>
                      <a:pPr>
                        <a:spcAft>
                          <a:spcPts val="0"/>
                        </a:spcAft>
                        <a:tabLst>
                          <a:tab pos="2637155" algn="ctr"/>
                          <a:tab pos="5274310" algn="r"/>
                        </a:tabLst>
                      </a:pPr>
                      <a:r>
                        <a:rPr lang="ru-RU" sz="900" u="none" strike="noStrike" dirty="0" err="1">
                          <a:solidFill>
                            <a:srgbClr val="000000"/>
                          </a:solidFill>
                          <a:effectLst/>
                          <a:latin typeface="+mn-lt"/>
                          <a:ea typeface="Times New Roman"/>
                          <a:cs typeface="Times New Roman"/>
                          <a:hlinkClick r:id="rId3"/>
                        </a:rPr>
                        <a:t>molar@ukrcsm.kiev.ua</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2</a:t>
                      </a:r>
                    </a:p>
                  </a:txBody>
                  <a:tcPr marL="68580" marR="68580" marT="0" marB="0" anchor="ctr"/>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RI</a:t>
                      </a:r>
                      <a:endParaRPr lang="ru-RU" sz="900">
                        <a:effectLst/>
                        <a:latin typeface="+mn-lt"/>
                        <a:ea typeface="Times New Roman"/>
                        <a:cs typeface="Times New Roman"/>
                      </a:endParaRPr>
                    </a:p>
                  </a:txBody>
                  <a:tcPr marL="68580" marR="68580" marT="0" marB="0" anchor="ctr"/>
                </a:tc>
                <a:tc>
                  <a:txBody>
                    <a:bodyPr/>
                    <a:lstStyle/>
                    <a:p>
                      <a:pPr>
                        <a:spcAft>
                          <a:spcPts val="0"/>
                        </a:spcAft>
                      </a:pPr>
                      <a:r>
                        <a:rPr lang="ru-RU" sz="900" b="1" dirty="0" smtClean="0">
                          <a:solidFill>
                            <a:srgbClr val="000000"/>
                          </a:solidFill>
                          <a:effectLst/>
                          <a:latin typeface="+mn-lt"/>
                          <a:ea typeface="Times New Roman"/>
                        </a:rPr>
                        <a:t>М</a:t>
                      </a:r>
                      <a:r>
                        <a:rPr lang="en-GB" sz="900" b="1" dirty="0" smtClean="0">
                          <a:solidFill>
                            <a:srgbClr val="000000"/>
                          </a:solidFill>
                          <a:effectLst/>
                          <a:latin typeface="+mn-lt"/>
                          <a:ea typeface="Times New Roman"/>
                        </a:rPr>
                        <a:t>r</a:t>
                      </a:r>
                      <a:r>
                        <a:rPr lang="en-GB" sz="900" b="1" dirty="0">
                          <a:solidFill>
                            <a:srgbClr val="000000"/>
                          </a:solidFill>
                          <a:effectLst/>
                          <a:latin typeface="+mn-lt"/>
                          <a:ea typeface="Times New Roman"/>
                        </a:rPr>
                        <a:t>. </a:t>
                      </a:r>
                      <a:r>
                        <a:rPr lang="en-GB" sz="900" b="1" dirty="0" smtClean="0">
                          <a:solidFill>
                            <a:srgbClr val="000000"/>
                          </a:solidFill>
                          <a:effectLst/>
                          <a:latin typeface="+mn-lt"/>
                          <a:ea typeface="Times New Roman"/>
                        </a:rPr>
                        <a:t>Vladimir </a:t>
                      </a:r>
                      <a:r>
                        <a:rPr lang="en-GB" sz="900" b="1" dirty="0" err="1" smtClean="0">
                          <a:solidFill>
                            <a:srgbClr val="000000"/>
                          </a:solidFill>
                          <a:effectLst/>
                          <a:latin typeface="+mn-lt"/>
                          <a:ea typeface="Times New Roman"/>
                        </a:rPr>
                        <a:t>Evseyev</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tabLst>
                          <a:tab pos="2637155" algn="ctr"/>
                          <a:tab pos="5274310" algn="r"/>
                        </a:tabLst>
                      </a:pPr>
                      <a:r>
                        <a:rPr lang="ru-RU" sz="900" dirty="0" smtClean="0">
                          <a:solidFill>
                            <a:srgbClr val="000000"/>
                          </a:solidFill>
                          <a:effectLst/>
                          <a:latin typeface="+mn-lt"/>
                          <a:ea typeface="Times New Roman"/>
                          <a:cs typeface="Times New Roman"/>
                        </a:rPr>
                        <a:t>+38 057 </a:t>
                      </a:r>
                      <a:r>
                        <a:rPr lang="uk-UA" sz="900" dirty="0" smtClean="0">
                          <a:solidFill>
                            <a:srgbClr val="000000"/>
                          </a:solidFill>
                          <a:effectLst/>
                          <a:latin typeface="+mn-lt"/>
                          <a:ea typeface="Times New Roman"/>
                          <a:cs typeface="Times New Roman"/>
                        </a:rPr>
                        <a:t>704 98 </a:t>
                      </a:r>
                      <a:r>
                        <a:rPr lang="ru-RU" sz="900" dirty="0" smtClean="0">
                          <a:solidFill>
                            <a:srgbClr val="000000"/>
                          </a:solidFill>
                          <a:effectLst/>
                          <a:latin typeface="+mn-lt"/>
                          <a:ea typeface="Times New Roman"/>
                          <a:cs typeface="Times New Roman"/>
                        </a:rPr>
                        <a:t>93</a:t>
                      </a:r>
                      <a:endParaRPr lang="ru-RU" sz="900" dirty="0" smtClean="0">
                        <a:effectLst/>
                        <a:latin typeface="+mn-lt"/>
                        <a:ea typeface="Times New Roman"/>
                        <a:cs typeface="Times New Roman"/>
                      </a:endParaRPr>
                    </a:p>
                    <a:p>
                      <a:pPr>
                        <a:spcAft>
                          <a:spcPts val="0"/>
                        </a:spcAft>
                        <a:tabLst>
                          <a:tab pos="2637155" algn="ctr"/>
                          <a:tab pos="5274310" algn="r"/>
                        </a:tabLst>
                      </a:pPr>
                      <a:r>
                        <a:rPr lang="ru-RU" sz="900" dirty="0" smtClean="0">
                          <a:solidFill>
                            <a:srgbClr val="000000"/>
                          </a:solidFill>
                          <a:effectLst/>
                          <a:latin typeface="+mn-lt"/>
                          <a:ea typeface="Times New Roman"/>
                          <a:cs typeface="Times New Roman"/>
                        </a:rPr>
                        <a:t>+38 057 700 34 47</a:t>
                      </a:r>
                      <a:endParaRPr lang="ru-RU" sz="900" dirty="0" smtClean="0">
                        <a:effectLst/>
                        <a:latin typeface="+mn-lt"/>
                        <a:ea typeface="Times New Roman"/>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lang="en-US" sz="900" u="none" strike="noStrike" kern="1200" dirty="0" err="1" smtClean="0">
                          <a:solidFill>
                            <a:schemeClr val="tx1"/>
                          </a:solidFill>
                          <a:effectLst/>
                          <a:latin typeface="Calibri" pitchFamily="34" charset="0"/>
                          <a:ea typeface="+mn-ea"/>
                          <a:cs typeface="+mn-cs"/>
                          <a:hlinkClick r:id="rId4"/>
                        </a:rPr>
                        <a:t>vladimir</a:t>
                      </a:r>
                      <a:r>
                        <a:rPr lang="uk-UA" sz="900" u="none" strike="noStrike" kern="1200" dirty="0" smtClean="0">
                          <a:solidFill>
                            <a:schemeClr val="tx1"/>
                          </a:solidFill>
                          <a:effectLst/>
                          <a:latin typeface="Calibri" pitchFamily="34" charset="0"/>
                          <a:ea typeface="+mn-ea"/>
                          <a:cs typeface="+mn-cs"/>
                          <a:hlinkClick r:id="rId4"/>
                        </a:rPr>
                        <a:t>.</a:t>
                      </a:r>
                      <a:r>
                        <a:rPr lang="en-US" sz="900" u="none" strike="noStrike" kern="1200" dirty="0" err="1" smtClean="0">
                          <a:solidFill>
                            <a:schemeClr val="tx1"/>
                          </a:solidFill>
                          <a:effectLst/>
                          <a:latin typeface="Calibri" pitchFamily="34" charset="0"/>
                          <a:ea typeface="+mn-ea"/>
                          <a:cs typeface="+mn-cs"/>
                          <a:hlinkClick r:id="rId4"/>
                        </a:rPr>
                        <a:t>evseev</a:t>
                      </a:r>
                      <a:r>
                        <a:rPr lang="uk-UA" sz="900" u="none" strike="noStrike" kern="1200" dirty="0" smtClean="0">
                          <a:solidFill>
                            <a:schemeClr val="tx1"/>
                          </a:solidFill>
                          <a:effectLst/>
                          <a:latin typeface="Calibri" pitchFamily="34" charset="0"/>
                          <a:ea typeface="+mn-ea"/>
                          <a:cs typeface="+mn-cs"/>
                          <a:hlinkClick r:id="rId4"/>
                        </a:rPr>
                        <a:t>@</a:t>
                      </a:r>
                      <a:r>
                        <a:rPr lang="ru-RU" sz="900" u="none" strike="noStrike" kern="1200" dirty="0" err="1" smtClean="0">
                          <a:solidFill>
                            <a:schemeClr val="tx1"/>
                          </a:solidFill>
                          <a:effectLst/>
                          <a:latin typeface="Calibri" pitchFamily="34" charset="0"/>
                          <a:ea typeface="+mn-ea"/>
                          <a:cs typeface="+mn-cs"/>
                          <a:hlinkClick r:id="rId4"/>
                        </a:rPr>
                        <a:t>metrology</a:t>
                      </a:r>
                      <a:r>
                        <a:rPr lang="uk-UA" sz="900" u="none" strike="noStrike" kern="1200" dirty="0" smtClean="0">
                          <a:solidFill>
                            <a:schemeClr val="tx1"/>
                          </a:solidFill>
                          <a:effectLst/>
                          <a:latin typeface="Calibri" pitchFamily="34" charset="0"/>
                          <a:ea typeface="+mn-ea"/>
                          <a:cs typeface="+mn-cs"/>
                          <a:hlinkClick r:id="rId4"/>
                        </a:rPr>
                        <a:t>.</a:t>
                      </a:r>
                      <a:r>
                        <a:rPr lang="ru-RU" sz="900" u="none" strike="noStrike" kern="1200" dirty="0" err="1" smtClean="0">
                          <a:solidFill>
                            <a:schemeClr val="tx1"/>
                          </a:solidFill>
                          <a:effectLst/>
                          <a:latin typeface="Calibri" pitchFamily="34" charset="0"/>
                          <a:ea typeface="+mn-ea"/>
                          <a:cs typeface="+mn-cs"/>
                          <a:hlinkClick r:id="rId4"/>
                        </a:rPr>
                        <a:t>kharkov</a:t>
                      </a:r>
                      <a:r>
                        <a:rPr lang="uk-UA" sz="900" u="none" strike="noStrike" kern="1200" dirty="0" smtClean="0">
                          <a:solidFill>
                            <a:schemeClr val="tx1"/>
                          </a:solidFill>
                          <a:effectLst/>
                          <a:latin typeface="Calibri" pitchFamily="34" charset="0"/>
                          <a:ea typeface="+mn-ea"/>
                          <a:cs typeface="+mn-cs"/>
                          <a:hlinkClick r:id="rId4"/>
                        </a:rPr>
                        <a:t>.</a:t>
                      </a:r>
                      <a:r>
                        <a:rPr lang="ru-RU" sz="900" u="none" strike="noStrike" kern="1200" dirty="0" err="1" smtClean="0">
                          <a:solidFill>
                            <a:schemeClr val="tx1"/>
                          </a:solidFill>
                          <a:effectLst/>
                          <a:latin typeface="Calibri" pitchFamily="34" charset="0"/>
                          <a:ea typeface="+mn-ea"/>
                          <a:cs typeface="+mn-cs"/>
                          <a:hlinkClick r:id="rId4"/>
                        </a:rPr>
                        <a:t>ua</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09"/>
                  </a:ext>
                </a:extLst>
              </a:tr>
              <a:tr h="317152">
                <a:tc>
                  <a:txBody>
                    <a:bodyPr/>
                    <a:lstStyle/>
                    <a:p>
                      <a:pPr>
                        <a:spcAft>
                          <a:spcPts val="0"/>
                        </a:spcAft>
                      </a:pPr>
                      <a:r>
                        <a:rPr lang="en-GB" sz="900" b="1" dirty="0">
                          <a:effectLst/>
                          <a:latin typeface="+mn-lt"/>
                          <a:ea typeface="Times New Roman"/>
                          <a:cs typeface="Times New Roman"/>
                        </a:rPr>
                        <a:t>TC 1.10</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Thermometry and Thermal Physics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T</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rPr>
                        <a:t>Dr. </a:t>
                      </a:r>
                      <a:r>
                        <a:rPr lang="en-GB" sz="900" b="1" dirty="0" err="1">
                          <a:solidFill>
                            <a:srgbClr val="000000"/>
                          </a:solidFill>
                          <a:effectLst/>
                          <a:latin typeface="+mn-lt"/>
                          <a:ea typeface="Times New Roman"/>
                        </a:rPr>
                        <a:t>Rimma</a:t>
                      </a:r>
                      <a:r>
                        <a:rPr lang="en-GB" sz="900" b="1" dirty="0">
                          <a:solidFill>
                            <a:srgbClr val="000000"/>
                          </a:solidFill>
                          <a:effectLst/>
                          <a:latin typeface="+mn-lt"/>
                          <a:ea typeface="Times New Roman"/>
                        </a:rPr>
                        <a:t> </a:t>
                      </a:r>
                      <a:r>
                        <a:rPr lang="en-GB" sz="900" b="1" dirty="0" err="1" smtClean="0">
                          <a:solidFill>
                            <a:srgbClr val="000000"/>
                          </a:solidFill>
                          <a:effectLst/>
                          <a:latin typeface="+mn-lt"/>
                          <a:ea typeface="Times New Roman"/>
                        </a:rPr>
                        <a:t>Sergienko</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tabLst>
                          <a:tab pos="2637155" algn="ctr"/>
                          <a:tab pos="5274310" algn="r"/>
                        </a:tabLst>
                      </a:pPr>
                      <a:r>
                        <a:rPr lang="uk-UA" sz="900">
                          <a:effectLst/>
                          <a:latin typeface="+mn-lt"/>
                          <a:ea typeface="Times New Roman"/>
                          <a:cs typeface="Times New Roman"/>
                        </a:rPr>
                        <a:t>+38 057 704 98 00</a:t>
                      </a:r>
                      <a:endParaRPr lang="ru-RU" sz="900">
                        <a:effectLst/>
                        <a:latin typeface="+mn-lt"/>
                        <a:ea typeface="Times New Roman"/>
                        <a:cs typeface="Times New Roman"/>
                      </a:endParaRPr>
                    </a:p>
                    <a:p>
                      <a:pPr>
                        <a:spcAft>
                          <a:spcPts val="0"/>
                        </a:spcAft>
                        <a:tabLst>
                          <a:tab pos="2637155" algn="ctr"/>
                          <a:tab pos="5274310" algn="r"/>
                        </a:tabLst>
                      </a:pPr>
                      <a:r>
                        <a:rPr lang="uk-UA" sz="900">
                          <a:effectLst/>
                          <a:latin typeface="+mn-lt"/>
                          <a:ea typeface="Times New Roman"/>
                          <a:cs typeface="Times New Roman"/>
                        </a:rPr>
                        <a:t>+38 057 700 34 47</a:t>
                      </a:r>
                      <a:endParaRPr lang="ru-RU" sz="900">
                        <a:effectLst/>
                        <a:latin typeface="+mn-lt"/>
                        <a:ea typeface="Times New Roman"/>
                        <a:cs typeface="Times New Roman"/>
                      </a:endParaRPr>
                    </a:p>
                    <a:p>
                      <a:pPr>
                        <a:spcAft>
                          <a:spcPts val="0"/>
                        </a:spcAft>
                        <a:tabLst>
                          <a:tab pos="2637155" algn="ctr"/>
                          <a:tab pos="5274310" algn="r"/>
                        </a:tabLst>
                      </a:pPr>
                      <a:r>
                        <a:rPr lang="en-GB" sz="900">
                          <a:effectLst/>
                          <a:latin typeface="+mn-lt"/>
                          <a:ea typeface="Times New Roman"/>
                          <a:cs typeface="Times New Roman"/>
                        </a:rPr>
                        <a:t>Rymma</a:t>
                      </a:r>
                      <a:r>
                        <a:rPr lang="uk-UA" sz="900">
                          <a:effectLst/>
                          <a:latin typeface="+mn-lt"/>
                          <a:ea typeface="Times New Roman"/>
                          <a:cs typeface="Times New Roman"/>
                        </a:rPr>
                        <a:t>.</a:t>
                      </a:r>
                      <a:r>
                        <a:rPr lang="en-GB" sz="900">
                          <a:effectLst/>
                          <a:latin typeface="+mn-lt"/>
                          <a:ea typeface="Times New Roman"/>
                          <a:cs typeface="Times New Roman"/>
                        </a:rPr>
                        <a:t>Sergiyenko</a:t>
                      </a:r>
                      <a:r>
                        <a:rPr lang="uk-UA" sz="900">
                          <a:effectLst/>
                          <a:latin typeface="+mn-lt"/>
                          <a:ea typeface="Times New Roman"/>
                          <a:cs typeface="Times New Roman"/>
                        </a:rPr>
                        <a:t>@</a:t>
                      </a:r>
                      <a:r>
                        <a:rPr lang="en-GB" sz="900">
                          <a:effectLst/>
                          <a:latin typeface="+mn-lt"/>
                          <a:ea typeface="Times New Roman"/>
                          <a:cs typeface="Times New Roman"/>
                        </a:rPr>
                        <a:t>metrology</a:t>
                      </a:r>
                      <a:r>
                        <a:rPr lang="uk-UA" sz="900">
                          <a:effectLst/>
                          <a:latin typeface="+mn-lt"/>
                          <a:ea typeface="Times New Roman"/>
                          <a:cs typeface="Times New Roman"/>
                        </a:rPr>
                        <a:t>.</a:t>
                      </a:r>
                      <a:endParaRPr lang="ru-RU" sz="900">
                        <a:effectLst/>
                        <a:latin typeface="+mn-lt"/>
                        <a:ea typeface="Times New Roman"/>
                        <a:cs typeface="Times New Roman"/>
                      </a:endParaRPr>
                    </a:p>
                    <a:p>
                      <a:pPr>
                        <a:spcAft>
                          <a:spcPts val="0"/>
                        </a:spcAft>
                        <a:tabLst>
                          <a:tab pos="2637155" algn="ctr"/>
                          <a:tab pos="5274310" algn="r"/>
                        </a:tabLst>
                      </a:pPr>
                      <a:r>
                        <a:rPr lang="en-GB" sz="900">
                          <a:effectLst/>
                          <a:latin typeface="+mn-lt"/>
                          <a:ea typeface="Times New Roman"/>
                          <a:cs typeface="Times New Roman"/>
                        </a:rPr>
                        <a:t>kharkov</a:t>
                      </a:r>
                      <a:r>
                        <a:rPr lang="uk-UA" sz="900">
                          <a:effectLst/>
                          <a:latin typeface="+mn-lt"/>
                          <a:ea typeface="Times New Roman"/>
                          <a:cs typeface="Times New Roman"/>
                        </a:rPr>
                        <a:t>.</a:t>
                      </a:r>
                      <a:r>
                        <a:rPr lang="en-GB" sz="900">
                          <a:effectLst/>
                          <a:latin typeface="+mn-lt"/>
                          <a:ea typeface="Times New Roman"/>
                          <a:cs typeface="Times New Roman"/>
                        </a:rPr>
                        <a:t>ua</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ru-RU" sz="900">
                          <a:effectLst/>
                          <a:latin typeface="+mn-lt"/>
                          <a:ea typeface="Times New Roman"/>
                          <a:cs typeface="Times New Roman"/>
                        </a:rPr>
                        <a:t>1</a:t>
                      </a:r>
                    </a:p>
                  </a:txBody>
                  <a:tcPr marL="68580" marR="68580" marT="0" marB="0" anchor="ctr"/>
                </a:tc>
                <a:extLst>
                  <a:ext uri="{0D108BD9-81ED-4DB2-BD59-A6C34878D82A}">
                    <a16:rowId xmlns:a16="http://schemas.microsoft.com/office/drawing/2014/main" val="10010"/>
                  </a:ext>
                </a:extLst>
              </a:tr>
              <a:tr h="234344">
                <a:tc>
                  <a:txBody>
                    <a:bodyPr/>
                    <a:lstStyle/>
                    <a:p>
                      <a:pPr>
                        <a:spcAft>
                          <a:spcPts val="0"/>
                        </a:spcAft>
                      </a:pPr>
                      <a:r>
                        <a:rPr lang="en-GB" sz="900" b="1" dirty="0">
                          <a:effectLst/>
                          <a:latin typeface="+mn-lt"/>
                          <a:ea typeface="Times New Roman"/>
                          <a:cs typeface="Times New Roman"/>
                        </a:rPr>
                        <a:t>TC 1.11</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Time and Frequency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solidFill>
                            <a:srgbClr val="000000"/>
                          </a:solidFill>
                          <a:effectLst/>
                          <a:latin typeface="+mn-lt"/>
                          <a:ea typeface="Times New Roman"/>
                        </a:rPr>
                        <a:t>Dr. Eduard </a:t>
                      </a:r>
                      <a:r>
                        <a:rPr lang="en-GB" sz="900" b="1" dirty="0" err="1" smtClean="0">
                          <a:solidFill>
                            <a:srgbClr val="000000"/>
                          </a:solidFill>
                          <a:effectLst/>
                          <a:latin typeface="+mn-lt"/>
                          <a:ea typeface="Times New Roman"/>
                        </a:rPr>
                        <a:t>Koretskiy</a:t>
                      </a:r>
                      <a:endParaRPr lang="ru-RU" sz="900" dirty="0">
                        <a:solidFill>
                          <a:srgbClr val="000000"/>
                        </a:solidFill>
                        <a:effectLst/>
                        <a:latin typeface="+mn-lt"/>
                        <a:ea typeface="Times New Roman"/>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900" b="0" i="0" u="none" strike="noStrike" cap="none" normalizeH="0" baseline="0" dirty="0" smtClean="0">
                          <a:ln>
                            <a:noFill/>
                          </a:ln>
                          <a:solidFill>
                            <a:srgbClr val="000000"/>
                          </a:solidFill>
                          <a:effectLst/>
                          <a:latin typeface="Calibri" pitchFamily="34" charset="0"/>
                        </a:rPr>
                        <a:t>+38 057 704 98 98</a:t>
                      </a:r>
                      <a:endParaRPr kumimoji="0" lang="ru-RU" altLang="ru-RU" sz="9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900" b="0" i="0" u="none" strike="noStrike" cap="none" normalizeH="0" baseline="0" dirty="0" smtClean="0">
                          <a:ln>
                            <a:noFill/>
                          </a:ln>
                          <a:solidFill>
                            <a:srgbClr val="000000"/>
                          </a:solidFill>
                          <a:effectLst/>
                          <a:latin typeface="Calibri" pitchFamily="34" charset="0"/>
                        </a:rPr>
                        <a:t>+38 057 700 34 47</a:t>
                      </a:r>
                      <a:endParaRPr kumimoji="0" lang="ru-RU" altLang="ru-RU" sz="9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err="1" smtClean="0">
                          <a:solidFill>
                            <a:schemeClr val="tx1"/>
                          </a:solidFill>
                          <a:effectLst/>
                          <a:latin typeface="Calibri" pitchFamily="34" charset="0"/>
                          <a:ea typeface="+mn-ea"/>
                          <a:cs typeface="+mn-cs"/>
                        </a:rPr>
                        <a:t>eduard</a:t>
                      </a:r>
                      <a:r>
                        <a:rPr lang="uk-UA"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koretsky</a:t>
                      </a:r>
                      <a:r>
                        <a:rPr lang="uk-UA" sz="900" kern="1200" dirty="0" smtClean="0">
                          <a:solidFill>
                            <a:schemeClr val="tx1"/>
                          </a:solidFill>
                          <a:effectLst/>
                          <a:latin typeface="Calibri" pitchFamily="34" charset="0"/>
                          <a:ea typeface="+mn-ea"/>
                          <a:cs typeface="+mn-cs"/>
                        </a:rPr>
                        <a:t>@metrology.kharkov.ua</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11"/>
                  </a:ext>
                </a:extLst>
              </a:tr>
              <a:tr h="193576">
                <a:tc>
                  <a:txBody>
                    <a:bodyPr/>
                    <a:lstStyle/>
                    <a:p>
                      <a:pPr>
                        <a:spcAft>
                          <a:spcPts val="0"/>
                        </a:spcAft>
                      </a:pPr>
                      <a:r>
                        <a:rPr lang="en-GB" sz="900" b="1">
                          <a:effectLst/>
                          <a:latin typeface="+mn-lt"/>
                          <a:ea typeface="Times New Roman"/>
                          <a:cs typeface="Times New Roman"/>
                        </a:rPr>
                        <a:t>TC 1.12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Reference Materials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solidFill>
                            <a:srgbClr val="000000"/>
                          </a:solidFill>
                          <a:effectLst/>
                          <a:latin typeface="+mn-lt"/>
                          <a:ea typeface="Times New Roman"/>
                        </a:rPr>
                        <a:t>Mr. </a:t>
                      </a:r>
                      <a:r>
                        <a:rPr lang="en-GB" sz="900" b="1" dirty="0" smtClean="0">
                          <a:solidFill>
                            <a:srgbClr val="000000"/>
                          </a:solidFill>
                          <a:effectLst/>
                          <a:latin typeface="+mn-lt"/>
                          <a:ea typeface="Times New Roman"/>
                        </a:rPr>
                        <a:t>Andrey</a:t>
                      </a:r>
                      <a:r>
                        <a:rPr lang="en-GB" sz="900" b="1" baseline="0" dirty="0" smtClean="0">
                          <a:solidFill>
                            <a:srgbClr val="000000"/>
                          </a:solidFill>
                          <a:effectLst/>
                          <a:latin typeface="+mn-lt"/>
                          <a:ea typeface="Times New Roman"/>
                        </a:rPr>
                        <a:t> </a:t>
                      </a:r>
                      <a:r>
                        <a:rPr lang="en-GB" sz="900" b="1" baseline="0" dirty="0" err="1" smtClean="0">
                          <a:solidFill>
                            <a:srgbClr val="000000"/>
                          </a:solidFill>
                          <a:effectLst/>
                          <a:latin typeface="+mn-lt"/>
                          <a:ea typeface="Times New Roman"/>
                        </a:rPr>
                        <a:t>Ivkov</a:t>
                      </a:r>
                      <a:endParaRPr lang="ru-RU" sz="900" dirty="0">
                        <a:solidFill>
                          <a:srgbClr val="000000"/>
                        </a:solidFill>
                        <a:effectLst/>
                        <a:latin typeface="+mn-lt"/>
                        <a:ea typeface="Times New Roman"/>
                      </a:endParaRPr>
                    </a:p>
                  </a:txBody>
                  <a:tcPr marL="68580" marR="68580" marT="0" marB="0" anchor="ctr"/>
                </a:tc>
                <a:tc>
                  <a:txBody>
                    <a:bodyPr/>
                    <a:lstStyle/>
                    <a:p>
                      <a:pPr>
                        <a:spcAft>
                          <a:spcPts val="0"/>
                        </a:spcAft>
                        <a:tabLst>
                          <a:tab pos="2637155" algn="ctr"/>
                          <a:tab pos="5274310" algn="r"/>
                        </a:tabLst>
                      </a:pPr>
                      <a:r>
                        <a:rPr lang="ru-RU" sz="900" dirty="0">
                          <a:solidFill>
                            <a:srgbClr val="000000"/>
                          </a:solidFill>
                          <a:effectLst/>
                          <a:latin typeface="+mn-lt"/>
                          <a:ea typeface="Times New Roman"/>
                          <a:cs typeface="Times New Roman"/>
                        </a:rPr>
                        <a:t>+38 057 </a:t>
                      </a:r>
                      <a:r>
                        <a:rPr lang="uk-UA" sz="900" dirty="0">
                          <a:solidFill>
                            <a:srgbClr val="000000"/>
                          </a:solidFill>
                          <a:effectLst/>
                          <a:latin typeface="+mn-lt"/>
                          <a:ea typeface="Times New Roman"/>
                          <a:cs typeface="Times New Roman"/>
                        </a:rPr>
                        <a:t>704 97</a:t>
                      </a:r>
                      <a:r>
                        <a:rPr lang="ru-RU" sz="900" dirty="0">
                          <a:solidFill>
                            <a:srgbClr val="000000"/>
                          </a:solidFill>
                          <a:effectLst/>
                          <a:latin typeface="+mn-lt"/>
                          <a:ea typeface="Times New Roman"/>
                          <a:cs typeface="Times New Roman"/>
                        </a:rPr>
                        <a:t> 45</a:t>
                      </a:r>
                      <a:endParaRPr lang="ru-RU" sz="900" dirty="0">
                        <a:effectLst/>
                        <a:latin typeface="+mn-lt"/>
                        <a:ea typeface="Times New Roman"/>
                        <a:cs typeface="Times New Roman"/>
                      </a:endParaRPr>
                    </a:p>
                    <a:p>
                      <a:pPr>
                        <a:spcAft>
                          <a:spcPts val="0"/>
                        </a:spcAft>
                        <a:tabLst>
                          <a:tab pos="2637155" algn="ctr"/>
                          <a:tab pos="5274310" algn="r"/>
                        </a:tabLst>
                      </a:pPr>
                      <a:r>
                        <a:rPr lang="en-US" sz="900" spc="-30" baseline="0" dirty="0" err="1" smtClean="0">
                          <a:solidFill>
                            <a:srgbClr val="000000"/>
                          </a:solidFill>
                          <a:effectLst/>
                          <a:latin typeface="+mn-lt"/>
                          <a:ea typeface="Times New Roman"/>
                          <a:cs typeface="Times New Roman"/>
                          <a:hlinkClick r:id="rId5"/>
                        </a:rPr>
                        <a:t>Andriy.ivkov</a:t>
                      </a:r>
                      <a:r>
                        <a:rPr lang="ru-RU" sz="900" spc="-30" baseline="0" dirty="0" smtClean="0">
                          <a:solidFill>
                            <a:srgbClr val="000000"/>
                          </a:solidFill>
                          <a:effectLst/>
                          <a:latin typeface="+mn-lt"/>
                          <a:ea typeface="Times New Roman"/>
                          <a:cs typeface="Times New Roman"/>
                          <a:hlinkClick r:id="rId5"/>
                        </a:rPr>
                        <a:t>@metrology.kharkov.ua</a:t>
                      </a:r>
                      <a:endParaRPr lang="ru-RU" sz="900" spc="-30" baseline="0" dirty="0">
                        <a:effectLst/>
                        <a:latin typeface="+mn-lt"/>
                        <a:ea typeface="Times New Roman"/>
                        <a:cs typeface="Times New Roman"/>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12"/>
                  </a:ext>
                </a:extLst>
              </a:tr>
              <a:tr h="459472">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smtClean="0">
                          <a:solidFill>
                            <a:schemeClr val="dk1"/>
                          </a:solidFill>
                          <a:effectLst/>
                          <a:latin typeface="+mn-lt"/>
                          <a:ea typeface="+mn-ea"/>
                          <a:cs typeface="+mn-cs"/>
                        </a:rPr>
                        <a:t>D</a:t>
                      </a:r>
                      <a:r>
                        <a:rPr lang="ru-RU" sz="900" b="1" kern="1200" dirty="0" smtClean="0">
                          <a:solidFill>
                            <a:schemeClr val="dk1"/>
                          </a:solidFill>
                          <a:effectLst/>
                          <a:latin typeface="+mn-lt"/>
                          <a:ea typeface="+mn-ea"/>
                          <a:cs typeface="+mn-cs"/>
                        </a:rPr>
                        <a:t>r. </a:t>
                      </a:r>
                      <a:r>
                        <a:rPr lang="en-US" sz="900" b="1" kern="1200" dirty="0" err="1" smtClean="0">
                          <a:solidFill>
                            <a:schemeClr val="dk1"/>
                          </a:solidFill>
                          <a:effectLst/>
                          <a:latin typeface="+mn-lt"/>
                          <a:ea typeface="+mn-ea"/>
                          <a:cs typeface="+mn-cs"/>
                        </a:rPr>
                        <a:t>Juriy</a:t>
                      </a:r>
                      <a:r>
                        <a:rPr lang="en-US"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Kuzmenko</a:t>
                      </a:r>
                      <a:endParaRPr lang="ru-RU" sz="900" dirty="0">
                        <a:solidFill>
                          <a:srgbClr val="000000"/>
                        </a:solidFill>
                        <a:effectLst/>
                        <a:latin typeface="+mn-lt"/>
                        <a:ea typeface="Times New Roman"/>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+38 044 </a:t>
                      </a:r>
                      <a:r>
                        <a:rPr kumimoji="0" lang="uk-UA" altLang="ru-RU" sz="900" b="0" i="0" u="none" strike="noStrike" cap="none" normalizeH="0" baseline="0" dirty="0" smtClean="0">
                          <a:ln>
                            <a:noFill/>
                          </a:ln>
                          <a:solidFill>
                            <a:srgbClr val="000000"/>
                          </a:solidFill>
                          <a:effectLst/>
                          <a:latin typeface="Calibri" pitchFamily="34" charset="0"/>
                          <a:cs typeface="Times New Roman" pitchFamily="18" charset="0"/>
                        </a:rPr>
                        <a:t>526 53 69</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+38 044 526 01 16</a:t>
                      </a:r>
                    </a:p>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r>
                        <a:rPr lang="ru-RU" sz="900" kern="1200" dirty="0" err="1" smtClean="0">
                          <a:solidFill>
                            <a:schemeClr val="tx1"/>
                          </a:solidFill>
                          <a:effectLst/>
                          <a:latin typeface="Calibri" pitchFamily="34" charset="0"/>
                          <a:ea typeface="+mn-ea"/>
                          <a:cs typeface="+mn-cs"/>
                        </a:rPr>
                        <a:t>jkuzmenko</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hlinkClick r:id="rId6"/>
                        </a:rPr>
                        <a:t>@</a:t>
                      </a:r>
                      <a:r>
                        <a:rPr kumimoji="0" lang="en-US" altLang="ru-RU" sz="900" b="0" i="0" u="none" strike="noStrike" cap="none" normalizeH="0" baseline="0" dirty="0" err="1" smtClean="0">
                          <a:ln>
                            <a:noFill/>
                          </a:ln>
                          <a:solidFill>
                            <a:srgbClr val="000000"/>
                          </a:solidFill>
                          <a:effectLst/>
                          <a:latin typeface="Calibri" pitchFamily="34" charset="0"/>
                          <a:cs typeface="Times New Roman" pitchFamily="18" charset="0"/>
                          <a:hlinkClick r:id="rId6"/>
                        </a:rPr>
                        <a:t>ukrcsm</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hlinkClick r:id="rId6"/>
                        </a:rPr>
                        <a:t>.k</a:t>
                      </a:r>
                      <a:r>
                        <a:rPr kumimoji="0" lang="en-US" altLang="ru-RU" sz="900" b="0" i="0" u="none" strike="noStrike" cap="none" normalizeH="0" baseline="0" dirty="0" err="1" smtClean="0">
                          <a:ln>
                            <a:noFill/>
                          </a:ln>
                          <a:solidFill>
                            <a:srgbClr val="000000"/>
                          </a:solidFill>
                          <a:effectLst/>
                          <a:latin typeface="Calibri" pitchFamily="34" charset="0"/>
                          <a:cs typeface="Times New Roman" pitchFamily="18" charset="0"/>
                          <a:hlinkClick r:id="rId6"/>
                        </a:rPr>
                        <a:t>iev</a:t>
                      </a: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hlinkClick r:id="rId6"/>
                        </a:rPr>
                        <a:t>.</a:t>
                      </a:r>
                      <a:r>
                        <a:rPr kumimoji="0" lang="ru-RU" altLang="ru-RU" sz="900" b="0" i="0" u="none" strike="noStrike" cap="none" normalizeH="0" baseline="0" dirty="0" err="1" smtClean="0">
                          <a:ln>
                            <a:noFill/>
                          </a:ln>
                          <a:solidFill>
                            <a:srgbClr val="000000"/>
                          </a:solidFill>
                          <a:effectLst/>
                          <a:latin typeface="Calibri" pitchFamily="34" charset="0"/>
                          <a:cs typeface="Times New Roman" pitchFamily="18" charset="0"/>
                          <a:hlinkClick r:id="rId6"/>
                        </a:rPr>
                        <a:t>ua</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a:tc>
                <a:tc>
                  <a:txBody>
                    <a:bodyPr/>
                    <a:lstStyle/>
                    <a:p>
                      <a:pPr algn="ctr">
                        <a:spcAft>
                          <a:spcPts val="0"/>
                        </a:spcAft>
                      </a:pPr>
                      <a:r>
                        <a:rPr lang="en-US" sz="900" dirty="0" smtClean="0">
                          <a:effectLst/>
                          <a:latin typeface="+mn-lt"/>
                          <a:ea typeface="Times New Roman"/>
                          <a:cs typeface="Times New Roman"/>
                        </a:rPr>
                        <a:t>2</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13"/>
                  </a:ext>
                </a:extLst>
              </a:tr>
              <a:tr h="404144">
                <a:tc>
                  <a:txBody>
                    <a:bodyPr/>
                    <a:lstStyle/>
                    <a:p>
                      <a:pPr>
                        <a:spcAft>
                          <a:spcPts val="0"/>
                        </a:spcAft>
                      </a:pPr>
                      <a:r>
                        <a:rPr lang="en-GB" sz="900" b="1">
                          <a:effectLst/>
                          <a:latin typeface="+mn-lt"/>
                          <a:ea typeface="Times New Roman"/>
                          <a:cs typeface="Times New Roman"/>
                        </a:rPr>
                        <a:t>TC 3.1</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Quality Forum Technical Committee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spc="-20">
                          <a:solidFill>
                            <a:srgbClr val="000000"/>
                          </a:solidFill>
                          <a:effectLst/>
                          <a:latin typeface="+mn-lt"/>
                          <a:ea typeface="Times New Roman"/>
                        </a:rPr>
                        <a:t>Mrs. Viktoriya Postnikova</a:t>
                      </a:r>
                      <a:endParaRPr lang="ru-RU" sz="900">
                        <a:solidFill>
                          <a:srgbClr val="000000"/>
                        </a:solidFill>
                        <a:effectLst/>
                        <a:latin typeface="+mn-lt"/>
                        <a:ea typeface="Times New Roman"/>
                      </a:endParaRPr>
                    </a:p>
                  </a:txBody>
                  <a:tcPr marL="68580" marR="68580" marT="0" marB="0" anchor="ctr"/>
                </a:tc>
                <a:tc>
                  <a:txBody>
                    <a:bodyPr/>
                    <a:lstStyle/>
                    <a:p>
                      <a:pPr>
                        <a:spcBef>
                          <a:spcPts val="200"/>
                        </a:spcBef>
                        <a:spcAft>
                          <a:spcPts val="0"/>
                        </a:spcAft>
                      </a:pPr>
                      <a:r>
                        <a:rPr lang="ru-RU" sz="900" b="0" i="0" dirty="0">
                          <a:solidFill>
                            <a:srgbClr val="000000"/>
                          </a:solidFill>
                          <a:effectLst/>
                          <a:latin typeface="+mn-lt"/>
                          <a:ea typeface="Times New Roman"/>
                        </a:rPr>
                        <a:t>+38 057 </a:t>
                      </a:r>
                      <a:r>
                        <a:rPr lang="uk-UA" sz="900" b="0" i="0" dirty="0">
                          <a:solidFill>
                            <a:srgbClr val="000000"/>
                          </a:solidFill>
                          <a:effectLst/>
                          <a:latin typeface="+mn-lt"/>
                          <a:ea typeface="Times New Roman"/>
                        </a:rPr>
                        <a:t>704 </a:t>
                      </a:r>
                      <a:r>
                        <a:rPr lang="ru-RU" sz="900" b="0" i="0" dirty="0">
                          <a:solidFill>
                            <a:srgbClr val="000000"/>
                          </a:solidFill>
                          <a:effectLst/>
                          <a:latin typeface="+mn-lt"/>
                          <a:ea typeface="Times New Roman"/>
                        </a:rPr>
                        <a:t>98 49</a:t>
                      </a:r>
                      <a:endParaRPr lang="ru-RU" sz="900" b="1" i="1" dirty="0">
                        <a:solidFill>
                          <a:srgbClr val="000000"/>
                        </a:solidFill>
                        <a:effectLst/>
                        <a:latin typeface="+mn-lt"/>
                        <a:ea typeface="Times New Roman"/>
                      </a:endParaRPr>
                    </a:p>
                    <a:p>
                      <a:pPr>
                        <a:spcBef>
                          <a:spcPts val="200"/>
                        </a:spcBef>
                        <a:spcAft>
                          <a:spcPts val="0"/>
                        </a:spcAft>
                      </a:pPr>
                      <a:r>
                        <a:rPr lang="ru-RU" sz="900" b="0" i="0" dirty="0">
                          <a:solidFill>
                            <a:srgbClr val="000000"/>
                          </a:solidFill>
                          <a:effectLst/>
                          <a:latin typeface="+mn-lt"/>
                          <a:ea typeface="Times New Roman"/>
                        </a:rPr>
                        <a:t>+38 057 700 34 47</a:t>
                      </a:r>
                      <a:endParaRPr lang="ru-RU" sz="900" b="1" i="1" dirty="0">
                        <a:solidFill>
                          <a:srgbClr val="000000"/>
                        </a:solidFill>
                        <a:effectLst/>
                        <a:latin typeface="+mn-lt"/>
                        <a:ea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viktoriia.postnikova@metrology.kharkov.ua</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a:tc>
                <a:tc>
                  <a:txBody>
                    <a:bodyPr/>
                    <a:lstStyle/>
                    <a:p>
                      <a:pPr algn="ctr">
                        <a:spcBef>
                          <a:spcPts val="200"/>
                        </a:spcBef>
                        <a:spcAft>
                          <a:spcPts val="200"/>
                        </a:spcAft>
                      </a:pPr>
                      <a:r>
                        <a:rPr lang="ru-RU" sz="900" b="0">
                          <a:solidFill>
                            <a:srgbClr val="000000"/>
                          </a:solidFill>
                          <a:effectLst/>
                          <a:latin typeface="+mn-lt"/>
                          <a:ea typeface="Times New Roman"/>
                        </a:rPr>
                        <a:t>1</a:t>
                      </a:r>
                      <a:endParaRPr lang="ru-RU" sz="900" b="1">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dirty="0" smtClean="0">
                          <a:solidFill>
                            <a:srgbClr val="000000"/>
                          </a:solidFill>
                          <a:effectLst/>
                          <a:latin typeface="+mn-lt"/>
                          <a:ea typeface="Times New Roman"/>
                        </a:rPr>
                        <a:t>Prof., </a:t>
                      </a:r>
                      <a:r>
                        <a:rPr lang="en-GB" sz="900" b="1" dirty="0" err="1" smtClean="0">
                          <a:solidFill>
                            <a:srgbClr val="000000"/>
                          </a:solidFill>
                          <a:effectLst/>
                          <a:latin typeface="+mn-lt"/>
                          <a:ea typeface="Times New Roman"/>
                        </a:rPr>
                        <a:t>Dr</a:t>
                      </a:r>
                      <a:r>
                        <a:rPr lang="en-GB" sz="900" b="1" dirty="0" err="1">
                          <a:solidFill>
                            <a:srgbClr val="000000"/>
                          </a:solidFill>
                          <a:effectLst/>
                          <a:latin typeface="+mn-lt"/>
                          <a:ea typeface="Times New Roman"/>
                        </a:rPr>
                        <a:t>.</a:t>
                      </a:r>
                      <a:r>
                        <a:rPr lang="en-GB" sz="900" b="1" dirty="0">
                          <a:solidFill>
                            <a:srgbClr val="000000"/>
                          </a:solidFill>
                          <a:effectLst/>
                          <a:latin typeface="+mn-lt"/>
                          <a:ea typeface="Times New Roman"/>
                        </a:rPr>
                        <a:t> Pavel </a:t>
                      </a:r>
                      <a:r>
                        <a:rPr lang="en-GB" sz="900" b="1" dirty="0" err="1">
                          <a:solidFill>
                            <a:srgbClr val="000000"/>
                          </a:solidFill>
                          <a:effectLst/>
                          <a:latin typeface="+mn-lt"/>
                          <a:ea typeface="Times New Roman"/>
                        </a:rPr>
                        <a:t>Neyezhmakov</a:t>
                      </a:r>
                      <a:endParaRPr lang="ru-RU" sz="900" dirty="0">
                        <a:solidFill>
                          <a:srgbClr val="000000"/>
                        </a:solidFill>
                        <a:effectLst/>
                        <a:latin typeface="+mn-lt"/>
                        <a:ea typeface="Times New Roman"/>
                      </a:endParaRPr>
                    </a:p>
                  </a:txBody>
                  <a:tcPr marL="68580" marR="68580" marT="0" marB="0" anchor="ctr"/>
                </a:tc>
                <a:tc>
                  <a:txBody>
                    <a:bodyPr/>
                    <a:lstStyle/>
                    <a:p>
                      <a:pPr>
                        <a:spcBef>
                          <a:spcPts val="200"/>
                        </a:spcBef>
                        <a:spcAft>
                          <a:spcPts val="0"/>
                        </a:spcAft>
                      </a:pPr>
                      <a:r>
                        <a:rPr lang="en-GB" sz="900" b="0" i="0" dirty="0">
                          <a:solidFill>
                            <a:srgbClr val="000000"/>
                          </a:solidFill>
                          <a:effectLst/>
                          <a:latin typeface="+mn-lt"/>
                          <a:ea typeface="Times New Roman"/>
                        </a:rPr>
                        <a:t>+38 057 </a:t>
                      </a:r>
                      <a:r>
                        <a:rPr lang="uk-UA" sz="900" b="0" i="0" dirty="0">
                          <a:solidFill>
                            <a:srgbClr val="000000"/>
                          </a:solidFill>
                          <a:effectLst/>
                          <a:latin typeface="+mn-lt"/>
                          <a:ea typeface="Times New Roman"/>
                        </a:rPr>
                        <a:t>700 34</a:t>
                      </a:r>
                      <a:r>
                        <a:rPr lang="en-GB" sz="900" b="0" i="0" dirty="0">
                          <a:solidFill>
                            <a:srgbClr val="000000"/>
                          </a:solidFill>
                          <a:effectLst/>
                          <a:latin typeface="+mn-lt"/>
                          <a:ea typeface="Times New Roman"/>
                        </a:rPr>
                        <a:t> 2</a:t>
                      </a:r>
                      <a:r>
                        <a:rPr lang="uk-UA" sz="900" b="0" i="0" dirty="0">
                          <a:solidFill>
                            <a:srgbClr val="000000"/>
                          </a:solidFill>
                          <a:effectLst/>
                          <a:latin typeface="+mn-lt"/>
                          <a:ea typeface="Times New Roman"/>
                        </a:rPr>
                        <a:t>2</a:t>
                      </a:r>
                      <a:endParaRPr lang="ru-RU" sz="900" b="1" i="1" dirty="0">
                        <a:solidFill>
                          <a:srgbClr val="000000"/>
                        </a:solidFill>
                        <a:effectLst/>
                        <a:latin typeface="+mn-lt"/>
                        <a:ea typeface="Times New Roman"/>
                      </a:endParaRPr>
                    </a:p>
                    <a:p>
                      <a:pPr>
                        <a:spcBef>
                          <a:spcPts val="200"/>
                        </a:spcBef>
                        <a:spcAft>
                          <a:spcPts val="0"/>
                        </a:spcAft>
                      </a:pPr>
                      <a:r>
                        <a:rPr lang="en-GB" sz="900" b="0" i="0" dirty="0">
                          <a:solidFill>
                            <a:srgbClr val="000000"/>
                          </a:solidFill>
                          <a:effectLst/>
                          <a:latin typeface="+mn-lt"/>
                          <a:ea typeface="Times New Roman"/>
                        </a:rPr>
                        <a:t>+38 057 700 34 47</a:t>
                      </a:r>
                      <a:endParaRPr lang="ru-RU" sz="900" b="1" i="1" dirty="0">
                        <a:solidFill>
                          <a:srgbClr val="000000"/>
                        </a:solidFill>
                        <a:effectLst/>
                        <a:latin typeface="+mn-lt"/>
                        <a:ea typeface="Times New Roman"/>
                      </a:endParaRPr>
                    </a:p>
                    <a:p>
                      <a:pPr>
                        <a:spcBef>
                          <a:spcPts val="200"/>
                        </a:spcBef>
                        <a:spcAft>
                          <a:spcPts val="0"/>
                        </a:spcAft>
                      </a:pPr>
                      <a:r>
                        <a:rPr lang="en-US" sz="900" b="0" i="0" u="sng" dirty="0" err="1">
                          <a:solidFill>
                            <a:srgbClr val="000000"/>
                          </a:solidFill>
                          <a:effectLst/>
                          <a:latin typeface="+mn-lt"/>
                          <a:ea typeface="Times New Roman"/>
                        </a:rPr>
                        <a:t>pavel</a:t>
                      </a:r>
                      <a:r>
                        <a:rPr lang="en-GB" sz="900" b="0" i="0" u="sng" dirty="0">
                          <a:solidFill>
                            <a:srgbClr val="000000"/>
                          </a:solidFill>
                          <a:effectLst/>
                          <a:latin typeface="+mn-lt"/>
                          <a:ea typeface="Times New Roman"/>
                        </a:rPr>
                        <a:t>.</a:t>
                      </a:r>
                      <a:r>
                        <a:rPr lang="en-US" sz="900" b="0" i="0" u="sng" dirty="0" err="1">
                          <a:solidFill>
                            <a:srgbClr val="000000"/>
                          </a:solidFill>
                          <a:effectLst/>
                          <a:latin typeface="+mn-lt"/>
                          <a:ea typeface="Times New Roman"/>
                        </a:rPr>
                        <a:t>neyezhmakov</a:t>
                      </a:r>
                      <a:r>
                        <a:rPr lang="en-GB" sz="900" b="0" i="0" u="sng" dirty="0">
                          <a:solidFill>
                            <a:srgbClr val="000000"/>
                          </a:solidFill>
                          <a:effectLst/>
                          <a:latin typeface="+mn-lt"/>
                          <a:ea typeface="Times New Roman"/>
                        </a:rPr>
                        <a:t>@</a:t>
                      </a:r>
                      <a:r>
                        <a:rPr lang="en-US" sz="900" b="0" i="0" u="sng" dirty="0" smtClean="0">
                          <a:solidFill>
                            <a:srgbClr val="000000"/>
                          </a:solidFill>
                          <a:effectLst/>
                          <a:latin typeface="+mn-lt"/>
                          <a:ea typeface="Times New Roman"/>
                        </a:rPr>
                        <a:t>metrology</a:t>
                      </a:r>
                      <a:r>
                        <a:rPr lang="en-GB" sz="900" b="0" i="0" dirty="0" smtClean="0">
                          <a:solidFill>
                            <a:srgbClr val="000000"/>
                          </a:solidFill>
                          <a:effectLst/>
                          <a:latin typeface="+mn-lt"/>
                          <a:ea typeface="Times New Roman"/>
                        </a:rPr>
                        <a:t>. </a:t>
                      </a:r>
                      <a:r>
                        <a:rPr lang="en-US" sz="900" b="0" i="0" dirty="0" err="1" smtClean="0">
                          <a:solidFill>
                            <a:srgbClr val="000000"/>
                          </a:solidFill>
                          <a:effectLst/>
                          <a:latin typeface="+mn-lt"/>
                          <a:ea typeface="Times New Roman"/>
                        </a:rPr>
                        <a:t>kharkov</a:t>
                      </a:r>
                      <a:r>
                        <a:rPr lang="en-GB" sz="900" b="0" i="0" dirty="0">
                          <a:solidFill>
                            <a:srgbClr val="000000"/>
                          </a:solidFill>
                          <a:effectLst/>
                          <a:latin typeface="+mn-lt"/>
                          <a:ea typeface="Times New Roman"/>
                        </a:rPr>
                        <a:t>.</a:t>
                      </a:r>
                      <a:r>
                        <a:rPr lang="en-US" sz="900" b="0" i="0" dirty="0" err="1">
                          <a:solidFill>
                            <a:srgbClr val="000000"/>
                          </a:solidFill>
                          <a:effectLst/>
                          <a:latin typeface="+mn-lt"/>
                          <a:ea typeface="Times New Roman"/>
                        </a:rPr>
                        <a:t>ua</a:t>
                      </a:r>
                      <a:endParaRPr lang="ru-RU" sz="900" b="1" i="1" dirty="0">
                        <a:solidFill>
                          <a:srgbClr val="000000"/>
                        </a:solidFill>
                        <a:effectLst/>
                        <a:latin typeface="+mn-lt"/>
                        <a:ea typeface="Times New Roman"/>
                      </a:endParaRPr>
                    </a:p>
                  </a:txBody>
                  <a:tcPr marL="68580" marR="68580" marT="0" marB="0" anchor="ctr"/>
                </a:tc>
                <a:tc>
                  <a:txBody>
                    <a:bodyPr/>
                    <a:lstStyle/>
                    <a:p>
                      <a:pPr algn="ctr">
                        <a:spcAft>
                          <a:spcPts val="0"/>
                        </a:spcAft>
                      </a:pPr>
                      <a:r>
                        <a:rPr lang="ru-RU" sz="900">
                          <a:solidFill>
                            <a:srgbClr val="000000"/>
                          </a:solidFill>
                          <a:effectLst/>
                          <a:latin typeface="+mn-lt"/>
                          <a:ea typeface="Times New Roman"/>
                        </a:rPr>
                        <a:t>1</a:t>
                      </a:r>
                    </a:p>
                  </a:txBody>
                  <a:tcPr marL="68580" marR="68580" marT="0" marB="0" anchor="ctr"/>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US" sz="900" b="1">
                          <a:solidFill>
                            <a:srgbClr val="000000"/>
                          </a:solidFill>
                          <a:effectLst/>
                          <a:latin typeface="+mn-lt"/>
                          <a:ea typeface="Times New Roman"/>
                        </a:rPr>
                        <a:t>Dr. Vladimir Sklyarov</a:t>
                      </a:r>
                      <a:endParaRPr lang="ru-RU" sz="900">
                        <a:solidFill>
                          <a:srgbClr val="000000"/>
                        </a:solidFill>
                        <a:effectLst/>
                        <a:latin typeface="+mn-lt"/>
                        <a:ea typeface="Times New Roman"/>
                      </a:endParaRPr>
                    </a:p>
                  </a:txBody>
                  <a:tcPr marL="68580" marR="68580" marT="0" marB="0" anchor="ctr"/>
                </a:tc>
                <a:tc>
                  <a:txBody>
                    <a:bodyPr/>
                    <a:lstStyle/>
                    <a:p>
                      <a:pPr>
                        <a:spcBef>
                          <a:spcPts val="200"/>
                        </a:spcBef>
                        <a:spcAft>
                          <a:spcPts val="0"/>
                        </a:spcAft>
                      </a:pPr>
                      <a:r>
                        <a:rPr lang="ru-RU" sz="900" b="0" i="0" dirty="0">
                          <a:solidFill>
                            <a:srgbClr val="000000"/>
                          </a:solidFill>
                          <a:effectLst/>
                          <a:latin typeface="+mn-lt"/>
                          <a:ea typeface="Times New Roman"/>
                        </a:rPr>
                        <a:t>+38 067 970 21 31</a:t>
                      </a:r>
                      <a:endParaRPr lang="ru-RU" sz="900" b="1" i="1" dirty="0">
                        <a:solidFill>
                          <a:srgbClr val="000000"/>
                        </a:solidFill>
                        <a:effectLst/>
                        <a:latin typeface="+mn-lt"/>
                        <a:ea typeface="Times New Roman"/>
                      </a:endParaRPr>
                    </a:p>
                    <a:p>
                      <a:pPr>
                        <a:spcBef>
                          <a:spcPts val="200"/>
                        </a:spcBef>
                        <a:spcAft>
                          <a:spcPts val="0"/>
                        </a:spcAft>
                      </a:pPr>
                      <a:r>
                        <a:rPr lang="ru-RU" sz="900" b="0" i="0" dirty="0">
                          <a:solidFill>
                            <a:srgbClr val="000000"/>
                          </a:solidFill>
                          <a:effectLst/>
                          <a:latin typeface="+mn-lt"/>
                          <a:ea typeface="Times New Roman"/>
                        </a:rPr>
                        <a:t>+38 057 700 34 47</a:t>
                      </a:r>
                      <a:endParaRPr lang="ru-RU" sz="900" b="1" i="1" dirty="0">
                        <a:solidFill>
                          <a:srgbClr val="000000"/>
                        </a:solidFill>
                        <a:effectLst/>
                        <a:latin typeface="+mn-lt"/>
                        <a:ea typeface="Times New Roman"/>
                      </a:endParaRPr>
                    </a:p>
                    <a:p>
                      <a:pPr marL="0" marR="0" lvl="0" indent="0" algn="l" defTabSz="914400" rtl="0" eaLnBrk="1" fontAlgn="base" latinLnBrk="0" hangingPunct="1">
                        <a:lnSpc>
                          <a:spcPct val="100000"/>
                        </a:lnSpc>
                        <a:spcBef>
                          <a:spcPts val="200"/>
                        </a:spcBef>
                        <a:spcAft>
                          <a:spcPct val="0"/>
                        </a:spcAft>
                        <a:buClrTx/>
                        <a:buSzTx/>
                        <a:buFontTx/>
                        <a:buNone/>
                        <a:tabLst/>
                      </a:pPr>
                      <a:r>
                        <a:rPr lang="en-US" sz="900" b="0" i="0" kern="1200" dirty="0" err="1" smtClean="0">
                          <a:solidFill>
                            <a:schemeClr val="tx1"/>
                          </a:solidFill>
                          <a:effectLst/>
                          <a:latin typeface="Calibri" pitchFamily="34" charset="0"/>
                          <a:ea typeface="+mn-ea"/>
                          <a:cs typeface="+mn-cs"/>
                        </a:rPr>
                        <a:t>vladimir</a:t>
                      </a:r>
                      <a:r>
                        <a:rPr lang="ru-RU" sz="900" b="0" i="0" kern="1200" dirty="0" smtClean="0">
                          <a:solidFill>
                            <a:schemeClr val="tx1"/>
                          </a:solidFill>
                          <a:effectLst/>
                          <a:latin typeface="Calibri" pitchFamily="34" charset="0"/>
                          <a:ea typeface="+mn-ea"/>
                          <a:cs typeface="+mn-cs"/>
                        </a:rPr>
                        <a:t>.</a:t>
                      </a:r>
                      <a:r>
                        <a:rPr lang="en-US" sz="900" b="0" i="0" kern="1200" dirty="0" err="1" smtClean="0">
                          <a:solidFill>
                            <a:schemeClr val="tx1"/>
                          </a:solidFill>
                          <a:effectLst/>
                          <a:latin typeface="Calibri" pitchFamily="34" charset="0"/>
                          <a:ea typeface="+mn-ea"/>
                          <a:cs typeface="+mn-cs"/>
                        </a:rPr>
                        <a:t>skliarov</a:t>
                      </a:r>
                      <a:r>
                        <a:rPr lang="ru-RU" sz="900" b="0" i="0" kern="1200" dirty="0" smtClean="0">
                          <a:solidFill>
                            <a:schemeClr val="tx1"/>
                          </a:solidFill>
                          <a:effectLst/>
                          <a:latin typeface="Calibri" pitchFamily="34" charset="0"/>
                          <a:ea typeface="+mn-ea"/>
                          <a:cs typeface="+mn-cs"/>
                        </a:rPr>
                        <a:t>@metrology.kharkov.ua</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a:tc>
                <a:tc>
                  <a:txBody>
                    <a:bodyPr/>
                    <a:lstStyle/>
                    <a:p>
                      <a:pPr algn="ctr">
                        <a:spcAft>
                          <a:spcPts val="0"/>
                        </a:spcAft>
                      </a:pPr>
                      <a:r>
                        <a:rPr lang="en-US" sz="900" dirty="0">
                          <a:solidFill>
                            <a:srgbClr val="000000"/>
                          </a:solidFill>
                          <a:effectLst/>
                          <a:latin typeface="+mn-lt"/>
                          <a:ea typeface="Times New Roman"/>
                        </a:rPr>
                        <a:t>1</a:t>
                      </a:r>
                      <a:endParaRPr lang="ru-RU" sz="900" dirty="0">
                        <a:solidFill>
                          <a:srgbClr val="000000"/>
                        </a:solidFill>
                        <a:effectLst/>
                        <a:latin typeface="+mn-lt"/>
                        <a:ea typeface="Times New Roman"/>
                      </a:endParaRPr>
                    </a:p>
                  </a:txBody>
                  <a:tcPr marL="68580" marR="68580" marT="0" marB="0"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8" name="Объект 2"/>
          <p:cNvSpPr>
            <a:spLocks noGrp="1"/>
          </p:cNvSpPr>
          <p:nvPr>
            <p:ph idx="1"/>
          </p:nvPr>
        </p:nvSpPr>
        <p:spPr>
          <a:xfrm>
            <a:off x="333375" y="1208088"/>
            <a:ext cx="6172200" cy="6913562"/>
          </a:xfrm>
        </p:spPr>
        <p:txBody>
          <a:bodyPr rtlCol="0">
            <a:noAutofit/>
          </a:bodyPr>
          <a:lstStyle/>
          <a:p>
            <a:pPr fontAlgn="auto">
              <a:spcAft>
                <a:spcPts val="0"/>
              </a:spcAft>
              <a:defRPr/>
            </a:pPr>
            <a:r>
              <a:rPr lang="en-GB" sz="1200" b="1" cap="all" dirty="0">
                <a:solidFill>
                  <a:srgbClr val="FF0000"/>
                </a:solidFill>
              </a:rPr>
              <a:t>Addresses of </a:t>
            </a:r>
            <a:r>
              <a:rPr lang="en-GB" sz="1200" b="1" cap="all" dirty="0" smtClean="0">
                <a:solidFill>
                  <a:srgbClr val="FF0000"/>
                </a:solidFill>
              </a:rPr>
              <a:t>organisations</a:t>
            </a:r>
          </a:p>
          <a:p>
            <a:pPr fontAlgn="auto">
              <a:spcAft>
                <a:spcPts val="0"/>
              </a:spcAft>
              <a:defRPr/>
            </a:pPr>
            <a:r>
              <a:rPr lang="ru-RU" sz="1050" b="1" dirty="0" smtClean="0"/>
              <a:t>1</a:t>
            </a:r>
            <a:r>
              <a:rPr lang="ru-RU" sz="1050" b="1" dirty="0"/>
              <a:t>.</a:t>
            </a:r>
            <a:r>
              <a:rPr lang="en-US" sz="1050" b="1" dirty="0"/>
              <a:t>	</a:t>
            </a:r>
            <a:r>
              <a:rPr lang="en-GB" sz="1050" b="1" dirty="0"/>
              <a:t>National Scientific Centre “Institute of Metrology” (NSC “IM”)</a:t>
            </a:r>
            <a:endParaRPr lang="ru-RU" sz="1050" dirty="0"/>
          </a:p>
          <a:p>
            <a:pPr fontAlgn="auto">
              <a:spcAft>
                <a:spcPts val="0"/>
              </a:spcAft>
              <a:defRPr/>
            </a:pPr>
            <a:r>
              <a:rPr lang="en-GB" sz="1050" dirty="0"/>
              <a:t>	42 </a:t>
            </a:r>
            <a:r>
              <a:rPr lang="en-GB" sz="1050" dirty="0" err="1"/>
              <a:t>Mironositskaya</a:t>
            </a:r>
            <a:r>
              <a:rPr lang="en-GB" sz="1050" dirty="0"/>
              <a:t> Str.</a:t>
            </a:r>
            <a:endParaRPr lang="ru-RU" sz="1050" dirty="0"/>
          </a:p>
          <a:p>
            <a:pPr fontAlgn="auto">
              <a:spcAft>
                <a:spcPts val="0"/>
              </a:spcAft>
              <a:defRPr/>
            </a:pPr>
            <a:r>
              <a:rPr lang="en-GB" sz="1050" dirty="0"/>
              <a:t>	61002 Kharkov</a:t>
            </a:r>
            <a:endParaRPr lang="ru-RU" sz="1050" dirty="0"/>
          </a:p>
          <a:p>
            <a:pPr fontAlgn="auto">
              <a:spcAft>
                <a:spcPts val="0"/>
              </a:spcAft>
              <a:defRPr/>
            </a:pPr>
            <a:r>
              <a:rPr lang="en-GB" sz="1050" dirty="0"/>
              <a:t>	Ukraine</a:t>
            </a:r>
            <a:endParaRPr lang="ru-RU" sz="1050" dirty="0"/>
          </a:p>
          <a:p>
            <a:pPr fontAlgn="auto">
              <a:spcAft>
                <a:spcPts val="0"/>
              </a:spcAft>
              <a:defRPr/>
            </a:pPr>
            <a:r>
              <a:rPr lang="en-GB" sz="1050" dirty="0"/>
              <a:t>	Telephone:	+38 057 700 34 09</a:t>
            </a:r>
            <a:endParaRPr lang="ru-RU" sz="1050" dirty="0"/>
          </a:p>
          <a:p>
            <a:pPr fontAlgn="auto">
              <a:spcAft>
                <a:spcPts val="0"/>
              </a:spcAft>
              <a:defRPr/>
            </a:pPr>
            <a:r>
              <a:rPr lang="en-GB" sz="1050" dirty="0"/>
              <a:t>	Fax:	</a:t>
            </a:r>
            <a:r>
              <a:rPr lang="en-GB" sz="1050" dirty="0" smtClean="0"/>
              <a:t>+</a:t>
            </a:r>
            <a:r>
              <a:rPr lang="en-GB" sz="1050" dirty="0"/>
              <a:t>38 057 700 34 47</a:t>
            </a:r>
            <a:endParaRPr lang="ru-RU" sz="1050" dirty="0"/>
          </a:p>
          <a:p>
            <a:pPr fontAlgn="auto">
              <a:spcAft>
                <a:spcPts val="0"/>
              </a:spcAft>
              <a:defRPr/>
            </a:pPr>
            <a:r>
              <a:rPr lang="en-GB" sz="1050" dirty="0"/>
              <a:t>	E-mail:	</a:t>
            </a:r>
            <a:r>
              <a:rPr lang="en-GB" sz="1050" dirty="0" smtClean="0"/>
              <a:t>info@metrology.kharkov.ua</a:t>
            </a:r>
            <a:endParaRPr lang="ru-RU" sz="1050" dirty="0"/>
          </a:p>
          <a:p>
            <a:pPr fontAlgn="auto">
              <a:spcAft>
                <a:spcPts val="0"/>
              </a:spcAft>
              <a:defRPr/>
            </a:pPr>
            <a:r>
              <a:rPr lang="en-GB" sz="1050" dirty="0"/>
              <a:t>	Website:	</a:t>
            </a:r>
            <a:r>
              <a:rPr lang="en-GB" sz="1050" dirty="0" smtClean="0">
                <a:hlinkClick r:id="rId2"/>
              </a:rPr>
              <a:t>www.metrology.kharkov.ua</a:t>
            </a:r>
            <a:endParaRPr lang="en-GB" sz="1050" dirty="0" smtClean="0"/>
          </a:p>
          <a:p>
            <a:pPr fontAlgn="auto">
              <a:spcAft>
                <a:spcPts val="0"/>
              </a:spcAft>
              <a:defRPr/>
            </a:pPr>
            <a:endParaRPr lang="ru-RU" sz="1050" dirty="0"/>
          </a:p>
          <a:p>
            <a:pPr fontAlgn="auto">
              <a:spcAft>
                <a:spcPts val="0"/>
              </a:spcAft>
              <a:defRPr/>
            </a:pPr>
            <a:r>
              <a:rPr lang="en-GB" sz="1050" b="1" dirty="0"/>
              <a:t>2.	State Enterprise “All-Ukrainian State </a:t>
            </a:r>
            <a:r>
              <a:rPr lang="en-GB" sz="1050" b="1" dirty="0" smtClean="0"/>
              <a:t>Research and Production Centre of </a:t>
            </a:r>
            <a:r>
              <a:rPr lang="en-GB" sz="1050" b="1" dirty="0"/>
              <a:t>Standardization, </a:t>
            </a:r>
            <a:r>
              <a:rPr lang="en-GB" sz="1050" b="1" dirty="0" smtClean="0"/>
              <a:t>	Metrology</a:t>
            </a:r>
            <a:r>
              <a:rPr lang="en-GB" sz="1050" b="1" dirty="0"/>
              <a:t>, </a:t>
            </a:r>
            <a:r>
              <a:rPr lang="en-GB" sz="1050" b="1" dirty="0" smtClean="0"/>
              <a:t>Certification </a:t>
            </a:r>
            <a:r>
              <a:rPr lang="en-GB" sz="1050" b="1" dirty="0"/>
              <a:t>and Consumer Protection” </a:t>
            </a:r>
            <a:r>
              <a:rPr lang="en-GB" sz="1050" b="1" dirty="0" smtClean="0"/>
              <a:t>(</a:t>
            </a:r>
            <a:r>
              <a:rPr lang="en-US" sz="1050" b="1" dirty="0" smtClean="0"/>
              <a:t>SE </a:t>
            </a:r>
            <a:r>
              <a:rPr lang="en-GB" sz="1050" b="1" dirty="0" smtClean="0"/>
              <a:t>“</a:t>
            </a:r>
            <a:r>
              <a:rPr lang="en-GB" sz="1050" b="1" dirty="0" err="1"/>
              <a:t>Ukrmetrteststandard</a:t>
            </a:r>
            <a:r>
              <a:rPr lang="en-GB" sz="1050" b="1" dirty="0"/>
              <a:t>”)</a:t>
            </a:r>
            <a:endParaRPr lang="ru-RU" sz="1050" dirty="0"/>
          </a:p>
          <a:p>
            <a:pPr fontAlgn="auto">
              <a:spcAft>
                <a:spcPts val="0"/>
              </a:spcAft>
              <a:defRPr/>
            </a:pPr>
            <a:r>
              <a:rPr lang="en-GB" sz="1050" dirty="0"/>
              <a:t>	4 </a:t>
            </a:r>
            <a:r>
              <a:rPr lang="en-GB" sz="1050" dirty="0" err="1"/>
              <a:t>Metrologichna</a:t>
            </a:r>
            <a:r>
              <a:rPr lang="en-GB" sz="1050" dirty="0"/>
              <a:t> Str.</a:t>
            </a:r>
            <a:endParaRPr lang="ru-RU" sz="1050" dirty="0"/>
          </a:p>
          <a:p>
            <a:pPr fontAlgn="auto">
              <a:spcAft>
                <a:spcPts val="0"/>
              </a:spcAft>
              <a:defRPr/>
            </a:pPr>
            <a:r>
              <a:rPr lang="en-GB" sz="1050" dirty="0"/>
              <a:t>	</a:t>
            </a:r>
            <a:r>
              <a:rPr lang="en-GB" sz="1050" dirty="0" smtClean="0"/>
              <a:t>03680 Kyiv</a:t>
            </a:r>
            <a:endParaRPr lang="ru-RU" sz="1050" dirty="0"/>
          </a:p>
          <a:p>
            <a:pPr fontAlgn="auto">
              <a:spcAft>
                <a:spcPts val="0"/>
              </a:spcAft>
              <a:defRPr/>
            </a:pPr>
            <a:r>
              <a:rPr lang="en-GB" sz="1050" dirty="0"/>
              <a:t>	Ukraine</a:t>
            </a:r>
            <a:endParaRPr lang="ru-RU" sz="1050" dirty="0"/>
          </a:p>
          <a:p>
            <a:pPr fontAlgn="auto">
              <a:spcAft>
                <a:spcPts val="0"/>
              </a:spcAft>
              <a:defRPr/>
            </a:pPr>
            <a:r>
              <a:rPr lang="en-GB" sz="1050" dirty="0"/>
              <a:t>	Telephone:	+38 044 526 52 29</a:t>
            </a:r>
            <a:endParaRPr lang="ru-RU" sz="1050" dirty="0"/>
          </a:p>
          <a:p>
            <a:pPr fontAlgn="auto">
              <a:spcAft>
                <a:spcPts val="0"/>
              </a:spcAft>
              <a:defRPr/>
            </a:pPr>
            <a:r>
              <a:rPr lang="en-GB" sz="1050" dirty="0"/>
              <a:t>	Fax:	</a:t>
            </a:r>
            <a:r>
              <a:rPr lang="en-GB" sz="1050" dirty="0" smtClean="0"/>
              <a:t>+</a:t>
            </a:r>
            <a:r>
              <a:rPr lang="en-GB" sz="1050" dirty="0"/>
              <a:t>38 044 526 42 60</a:t>
            </a:r>
            <a:endParaRPr lang="ru-RU" sz="1050" dirty="0"/>
          </a:p>
          <a:p>
            <a:pPr fontAlgn="auto">
              <a:spcAft>
                <a:spcPts val="0"/>
              </a:spcAft>
              <a:defRPr/>
            </a:pPr>
            <a:r>
              <a:rPr lang="en-GB" sz="1050" dirty="0"/>
              <a:t>	E-mail:	</a:t>
            </a:r>
            <a:r>
              <a:rPr lang="en-GB" sz="1050" dirty="0" smtClean="0"/>
              <a:t>ukrcsm@ukrcsm.kiev.ua</a:t>
            </a:r>
            <a:endParaRPr lang="ru-RU" sz="1050" dirty="0"/>
          </a:p>
          <a:p>
            <a:pPr fontAlgn="auto">
              <a:spcAft>
                <a:spcPts val="0"/>
              </a:spcAft>
              <a:defRPr/>
            </a:pPr>
            <a:r>
              <a:rPr lang="en-GB" sz="1050" dirty="0"/>
              <a:t>	Website:	</a:t>
            </a:r>
            <a:r>
              <a:rPr lang="en-GB" sz="1050" dirty="0" smtClean="0">
                <a:hlinkClick r:id="rId3"/>
              </a:rPr>
              <a:t>www.ukrcsm.kiev.ua</a:t>
            </a:r>
            <a:endParaRPr lang="en-GB" sz="1050" dirty="0" smtClean="0"/>
          </a:p>
          <a:p>
            <a:pPr fontAlgn="auto">
              <a:spcAft>
                <a:spcPts val="0"/>
              </a:spcAft>
              <a:defRPr/>
            </a:pPr>
            <a:endParaRPr lang="ru-RU" sz="1050" dirty="0"/>
          </a:p>
          <a:p>
            <a:pPr fontAlgn="auto">
              <a:spcAft>
                <a:spcPts val="0"/>
              </a:spcAft>
              <a:defRPr/>
            </a:pPr>
            <a:r>
              <a:rPr lang="en-GB" sz="1050" b="1" dirty="0" smtClean="0"/>
              <a:t>3.	State </a:t>
            </a:r>
            <a:r>
              <a:rPr lang="en-GB" sz="1050" b="1" dirty="0"/>
              <a:t>Enterprise “Scientific-Research Institute for Metrology </a:t>
            </a:r>
            <a:r>
              <a:rPr lang="en-GB" sz="1050" b="1" dirty="0" smtClean="0"/>
              <a:t/>
            </a:r>
            <a:br>
              <a:rPr lang="en-GB" sz="1050" b="1" dirty="0" smtClean="0"/>
            </a:br>
            <a:r>
              <a:rPr lang="en-GB" sz="1050" b="1" dirty="0" smtClean="0"/>
              <a:t>	of </a:t>
            </a:r>
            <a:r>
              <a:rPr lang="en-GB" sz="1050" b="1" dirty="0"/>
              <a:t>Measurement and Control Systems</a:t>
            </a:r>
            <a:r>
              <a:rPr lang="en-GB" sz="1050" b="1" dirty="0" smtClean="0"/>
              <a:t>”</a:t>
            </a:r>
            <a:r>
              <a:rPr lang="en-US" sz="1050" dirty="0"/>
              <a:t> </a:t>
            </a:r>
            <a:r>
              <a:rPr lang="en-GB" sz="1050" b="1" dirty="0" smtClean="0"/>
              <a:t>(</a:t>
            </a:r>
            <a:r>
              <a:rPr lang="en-GB" sz="1050" b="1" dirty="0"/>
              <a:t>DP NDI “</a:t>
            </a:r>
            <a:r>
              <a:rPr lang="en-GB" sz="1050" b="1" dirty="0" err="1"/>
              <a:t>Systema</a:t>
            </a:r>
            <a:r>
              <a:rPr lang="en-GB" sz="1050" b="1" dirty="0"/>
              <a:t>”)</a:t>
            </a:r>
            <a:endParaRPr lang="ru-RU" sz="1050" dirty="0"/>
          </a:p>
          <a:p>
            <a:pPr fontAlgn="auto">
              <a:spcAft>
                <a:spcPts val="0"/>
              </a:spcAft>
              <a:defRPr/>
            </a:pPr>
            <a:r>
              <a:rPr lang="en-GB" sz="1050" dirty="0"/>
              <a:t>	6 </a:t>
            </a:r>
            <a:r>
              <a:rPr lang="en-GB" sz="1050" dirty="0" err="1"/>
              <a:t>Kryvonis</a:t>
            </a:r>
            <a:r>
              <a:rPr lang="en-GB" sz="1050" dirty="0"/>
              <a:t> Str.</a:t>
            </a:r>
            <a:endParaRPr lang="ru-RU" sz="1050" dirty="0"/>
          </a:p>
          <a:p>
            <a:pPr fontAlgn="auto">
              <a:spcAft>
                <a:spcPts val="0"/>
              </a:spcAft>
              <a:defRPr/>
            </a:pPr>
            <a:r>
              <a:rPr lang="en-GB" sz="1050" dirty="0"/>
              <a:t>	79008 </a:t>
            </a:r>
            <a:r>
              <a:rPr lang="en-GB" sz="1050" dirty="0" err="1"/>
              <a:t>Lviv</a:t>
            </a:r>
            <a:endParaRPr lang="ru-RU" sz="1050" dirty="0"/>
          </a:p>
          <a:p>
            <a:pPr fontAlgn="auto">
              <a:spcAft>
                <a:spcPts val="0"/>
              </a:spcAft>
              <a:defRPr/>
            </a:pPr>
            <a:r>
              <a:rPr lang="en-GB" sz="1050" dirty="0"/>
              <a:t>	Ukraine</a:t>
            </a:r>
            <a:endParaRPr lang="ru-RU" sz="1050" dirty="0"/>
          </a:p>
          <a:p>
            <a:pPr fontAlgn="auto">
              <a:spcAft>
                <a:spcPts val="0"/>
              </a:spcAft>
              <a:defRPr/>
            </a:pPr>
            <a:r>
              <a:rPr lang="en-GB" sz="1050" dirty="0"/>
              <a:t>	Telephone:	+38 032 272 89 39</a:t>
            </a:r>
            <a:endParaRPr lang="ru-RU" sz="1050" dirty="0"/>
          </a:p>
          <a:p>
            <a:pPr fontAlgn="auto">
              <a:spcAft>
                <a:spcPts val="0"/>
              </a:spcAft>
              <a:defRPr/>
            </a:pPr>
            <a:r>
              <a:rPr lang="en-GB" sz="1050" dirty="0"/>
              <a:t>	Fax:	</a:t>
            </a:r>
            <a:r>
              <a:rPr lang="en-GB" sz="1050" dirty="0" smtClean="0"/>
              <a:t>+</a:t>
            </a:r>
            <a:r>
              <a:rPr lang="en-GB" sz="1050" dirty="0"/>
              <a:t>38 032 235 84 49</a:t>
            </a:r>
            <a:endParaRPr lang="ru-RU" sz="1050" dirty="0"/>
          </a:p>
          <a:p>
            <a:pPr fontAlgn="auto">
              <a:spcAft>
                <a:spcPts val="0"/>
              </a:spcAft>
              <a:defRPr/>
            </a:pPr>
            <a:r>
              <a:rPr lang="en-GB" sz="1050" dirty="0"/>
              <a:t>	E-mail:	</a:t>
            </a:r>
            <a:r>
              <a:rPr lang="en-GB" sz="1050" u="sng" dirty="0" smtClean="0">
                <a:hlinkClick r:id="rId4"/>
              </a:rPr>
              <a:t>office@dndi-systema.lviv.ua</a:t>
            </a:r>
            <a:endParaRPr lang="ru-RU" sz="1050" dirty="0"/>
          </a:p>
          <a:p>
            <a:pPr fontAlgn="auto">
              <a:spcAft>
                <a:spcPts val="0"/>
              </a:spcAft>
              <a:defRPr/>
            </a:pPr>
            <a:r>
              <a:rPr lang="en-GB" sz="1050" dirty="0"/>
              <a:t>	Website:	</a:t>
            </a:r>
            <a:r>
              <a:rPr lang="en-GB" sz="1050" u="sng" dirty="0" smtClean="0">
                <a:hlinkClick r:id="rId5"/>
              </a:rPr>
              <a:t>www.dndi-systema.lviv.ua</a:t>
            </a:r>
            <a:endParaRPr lang="en-GB" sz="1050" u="sng" dirty="0" smtClean="0"/>
          </a:p>
          <a:p>
            <a:pPr fontAlgn="auto">
              <a:spcAft>
                <a:spcPts val="0"/>
              </a:spcAft>
              <a:defRPr/>
            </a:pPr>
            <a:endParaRPr lang="ru-RU" sz="1050" dirty="0"/>
          </a:p>
          <a:p>
            <a:pPr fontAlgn="auto">
              <a:spcAft>
                <a:spcPts val="0"/>
              </a:spcAft>
              <a:defRPr/>
            </a:pPr>
            <a:r>
              <a:rPr lang="en-GB" sz="1050" b="1" dirty="0"/>
              <a:t>4.	State Enterprise “</a:t>
            </a:r>
            <a:r>
              <a:rPr lang="en-GB" sz="1050" b="1" dirty="0" err="1"/>
              <a:t>Ivano</a:t>
            </a:r>
            <a:r>
              <a:rPr lang="en-GB" sz="1050" b="1" dirty="0"/>
              <a:t>- </a:t>
            </a:r>
            <a:r>
              <a:rPr lang="en-GB" sz="1050" b="1" dirty="0" err="1"/>
              <a:t>Frankivsk</a:t>
            </a:r>
            <a:r>
              <a:rPr lang="en-GB" sz="1050" b="1" dirty="0"/>
              <a:t> Research-and-Production </a:t>
            </a:r>
            <a:r>
              <a:rPr lang="en-GB" sz="1050" b="1" dirty="0" err="1"/>
              <a:t>Center</a:t>
            </a:r>
            <a:r>
              <a:rPr lang="en-GB" sz="1050" b="1" dirty="0"/>
              <a:t> for Standardization, </a:t>
            </a:r>
            <a:r>
              <a:rPr lang="en-GB" sz="1050" b="1" dirty="0" smtClean="0"/>
              <a:t>	Metrology </a:t>
            </a:r>
            <a:r>
              <a:rPr lang="en-GB" sz="1050" b="1" dirty="0"/>
              <a:t>and Certification” </a:t>
            </a:r>
            <a:r>
              <a:rPr lang="en-GB" sz="1050" b="1" dirty="0" smtClean="0"/>
              <a:t>(</a:t>
            </a:r>
            <a:r>
              <a:rPr lang="en-US" sz="1050" b="1" dirty="0" smtClean="0"/>
              <a:t>SE</a:t>
            </a:r>
            <a:r>
              <a:rPr lang="en-GB" sz="1050" b="1" dirty="0" smtClean="0"/>
              <a:t> </a:t>
            </a:r>
            <a:r>
              <a:rPr lang="en-GB" sz="1050" b="1" dirty="0"/>
              <a:t>“</a:t>
            </a:r>
            <a:r>
              <a:rPr lang="en-GB" sz="1050" b="1" dirty="0" err="1" smtClean="0"/>
              <a:t>Ivano-Frankivskstandartmetrology</a:t>
            </a:r>
            <a:r>
              <a:rPr lang="en-GB" sz="1050" b="1" dirty="0" smtClean="0"/>
              <a:t>”)</a:t>
            </a:r>
            <a:endParaRPr lang="ru-RU" sz="1050" dirty="0"/>
          </a:p>
          <a:p>
            <a:pPr fontAlgn="auto">
              <a:spcAft>
                <a:spcPts val="0"/>
              </a:spcAft>
              <a:defRPr/>
            </a:pPr>
            <a:r>
              <a:rPr lang="en-GB" sz="1050" dirty="0" smtClean="0"/>
              <a:t>	127</a:t>
            </a:r>
            <a:r>
              <a:rPr lang="en-GB" sz="1050" dirty="0"/>
              <a:t>, </a:t>
            </a:r>
            <a:r>
              <a:rPr lang="en-GB" sz="1050" dirty="0" err="1"/>
              <a:t>Vovchynetska</a:t>
            </a:r>
            <a:r>
              <a:rPr lang="en-GB" sz="1050" dirty="0"/>
              <a:t> Str.</a:t>
            </a:r>
            <a:endParaRPr lang="ru-RU" sz="1050" dirty="0"/>
          </a:p>
          <a:p>
            <a:pPr fontAlgn="auto">
              <a:spcAft>
                <a:spcPts val="0"/>
              </a:spcAft>
              <a:defRPr/>
            </a:pPr>
            <a:r>
              <a:rPr lang="en-GB" sz="1050" dirty="0" smtClean="0"/>
              <a:t>	76007 </a:t>
            </a:r>
            <a:r>
              <a:rPr lang="en-GB" sz="1050" dirty="0" err="1"/>
              <a:t>Ivano-Frankivsk</a:t>
            </a:r>
            <a:endParaRPr lang="ru-RU" sz="1050" dirty="0"/>
          </a:p>
          <a:p>
            <a:pPr fontAlgn="auto">
              <a:spcAft>
                <a:spcPts val="0"/>
              </a:spcAft>
              <a:defRPr/>
            </a:pPr>
            <a:r>
              <a:rPr lang="en-GB" sz="1050" dirty="0" smtClean="0"/>
              <a:t>	Ukraine</a:t>
            </a:r>
            <a:endParaRPr lang="ru-RU" sz="1050" dirty="0"/>
          </a:p>
          <a:p>
            <a:pPr fontAlgn="auto">
              <a:spcAft>
                <a:spcPts val="0"/>
              </a:spcAft>
              <a:defRPr/>
            </a:pPr>
            <a:r>
              <a:rPr lang="en-GB" sz="1050" dirty="0" smtClean="0"/>
              <a:t>	Telephone</a:t>
            </a:r>
            <a:r>
              <a:rPr lang="en-GB" sz="1050" dirty="0"/>
              <a:t>:	+38 03422 6 68 84</a:t>
            </a:r>
            <a:endParaRPr lang="ru-RU" sz="1050" dirty="0"/>
          </a:p>
          <a:p>
            <a:pPr fontAlgn="auto">
              <a:spcAft>
                <a:spcPts val="0"/>
              </a:spcAft>
              <a:defRPr/>
            </a:pPr>
            <a:r>
              <a:rPr lang="en-GB" sz="1050" dirty="0" smtClean="0"/>
              <a:t>	Fax:</a:t>
            </a:r>
            <a:r>
              <a:rPr lang="en-GB" sz="1050" dirty="0"/>
              <a:t>	+</a:t>
            </a:r>
            <a:r>
              <a:rPr lang="en-GB" sz="1050"/>
              <a:t>38 </a:t>
            </a:r>
            <a:r>
              <a:rPr lang="en-GB" sz="1050" smtClean="0"/>
              <a:t>03425 </a:t>
            </a:r>
            <a:r>
              <a:rPr lang="en-GB" sz="1050" dirty="0"/>
              <a:t>3 02 00</a:t>
            </a:r>
            <a:endParaRPr lang="ru-RU" sz="1050" dirty="0"/>
          </a:p>
          <a:p>
            <a:pPr fontAlgn="auto">
              <a:spcAft>
                <a:spcPts val="0"/>
              </a:spcAft>
              <a:defRPr/>
            </a:pPr>
            <a:r>
              <a:rPr lang="en-GB" sz="1050" dirty="0" smtClean="0"/>
              <a:t>	E-mail</a:t>
            </a:r>
            <a:r>
              <a:rPr lang="en-GB" sz="1050" dirty="0"/>
              <a:t>:	</a:t>
            </a:r>
            <a:r>
              <a:rPr lang="en-GB" sz="1050" dirty="0" smtClean="0">
                <a:hlinkClick r:id="rId6"/>
              </a:rPr>
              <a:t>dcsms@if.ukrtel.net</a:t>
            </a:r>
            <a:endParaRPr lang="ru-RU" sz="1050" dirty="0"/>
          </a:p>
          <a:p>
            <a:pPr fontAlgn="auto">
              <a:spcAft>
                <a:spcPts val="0"/>
              </a:spcAft>
              <a:defRPr/>
            </a:pPr>
            <a:r>
              <a:rPr lang="en-GB" sz="1050" dirty="0" smtClean="0"/>
              <a:t>	Website</a:t>
            </a:r>
            <a:r>
              <a:rPr lang="en-GB" sz="1050" dirty="0"/>
              <a:t>:	 </a:t>
            </a:r>
            <a:r>
              <a:rPr lang="en-GB" sz="1050" dirty="0" smtClean="0"/>
              <a:t>www.ifdcsms.com.ua</a:t>
            </a:r>
            <a:endParaRPr lang="ru-RU" sz="1050" dirty="0"/>
          </a:p>
          <a:p>
            <a:pPr fontAlgn="auto">
              <a:spcAft>
                <a:spcPts val="0"/>
              </a:spcAft>
              <a:defRPr/>
            </a:pPr>
            <a:endParaRPr lang="ru-RU" sz="105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Contact persons </a:t>
            </a:r>
            <a:br>
              <a:rPr lang="en-GB" cap="all" dirty="0"/>
            </a:br>
            <a:r>
              <a:rPr lang="en-GB" cap="all" dirty="0"/>
              <a:t>of COOMET member countries</a:t>
            </a:r>
            <a:endParaRPr lang="ru-RU" dirty="0"/>
          </a:p>
        </p:txBody>
      </p:sp>
      <p:sp>
        <p:nvSpPr>
          <p:cNvPr id="6" name="Объект 2"/>
          <p:cNvSpPr>
            <a:spLocks noGrp="1"/>
          </p:cNvSpPr>
          <p:nvPr>
            <p:ph idx="1"/>
          </p:nvPr>
        </p:nvSpPr>
        <p:spPr>
          <a:xfrm>
            <a:off x="333375" y="1208088"/>
            <a:ext cx="6172200" cy="360362"/>
          </a:xfrm>
        </p:spPr>
        <p:txBody>
          <a:bodyPr rtlCol="0">
            <a:normAutofit/>
          </a:bodyPr>
          <a:lstStyle/>
          <a:p>
            <a:pPr fontAlgn="auto">
              <a:spcAft>
                <a:spcPts val="0"/>
              </a:spcAft>
              <a:defRPr/>
            </a:pPr>
            <a:r>
              <a:rPr lang="en-GB" sz="1400" b="1" cap="all" dirty="0">
                <a:solidFill>
                  <a:srgbClr val="FF0000"/>
                </a:solidFill>
              </a:rPr>
              <a:t>UZBEKISTAN</a:t>
            </a:r>
            <a:endParaRPr lang="ru-RU" sz="1400" b="1" dirty="0">
              <a:solidFill>
                <a:srgbClr val="FF0000"/>
              </a:solidFill>
            </a:endParaRPr>
          </a:p>
          <a:p>
            <a:pPr fontAlgn="auto">
              <a:spcAft>
                <a:spcPts val="0"/>
              </a:spcAft>
              <a:defRPr/>
            </a:pPr>
            <a:endParaRPr lang="ru-RU" b="1" dirty="0">
              <a:solidFill>
                <a:srgbClr val="FF000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144921836"/>
              </p:ext>
            </p:extLst>
          </p:nvPr>
        </p:nvGraphicFramePr>
        <p:xfrm>
          <a:off x="404813" y="1595438"/>
          <a:ext cx="6120681" cy="595594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576065">
                  <a:extLst>
                    <a:ext uri="{9D8B030D-6E8A-4147-A177-3AD203B41FA5}">
                      <a16:colId xmlns:a16="http://schemas.microsoft.com/office/drawing/2014/main" val="20004"/>
                    </a:ext>
                  </a:extLst>
                </a:gridCol>
              </a:tblGrid>
              <a:tr h="370840">
                <a:tc gridSpan="2">
                  <a:txBody>
                    <a:bodyPr/>
                    <a:lstStyle/>
                    <a:p>
                      <a:pPr>
                        <a:spcAft>
                          <a:spcPts val="0"/>
                        </a:spcAft>
                      </a:pPr>
                      <a:r>
                        <a:rPr lang="en-GB" sz="900" b="1" kern="1200" dirty="0" smtClean="0">
                          <a:solidFill>
                            <a:schemeClr val="lt1"/>
                          </a:solidFill>
                          <a:effectLst/>
                          <a:latin typeface="+mn-lt"/>
                          <a:ea typeface="+mn-ea"/>
                          <a:cs typeface="+mn-cs"/>
                        </a:rPr>
                        <a:t>Structural Body &amp; Subject Field</a:t>
                      </a:r>
                      <a:endParaRPr lang="ru-RU" sz="900" dirty="0">
                        <a:effectLst/>
                        <a:latin typeface="+mn-lt"/>
                        <a:ea typeface="Times New Roman"/>
                        <a:cs typeface="Times New Roman"/>
                      </a:endParaRPr>
                    </a:p>
                  </a:txBody>
                  <a:tcPr marL="68580" marR="68580" marT="0" marB="0" anchor="ctr"/>
                </a:tc>
                <a:tc hMerge="1">
                  <a:txBody>
                    <a:bodyPr/>
                    <a:lstStyle/>
                    <a:p>
                      <a:endParaRPr lang="ru-RU"/>
                    </a:p>
                  </a:txBody>
                  <a:tcPr/>
                </a:tc>
                <a:tc>
                  <a:txBody>
                    <a:bodyPr/>
                    <a:lstStyle/>
                    <a:p>
                      <a:pPr>
                        <a:spcAft>
                          <a:spcPts val="0"/>
                        </a:spcAft>
                      </a:pPr>
                      <a:r>
                        <a:rPr lang="en-GB" sz="900" b="1" kern="1200" dirty="0" smtClean="0">
                          <a:solidFill>
                            <a:schemeClr val="lt1"/>
                          </a:solidFill>
                          <a:effectLst/>
                          <a:latin typeface="+mn-lt"/>
                          <a:ea typeface="+mn-ea"/>
                          <a:cs typeface="+mn-cs"/>
                        </a:rPr>
                        <a:t>Contact Person</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Telephone, E-mail</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Address</a:t>
                      </a:r>
                      <a:endParaRPr lang="ru-RU" sz="9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21648">
                <a:tc>
                  <a:txBody>
                    <a:bodyPr/>
                    <a:lstStyle/>
                    <a:p>
                      <a:pPr>
                        <a:spcAft>
                          <a:spcPts val="0"/>
                        </a:spcAft>
                      </a:pPr>
                      <a:r>
                        <a:rPr lang="en-GB" sz="900" b="1">
                          <a:effectLst/>
                          <a:latin typeface="+mn-lt"/>
                          <a:ea typeface="Times New Roman"/>
                          <a:cs typeface="Times New Roman"/>
                        </a:rPr>
                        <a:t>TC 1.1</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General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GM</a:t>
                      </a:r>
                      <a:endParaRPr lang="ru-RU" sz="900">
                        <a:effectLst/>
                        <a:latin typeface="+mn-lt"/>
                        <a:ea typeface="Times New Roman"/>
                        <a:cs typeface="Times New Roman"/>
                      </a:endParaRPr>
                    </a:p>
                  </a:txBody>
                  <a:tcPr marL="68580" marR="68580" marT="0" marB="0" anchor="ctr"/>
                </a:tc>
                <a:tc>
                  <a:txBody>
                    <a:bodyPr/>
                    <a:lstStyle/>
                    <a:p>
                      <a:pPr algn="l">
                        <a:spcBef>
                          <a:spcPts val="300"/>
                        </a:spcBef>
                        <a:spcAft>
                          <a:spcPts val="300"/>
                        </a:spcAft>
                      </a:pPr>
                      <a:r>
                        <a:rPr lang="en-US" sz="900" b="1" kern="1200" dirty="0" err="1" smtClean="0">
                          <a:solidFill>
                            <a:schemeClr val="dk1"/>
                          </a:solidFill>
                          <a:effectLst/>
                          <a:latin typeface="+mn-lt"/>
                          <a:ea typeface="+mn-ea"/>
                          <a:cs typeface="+mn-cs"/>
                        </a:rPr>
                        <a:t>Mr</a:t>
                      </a:r>
                      <a:r>
                        <a:rPr lang="ru-RU" sz="900" b="1" kern="1200" dirty="0" smtClean="0">
                          <a:solidFill>
                            <a:schemeClr val="dk1"/>
                          </a:solidFill>
                          <a:effectLst/>
                          <a:latin typeface="+mn-lt"/>
                          <a:ea typeface="+mn-ea"/>
                          <a:cs typeface="+mn-cs"/>
                        </a:rPr>
                        <a:t> </a:t>
                      </a:r>
                      <a:r>
                        <a:rPr lang="ru-RU" sz="900" b="1" kern="1200" dirty="0" err="1" smtClean="0">
                          <a:solidFill>
                            <a:schemeClr val="dk1"/>
                          </a:solidFill>
                          <a:effectLst/>
                          <a:latin typeface="+mn-lt"/>
                          <a:ea typeface="+mn-ea"/>
                          <a:cs typeface="+mn-cs"/>
                        </a:rPr>
                        <a:t>Ravshan</a:t>
                      </a:r>
                      <a:r>
                        <a:rPr lang="ru-RU" sz="900" b="1" kern="1200" dirty="0" smtClean="0">
                          <a:solidFill>
                            <a:schemeClr val="dk1"/>
                          </a:solidFill>
                          <a:effectLst/>
                          <a:latin typeface="+mn-lt"/>
                          <a:ea typeface="+mn-ea"/>
                          <a:cs typeface="+mn-cs"/>
                        </a:rPr>
                        <a:t> RAKHMANOV</a:t>
                      </a:r>
                      <a:endParaRPr lang="en-GB" sz="900" b="1" dirty="0" smtClean="0">
                        <a:solidFill>
                          <a:schemeClr val="tx1"/>
                        </a:solidFill>
                        <a:effectLst/>
                        <a:latin typeface="+mn-lt"/>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(+998 71) 1501896</a:t>
                      </a:r>
                      <a:endParaRPr lang="en-US" sz="900" kern="1200" dirty="0" smtClean="0">
                        <a:solidFill>
                          <a:schemeClr val="tx1"/>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r</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rakhamanov</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01"/>
                  </a:ext>
                </a:extLst>
              </a:tr>
              <a:tr h="432048">
                <a:tc>
                  <a:txBody>
                    <a:bodyPr/>
                    <a:lstStyle/>
                    <a:p>
                      <a:pPr>
                        <a:spcAft>
                          <a:spcPts val="0"/>
                        </a:spcAft>
                      </a:pPr>
                      <a:r>
                        <a:rPr lang="en-GB" sz="900" b="1" dirty="0">
                          <a:effectLst/>
                          <a:latin typeface="+mn-lt"/>
                          <a:ea typeface="Times New Roman"/>
                          <a:cs typeface="Times New Roman"/>
                        </a:rPr>
                        <a:t>TC 1.2</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Acoustics, Ultrasound, Vibration</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AUV</a:t>
                      </a:r>
                      <a:endParaRPr lang="ru-RU" sz="900">
                        <a:effectLst/>
                        <a:latin typeface="+mn-lt"/>
                        <a:ea typeface="Times New Roman"/>
                        <a:cs typeface="Times New Roman"/>
                      </a:endParaRPr>
                    </a:p>
                  </a:txBody>
                  <a:tcPr marL="68580" marR="68580" marT="0" marB="0" anchor="ctr"/>
                </a:tc>
                <a:tc>
                  <a:txBody>
                    <a:bodyPr/>
                    <a:lstStyle/>
                    <a:p>
                      <a:pPr algn="l">
                        <a:spcAft>
                          <a:spcPts val="0"/>
                        </a:spcAft>
                      </a:pPr>
                      <a:r>
                        <a:rPr lang="en-GB" sz="900" b="1" dirty="0" smtClean="0">
                          <a:effectLst/>
                          <a:latin typeface="+mn-lt"/>
                          <a:cs typeface="Times New Roman"/>
                        </a:rPr>
                        <a:t>Ms</a:t>
                      </a:r>
                      <a:r>
                        <a:rPr lang="en-GB" sz="900" b="1" baseline="0" dirty="0" smtClean="0">
                          <a:effectLst/>
                          <a:latin typeface="+mn-lt"/>
                          <a:cs typeface="Times New Roman"/>
                        </a:rPr>
                        <a:t>. </a:t>
                      </a:r>
                      <a:r>
                        <a:rPr lang="en-GB" sz="900" b="1" baseline="0" dirty="0" err="1" smtClean="0">
                          <a:effectLst/>
                          <a:latin typeface="+mn-lt"/>
                          <a:cs typeface="Times New Roman"/>
                        </a:rPr>
                        <a:t>Lyubov</a:t>
                      </a:r>
                      <a:r>
                        <a:rPr lang="en-GB" sz="900" b="1" baseline="0" dirty="0" smtClean="0">
                          <a:effectLst/>
                          <a:latin typeface="+mn-lt"/>
                          <a:cs typeface="Times New Roman"/>
                        </a:rPr>
                        <a:t> </a:t>
                      </a:r>
                      <a:r>
                        <a:rPr lang="en-GB" sz="900" b="1" baseline="0" dirty="0" err="1" smtClean="0">
                          <a:effectLst/>
                          <a:latin typeface="+mn-lt"/>
                          <a:cs typeface="Times New Roman"/>
                        </a:rPr>
                        <a:t>Gazieva</a:t>
                      </a:r>
                      <a:endParaRPr lang="en-GB" sz="900" b="1" baseline="0" dirty="0" smtClean="0">
                        <a:effectLst/>
                        <a:latin typeface="+mn-lt"/>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(+998 71) 1506510</a:t>
                      </a:r>
                      <a:endParaRPr lang="en-US" sz="900" kern="1200" dirty="0" smtClean="0">
                        <a:solidFill>
                          <a:schemeClr val="tx1"/>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l</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gazieva</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02"/>
                  </a:ext>
                </a:extLst>
              </a:tr>
              <a:tr h="504056">
                <a:tc>
                  <a:txBody>
                    <a:bodyPr/>
                    <a:lstStyle/>
                    <a:p>
                      <a:pPr>
                        <a:spcAft>
                          <a:spcPts val="0"/>
                        </a:spcAft>
                      </a:pPr>
                      <a:r>
                        <a:rPr lang="en-GB" sz="900" b="1">
                          <a:effectLst/>
                          <a:latin typeface="+mn-lt"/>
                          <a:ea typeface="Times New Roman"/>
                          <a:cs typeface="Times New Roman"/>
                        </a:rPr>
                        <a:t>TC 1.3</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Electricity and Magnetism</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EM</a:t>
                      </a:r>
                      <a:endParaRPr lang="ru-RU" sz="900">
                        <a:effectLst/>
                        <a:latin typeface="+mn-lt"/>
                        <a:ea typeface="Times New Roman"/>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u="none" dirty="0">
                          <a:solidFill>
                            <a:srgbClr val="000000"/>
                          </a:solidFill>
                          <a:effectLst/>
                          <a:latin typeface="+mn-lt"/>
                          <a:cs typeface="Times New Roman"/>
                        </a:rPr>
                        <a:t>Mr</a:t>
                      </a:r>
                      <a:r>
                        <a:rPr lang="en-GB" sz="900" b="1" u="none" dirty="0" smtClean="0">
                          <a:solidFill>
                            <a:srgbClr val="000000"/>
                          </a:solidFill>
                          <a:effectLst/>
                          <a:latin typeface="+mn-lt"/>
                          <a:cs typeface="Times New Roman"/>
                        </a:rPr>
                        <a:t>.</a:t>
                      </a:r>
                      <a:r>
                        <a:rPr lang="en-GB" sz="900" b="1" u="none" baseline="0" dirty="0" smtClean="0">
                          <a:solidFill>
                            <a:srgbClr val="000000"/>
                          </a:solidFill>
                          <a:effectLst/>
                          <a:latin typeface="+mn-lt"/>
                          <a:cs typeface="Times New Roman"/>
                        </a:rPr>
                        <a:t> </a:t>
                      </a:r>
                      <a:r>
                        <a:rPr lang="en-GB" sz="900" b="1" u="none" baseline="0" dirty="0" err="1" smtClean="0">
                          <a:solidFill>
                            <a:srgbClr val="000000"/>
                          </a:solidFill>
                          <a:effectLst/>
                          <a:latin typeface="+mn-lt"/>
                          <a:cs typeface="Times New Roman"/>
                        </a:rPr>
                        <a:t>Ravshan</a:t>
                      </a:r>
                      <a:r>
                        <a:rPr lang="en-GB" sz="900" b="1" u="none" dirty="0" smtClean="0">
                          <a:solidFill>
                            <a:srgbClr val="000000"/>
                          </a:solidFill>
                          <a:effectLst/>
                          <a:latin typeface="+mn-lt"/>
                          <a:cs typeface="Times New Roman"/>
                        </a:rPr>
                        <a:t> </a:t>
                      </a:r>
                      <a:r>
                        <a:rPr lang="en-GB" sz="900" b="1" u="none" dirty="0" err="1" smtClean="0">
                          <a:solidFill>
                            <a:srgbClr val="000000"/>
                          </a:solidFill>
                          <a:effectLst/>
                          <a:latin typeface="+mn-lt"/>
                          <a:cs typeface="Times New Roman"/>
                        </a:rPr>
                        <a:t>Mahmudov</a:t>
                      </a:r>
                      <a:endParaRPr lang="en-GB" sz="900" b="1" u="none" dirty="0" smtClean="0">
                        <a:solidFill>
                          <a:srgbClr val="000000"/>
                        </a:solidFill>
                        <a:effectLst/>
                        <a:latin typeface="+mn-lt"/>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(+998 71) 1502607</a:t>
                      </a: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r</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makhmudov</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03"/>
                  </a:ext>
                </a:extLst>
              </a:tr>
              <a:tr h="432048">
                <a:tc>
                  <a:txBody>
                    <a:bodyPr/>
                    <a:lstStyle/>
                    <a:p>
                      <a:pPr>
                        <a:spcAft>
                          <a:spcPts val="0"/>
                        </a:spcAft>
                      </a:pPr>
                      <a:r>
                        <a:rPr lang="en-GB" sz="900" b="1">
                          <a:effectLst/>
                          <a:latin typeface="+mn-lt"/>
                          <a:ea typeface="Times New Roman"/>
                          <a:cs typeface="Times New Roman"/>
                        </a:rPr>
                        <a:t>TC 1.4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Flow Measurement</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F</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smtClean="0">
                          <a:effectLst/>
                          <a:latin typeface="+mn-lt"/>
                          <a:ea typeface="Times New Roman"/>
                          <a:cs typeface="Times New Roman"/>
                        </a:rPr>
                        <a:t>Mr. </a:t>
                      </a:r>
                      <a:r>
                        <a:rPr lang="en-GB" sz="900" b="1" dirty="0" err="1" smtClean="0">
                          <a:effectLst/>
                          <a:latin typeface="+mn-lt"/>
                          <a:ea typeface="Times New Roman"/>
                          <a:cs typeface="Times New Roman"/>
                        </a:rPr>
                        <a:t>Bobir</a:t>
                      </a:r>
                      <a:r>
                        <a:rPr lang="en-GB" sz="900" b="1" baseline="0" dirty="0" smtClean="0">
                          <a:effectLst/>
                          <a:latin typeface="+mn-lt"/>
                          <a:ea typeface="Times New Roman"/>
                          <a:cs typeface="Times New Roman"/>
                        </a:rPr>
                        <a:t> </a:t>
                      </a:r>
                      <a:r>
                        <a:rPr lang="en-GB" sz="900" b="1" baseline="0" dirty="0" err="1" smtClean="0">
                          <a:effectLst/>
                          <a:latin typeface="+mn-lt"/>
                          <a:ea typeface="Times New Roman"/>
                          <a:cs typeface="Times New Roman"/>
                        </a:rPr>
                        <a:t>Usmanov</a:t>
                      </a:r>
                      <a:endParaRPr lang="en-GB" sz="900" b="1" dirty="0" smtClean="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(+998 71) 1506508</a:t>
                      </a: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b</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usmanov</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04"/>
                  </a:ext>
                </a:extLst>
              </a:tr>
              <a:tr h="106288">
                <a:tc>
                  <a:txBody>
                    <a:bodyPr/>
                    <a:lstStyle/>
                    <a:p>
                      <a:pPr>
                        <a:spcAft>
                          <a:spcPts val="0"/>
                        </a:spcAft>
                      </a:pPr>
                      <a:r>
                        <a:rPr lang="en-GB" sz="900" b="1">
                          <a:effectLst/>
                          <a:latin typeface="+mn-lt"/>
                          <a:ea typeface="Times New Roman"/>
                          <a:cs typeface="Times New Roman"/>
                        </a:rPr>
                        <a:t>TC 1.5</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Length and Angle</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dirty="0" smtClean="0">
                          <a:effectLst/>
                          <a:latin typeface="+mn-lt"/>
                          <a:ea typeface="Times New Roman"/>
                          <a:cs typeface="Times New Roman"/>
                        </a:rPr>
                        <a:t>Mr. </a:t>
                      </a:r>
                      <a:r>
                        <a:rPr lang="en-US" sz="900" b="1" dirty="0" err="1" smtClean="0">
                          <a:effectLst/>
                          <a:latin typeface="+mn-lt"/>
                          <a:ea typeface="Times New Roman"/>
                          <a:cs typeface="Times New Roman"/>
                        </a:rPr>
                        <a:t>Alexandr</a:t>
                      </a:r>
                      <a:r>
                        <a:rPr lang="en-US" sz="900" b="1" dirty="0" smtClean="0">
                          <a:effectLst/>
                          <a:latin typeface="+mn-lt"/>
                          <a:ea typeface="Times New Roman"/>
                          <a:cs typeface="Times New Roman"/>
                        </a:rPr>
                        <a:t> </a:t>
                      </a:r>
                      <a:r>
                        <a:rPr lang="en-US" sz="900" b="1" dirty="0" err="1" smtClean="0">
                          <a:effectLst/>
                          <a:latin typeface="+mn-lt"/>
                          <a:ea typeface="Times New Roman"/>
                          <a:cs typeface="Times New Roman"/>
                        </a:rPr>
                        <a:t>Reys</a:t>
                      </a:r>
                      <a:endParaRPr lang="en-US" sz="900" b="1" dirty="0" smtClean="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(+998 71) 1506506</a:t>
                      </a: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a</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reys</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05"/>
                  </a:ext>
                </a:extLst>
              </a:tr>
              <a:tr h="370840">
                <a:tc>
                  <a:txBody>
                    <a:bodyPr/>
                    <a:lstStyle/>
                    <a:p>
                      <a:pPr>
                        <a:spcAft>
                          <a:spcPts val="0"/>
                        </a:spcAft>
                      </a:pPr>
                      <a:r>
                        <a:rPr lang="en-GB" sz="900" b="1" dirty="0">
                          <a:effectLst/>
                          <a:latin typeface="+mn-lt"/>
                          <a:ea typeface="Times New Roman"/>
                          <a:cs typeface="Times New Roman"/>
                        </a:rPr>
                        <a:t>TC 1.6</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Mass and Related Quantities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en-US" sz="900" b="1" kern="1200" dirty="0" smtClean="0">
                          <a:solidFill>
                            <a:schemeClr val="dk1"/>
                          </a:solidFill>
                          <a:effectLst/>
                          <a:latin typeface="+mn-lt"/>
                          <a:ea typeface="+mn-ea"/>
                          <a:cs typeface="+mn-cs"/>
                        </a:rPr>
                        <a:t> </a:t>
                      </a:r>
                      <a:r>
                        <a:rPr lang="ru-RU" sz="900" b="1" kern="1200" dirty="0" err="1" smtClean="0">
                          <a:solidFill>
                            <a:schemeClr val="dk1"/>
                          </a:solidFill>
                          <a:effectLst/>
                          <a:latin typeface="+mn-lt"/>
                          <a:ea typeface="+mn-ea"/>
                          <a:cs typeface="+mn-cs"/>
                        </a:rPr>
                        <a:t>Javokhirjon</a:t>
                      </a:r>
                      <a:r>
                        <a:rPr lang="ru-RU" sz="900" b="1" kern="1200" dirty="0" smtClean="0">
                          <a:solidFill>
                            <a:schemeClr val="dk1"/>
                          </a:solidFill>
                          <a:effectLst/>
                          <a:latin typeface="+mn-lt"/>
                          <a:ea typeface="+mn-ea"/>
                          <a:cs typeface="+mn-cs"/>
                        </a:rPr>
                        <a:t> NOSIROV </a:t>
                      </a:r>
                      <a:endParaRPr lang="en-GB" sz="900" b="1" baseline="0" dirty="0" smtClean="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(+998 71) 202-00-11 </a:t>
                      </a:r>
                      <a:r>
                        <a:rPr lang="en-US" sz="900" kern="1200" dirty="0" smtClean="0">
                          <a:solidFill>
                            <a:schemeClr val="tx1"/>
                          </a:solidFill>
                          <a:effectLst/>
                          <a:latin typeface="Calibri" pitchFamily="34" charset="0"/>
                          <a:ea typeface="+mn-ea"/>
                          <a:cs typeface="+mn-cs"/>
                        </a:rPr>
                        <a:t>j</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nosirov</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06"/>
                  </a:ext>
                </a:extLst>
              </a:tr>
              <a:tr h="318184">
                <a:tc>
                  <a:txBody>
                    <a:bodyPr/>
                    <a:lstStyle/>
                    <a:p>
                      <a:pPr>
                        <a:spcAft>
                          <a:spcPts val="0"/>
                        </a:spcAft>
                      </a:pPr>
                      <a:r>
                        <a:rPr lang="en-GB" sz="900" b="1">
                          <a:effectLst/>
                          <a:latin typeface="+mn-lt"/>
                          <a:ea typeface="Times New Roman"/>
                          <a:cs typeface="Times New Roman"/>
                        </a:rPr>
                        <a:t>TC 1.7</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Photometry and Radiometry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PR</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en-US" sz="900" b="1" kern="1200" dirty="0" smtClean="0">
                          <a:solidFill>
                            <a:schemeClr val="dk1"/>
                          </a:solidFill>
                          <a:effectLst/>
                          <a:latin typeface="+mn-lt"/>
                          <a:ea typeface="+mn-ea"/>
                          <a:cs typeface="+mn-cs"/>
                        </a:rPr>
                        <a:t> </a:t>
                      </a:r>
                      <a:r>
                        <a:rPr lang="ru-RU" sz="900" b="1" kern="1200" dirty="0" err="1" smtClean="0">
                          <a:solidFill>
                            <a:schemeClr val="dk1"/>
                          </a:solidFill>
                          <a:effectLst/>
                          <a:latin typeface="+mn-lt"/>
                          <a:ea typeface="+mn-ea"/>
                          <a:cs typeface="+mn-cs"/>
                        </a:rPr>
                        <a:t>Anvar</a:t>
                      </a:r>
                      <a:r>
                        <a:rPr lang="ru-RU" sz="900" b="1" kern="1200" dirty="0" smtClean="0">
                          <a:solidFill>
                            <a:schemeClr val="dk1"/>
                          </a:solidFill>
                          <a:effectLst/>
                          <a:latin typeface="+mn-lt"/>
                          <a:ea typeface="+mn-ea"/>
                          <a:cs typeface="+mn-cs"/>
                        </a:rPr>
                        <a:t> KHASANOV</a:t>
                      </a:r>
                      <a:endParaRPr lang="en-GB" sz="900" b="1" dirty="0" smtClean="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(+998 71) 1506509</a:t>
                      </a: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a</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khasanov</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07"/>
                  </a:ext>
                </a:extLst>
              </a:tr>
              <a:tr h="307384">
                <a:tc>
                  <a:txBody>
                    <a:bodyPr/>
                    <a:lstStyle/>
                    <a:p>
                      <a:pPr>
                        <a:spcAft>
                          <a:spcPts val="0"/>
                        </a:spcAft>
                      </a:pPr>
                      <a:r>
                        <a:rPr lang="en-GB" sz="900" b="1" dirty="0">
                          <a:effectLst/>
                          <a:latin typeface="+mn-lt"/>
                          <a:ea typeface="Times New Roman"/>
                          <a:cs typeface="Times New Roman"/>
                        </a:rPr>
                        <a:t>TC 1.8</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Physical Chemistry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QM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en-US"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Kakhramon</a:t>
                      </a:r>
                      <a:r>
                        <a:rPr lang="en-US" sz="900" b="1" kern="1200" dirty="0" smtClean="0">
                          <a:solidFill>
                            <a:schemeClr val="dk1"/>
                          </a:solidFill>
                          <a:effectLst/>
                          <a:latin typeface="+mn-lt"/>
                          <a:ea typeface="+mn-ea"/>
                          <a:cs typeface="+mn-cs"/>
                        </a:rPr>
                        <a:t> NISHANOV</a:t>
                      </a:r>
                      <a:endParaRPr lang="en-GB" sz="900" b="1" dirty="0" smtClean="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(+998 71) 1506509</a:t>
                      </a: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k</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nishanov</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08"/>
                  </a:ext>
                </a:extLst>
              </a:tr>
              <a:tr h="370840">
                <a:tc>
                  <a:txBody>
                    <a:bodyPr/>
                    <a:lstStyle/>
                    <a:p>
                      <a:pPr>
                        <a:spcAft>
                          <a:spcPts val="0"/>
                        </a:spcAft>
                      </a:pPr>
                      <a:r>
                        <a:rPr lang="en-GB" sz="900" b="1">
                          <a:effectLst/>
                          <a:latin typeface="+mn-lt"/>
                          <a:ea typeface="Times New Roman"/>
                          <a:cs typeface="Times New Roman"/>
                        </a:rPr>
                        <a:t>TC 1.9</a:t>
                      </a:r>
                      <a:endParaRPr lang="ru-RU" sz="900">
                        <a:effectLst/>
                        <a:latin typeface="+mn-lt"/>
                        <a:ea typeface="Times New Roman"/>
                        <a:cs typeface="Times New Roman"/>
                      </a:endParaRPr>
                    </a:p>
                    <a:p>
                      <a:pPr>
                        <a:spcAft>
                          <a:spcPts val="0"/>
                        </a:spcAft>
                      </a:pPr>
                      <a:r>
                        <a:rPr lang="en-GB" sz="900" spc="-10">
                          <a:effectLst/>
                          <a:latin typeface="+mn-lt"/>
                          <a:ea typeface="Times New Roman"/>
                          <a:cs typeface="Times New Roman"/>
                        </a:rPr>
                        <a:t>Ionising Radiation and Radioactivity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RI</a:t>
                      </a:r>
                      <a:endParaRPr lang="ru-RU" sz="900" dirty="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en-US" sz="900" b="1" kern="1200" dirty="0" smtClean="0">
                          <a:solidFill>
                            <a:schemeClr val="dk1"/>
                          </a:solidFill>
                          <a:effectLst/>
                          <a:latin typeface="+mn-lt"/>
                          <a:ea typeface="+mn-ea"/>
                          <a:cs typeface="+mn-cs"/>
                        </a:rPr>
                        <a:t> </a:t>
                      </a:r>
                      <a:r>
                        <a:rPr lang="ru-RU" sz="900" b="1" kern="1200" dirty="0" err="1" smtClean="0">
                          <a:solidFill>
                            <a:schemeClr val="dk1"/>
                          </a:solidFill>
                          <a:effectLst/>
                          <a:latin typeface="+mn-lt"/>
                          <a:ea typeface="+mn-ea"/>
                          <a:cs typeface="+mn-cs"/>
                        </a:rPr>
                        <a:t>Elyor</a:t>
                      </a:r>
                      <a:r>
                        <a:rPr lang="ru-RU" sz="900" b="1" kern="1200" dirty="0" smtClean="0">
                          <a:solidFill>
                            <a:schemeClr val="dk1"/>
                          </a:solidFill>
                          <a:effectLst/>
                          <a:latin typeface="+mn-lt"/>
                          <a:ea typeface="+mn-ea"/>
                          <a:cs typeface="+mn-cs"/>
                        </a:rPr>
                        <a:t> KHIKMATOV</a:t>
                      </a:r>
                      <a:endParaRPr lang="en-GB" sz="900" b="1" dirty="0" smtClean="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(+998 71) 1506510</a:t>
                      </a: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e</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khikmatov</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09"/>
                  </a:ext>
                </a:extLst>
              </a:tr>
              <a:tr h="317152">
                <a:tc>
                  <a:txBody>
                    <a:bodyPr/>
                    <a:lstStyle/>
                    <a:p>
                      <a:pPr>
                        <a:spcAft>
                          <a:spcPts val="0"/>
                        </a:spcAft>
                      </a:pPr>
                      <a:r>
                        <a:rPr lang="en-GB" sz="900" b="1">
                          <a:effectLst/>
                          <a:latin typeface="+mn-lt"/>
                          <a:ea typeface="Times New Roman"/>
                          <a:cs typeface="Times New Roman"/>
                        </a:rPr>
                        <a:t>TC 1.10</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Thermometry and Thermal Physics</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US" sz="900" b="1" kern="1200" dirty="0" err="1" smtClean="0">
                          <a:solidFill>
                            <a:schemeClr val="dk1"/>
                          </a:solidFill>
                          <a:effectLst/>
                          <a:latin typeface="+mn-lt"/>
                          <a:ea typeface="+mn-ea"/>
                          <a:cs typeface="+mn-cs"/>
                        </a:rPr>
                        <a:t>Mr</a:t>
                      </a:r>
                      <a:r>
                        <a:rPr lang="en-US" sz="900" b="1" kern="1200" dirty="0" smtClean="0">
                          <a:solidFill>
                            <a:schemeClr val="dk1"/>
                          </a:solidFill>
                          <a:effectLst/>
                          <a:latin typeface="+mn-lt"/>
                          <a:ea typeface="+mn-ea"/>
                          <a:cs typeface="+mn-cs"/>
                        </a:rPr>
                        <a:t> </a:t>
                      </a:r>
                      <a:r>
                        <a:rPr lang="ru-RU" sz="900" b="1" kern="1200" dirty="0" err="1" smtClean="0">
                          <a:solidFill>
                            <a:schemeClr val="dk1"/>
                          </a:solidFill>
                          <a:effectLst/>
                          <a:latin typeface="+mn-lt"/>
                          <a:ea typeface="+mn-ea"/>
                          <a:cs typeface="+mn-cs"/>
                        </a:rPr>
                        <a:t>Diyor</a:t>
                      </a:r>
                      <a:r>
                        <a:rPr lang="ru-RU" sz="900" b="1" kern="1200" dirty="0" smtClean="0">
                          <a:solidFill>
                            <a:schemeClr val="dk1"/>
                          </a:solidFill>
                          <a:effectLst/>
                          <a:latin typeface="+mn-lt"/>
                          <a:ea typeface="+mn-ea"/>
                          <a:cs typeface="+mn-cs"/>
                        </a:rPr>
                        <a:t> ZAKHIDOV</a:t>
                      </a:r>
                      <a:endParaRPr lang="en-GB" sz="900" b="1" baseline="0" dirty="0" smtClean="0">
                        <a:effectLst/>
                        <a:latin typeface="+mn-lt"/>
                        <a:ea typeface="Times New Roman"/>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(+998 71) 1506509</a:t>
                      </a: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d</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zakhidov</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10"/>
                  </a:ext>
                </a:extLst>
              </a:tr>
              <a:tr h="234344">
                <a:tc>
                  <a:txBody>
                    <a:bodyPr/>
                    <a:lstStyle/>
                    <a:p>
                      <a:pPr>
                        <a:spcAft>
                          <a:spcPts val="0"/>
                        </a:spcAft>
                      </a:pPr>
                      <a:r>
                        <a:rPr lang="en-GB" sz="900" b="1" dirty="0">
                          <a:effectLst/>
                          <a:latin typeface="+mn-lt"/>
                          <a:ea typeface="Times New Roman"/>
                          <a:cs typeface="Times New Roman"/>
                        </a:rPr>
                        <a:t>TC 1.11</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Time and Frequency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TF</a:t>
                      </a:r>
                      <a:endParaRPr lang="ru-RU" sz="900">
                        <a:effectLst/>
                        <a:latin typeface="+mn-lt"/>
                        <a:ea typeface="Times New Roman"/>
                        <a:cs typeface="Times New Roman"/>
                      </a:endParaRPr>
                    </a:p>
                  </a:txBody>
                  <a:tcPr marL="68580" marR="68580" marT="0" marB="0" anchor="ctr"/>
                </a:tc>
                <a:tc>
                  <a:txBody>
                    <a:bodyPr/>
                    <a:lstStyle/>
                    <a:p>
                      <a:pPr algn="l">
                        <a:spcAft>
                          <a:spcPts val="0"/>
                        </a:spcAft>
                      </a:pPr>
                      <a:r>
                        <a:rPr lang="en-GB" sz="900" b="1" dirty="0" smtClean="0">
                          <a:effectLst/>
                          <a:latin typeface="+mn-lt"/>
                          <a:cs typeface="Times New Roman"/>
                        </a:rPr>
                        <a:t>Mrs</a:t>
                      </a:r>
                      <a:r>
                        <a:rPr lang="en-GB" sz="900" b="1" baseline="0" dirty="0" smtClean="0">
                          <a:effectLst/>
                          <a:latin typeface="+mn-lt"/>
                          <a:cs typeface="Times New Roman"/>
                        </a:rPr>
                        <a:t>. </a:t>
                      </a:r>
                      <a:r>
                        <a:rPr lang="en-GB" sz="900" b="1" baseline="0" dirty="0" err="1" smtClean="0">
                          <a:effectLst/>
                          <a:latin typeface="+mn-lt"/>
                          <a:cs typeface="Times New Roman"/>
                        </a:rPr>
                        <a:t>Lubov</a:t>
                      </a:r>
                      <a:r>
                        <a:rPr lang="en-GB" sz="900" b="1" baseline="0" dirty="0" smtClean="0">
                          <a:effectLst/>
                          <a:latin typeface="+mn-lt"/>
                          <a:cs typeface="Times New Roman"/>
                        </a:rPr>
                        <a:t> </a:t>
                      </a:r>
                      <a:r>
                        <a:rPr lang="en-GB" sz="900" b="1" baseline="0" dirty="0" err="1" smtClean="0">
                          <a:effectLst/>
                          <a:latin typeface="+mn-lt"/>
                          <a:cs typeface="Times New Roman"/>
                        </a:rPr>
                        <a:t>Gazieva</a:t>
                      </a:r>
                      <a:endParaRPr lang="en-GB" sz="900" b="1" baseline="0" dirty="0" smtClean="0">
                        <a:effectLst/>
                        <a:latin typeface="+mn-lt"/>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(+998 71) 1506510</a:t>
                      </a: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l</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gazieva</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11"/>
                  </a:ext>
                </a:extLst>
              </a:tr>
              <a:tr h="193576">
                <a:tc>
                  <a:txBody>
                    <a:bodyPr/>
                    <a:lstStyle/>
                    <a:p>
                      <a:pPr>
                        <a:spcAft>
                          <a:spcPts val="0"/>
                        </a:spcAft>
                      </a:pPr>
                      <a:r>
                        <a:rPr lang="en-GB" sz="900" b="1" dirty="0">
                          <a:effectLst/>
                          <a:latin typeface="+mn-lt"/>
                          <a:ea typeface="Times New Roman"/>
                          <a:cs typeface="Times New Roman"/>
                        </a:rPr>
                        <a:t>TC 1.12</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Reference Materials</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RM</a:t>
                      </a:r>
                      <a:endParaRPr lang="ru-RU" sz="900">
                        <a:effectLst/>
                        <a:latin typeface="+mn-lt"/>
                        <a:ea typeface="Times New Roman"/>
                        <a:cs typeface="Times New Roman"/>
                      </a:endParaRPr>
                    </a:p>
                  </a:txBody>
                  <a:tcPr marL="68580" marR="68580" marT="0" marB="0" anchor="ctr"/>
                </a:tc>
                <a:tc>
                  <a:txBody>
                    <a:bodyPr/>
                    <a:lstStyle/>
                    <a:p>
                      <a:pPr>
                        <a:spcAft>
                          <a:spcPts val="0"/>
                        </a:spcAft>
                      </a:pPr>
                      <a:r>
                        <a:rPr lang="en-GB" sz="900" b="1" dirty="0">
                          <a:effectLst/>
                          <a:latin typeface="+mn-lt"/>
                          <a:ea typeface="Times New Roman"/>
                          <a:cs typeface="Times New Roman"/>
                        </a:rPr>
                        <a:t>Dr. Larisa </a:t>
                      </a:r>
                      <a:r>
                        <a:rPr lang="en-GB" sz="900" b="1" dirty="0" smtClean="0">
                          <a:effectLst/>
                          <a:latin typeface="+mn-lt"/>
                          <a:ea typeface="Times New Roman"/>
                          <a:cs typeface="Times New Roman"/>
                        </a:rPr>
                        <a:t>Kim</a:t>
                      </a: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kern="1200" dirty="0" smtClean="0">
                          <a:solidFill>
                            <a:schemeClr val="tx1"/>
                          </a:solidFill>
                          <a:effectLst/>
                          <a:latin typeface="Calibri" pitchFamily="34" charset="0"/>
                          <a:ea typeface="+mn-ea"/>
                          <a:cs typeface="+mn-cs"/>
                        </a:rPr>
                        <a:t>(+998 71) 1501896</a:t>
                      </a:r>
                    </a:p>
                    <a:p>
                      <a:pPr marL="0" marR="0" lvl="0" indent="0" algn="l" defTabSz="914400" rtl="0" eaLnBrk="1" fontAlgn="base" latinLnBrk="0" hangingPunct="1">
                        <a:lnSpc>
                          <a:spcPct val="100000"/>
                        </a:lnSpc>
                        <a:spcBef>
                          <a:spcPct val="0"/>
                        </a:spcBef>
                        <a:spcAft>
                          <a:spcPct val="0"/>
                        </a:spcAft>
                        <a:buClrTx/>
                        <a:buSzTx/>
                        <a:buFontTx/>
                        <a:buNone/>
                        <a:tabLst/>
                      </a:pPr>
                      <a:r>
                        <a:rPr lang="en-US" sz="900" kern="1200" dirty="0" smtClean="0">
                          <a:solidFill>
                            <a:schemeClr val="tx1"/>
                          </a:solidFill>
                          <a:effectLst/>
                          <a:latin typeface="Calibri" pitchFamily="34" charset="0"/>
                          <a:ea typeface="+mn-ea"/>
                          <a:cs typeface="+mn-cs"/>
                        </a:rPr>
                        <a:t>l</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kim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12"/>
                  </a:ext>
                </a:extLst>
              </a:tr>
              <a:tr h="372960">
                <a:tc>
                  <a:txBody>
                    <a:bodyPr/>
                    <a:lstStyle/>
                    <a:p>
                      <a:pPr>
                        <a:spcAft>
                          <a:spcPts val="0"/>
                        </a:spcAft>
                      </a:pPr>
                      <a:r>
                        <a:rPr lang="en-GB" sz="900" b="1">
                          <a:effectLst/>
                          <a:latin typeface="+mn-lt"/>
                          <a:ea typeface="Times New Roman"/>
                          <a:cs typeface="Times New Roman"/>
                        </a:rPr>
                        <a:t>TC 2</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Legal Metrology</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LM</a:t>
                      </a:r>
                      <a:endParaRPr lang="ru-RU" sz="900">
                        <a:effectLst/>
                        <a:latin typeface="+mn-lt"/>
                        <a:ea typeface="Times New Roman"/>
                        <a:cs typeface="Times New Roman"/>
                      </a:endParaRPr>
                    </a:p>
                  </a:txBody>
                  <a:tcPr marL="68580" marR="68580" marT="0" marB="0" anchor="ctr"/>
                </a:tc>
                <a:tc>
                  <a:txBody>
                    <a:bodyPr/>
                    <a:lstStyle/>
                    <a:p>
                      <a:pPr algn="l">
                        <a:spcAft>
                          <a:spcPts val="0"/>
                        </a:spcAft>
                      </a:pPr>
                      <a:r>
                        <a:rPr lang="en-US" sz="900" b="1" kern="1200" dirty="0" err="1" smtClean="0">
                          <a:solidFill>
                            <a:schemeClr val="dk1"/>
                          </a:solidFill>
                          <a:effectLst/>
                          <a:latin typeface="+mn-lt"/>
                          <a:ea typeface="+mn-ea"/>
                          <a:cs typeface="+mn-cs"/>
                        </a:rPr>
                        <a:t>Mr</a:t>
                      </a:r>
                      <a:r>
                        <a:rPr lang="en-US" sz="900" b="1" kern="1200" dirty="0" smtClean="0">
                          <a:solidFill>
                            <a:schemeClr val="dk1"/>
                          </a:solidFill>
                          <a:effectLst/>
                          <a:latin typeface="+mn-lt"/>
                          <a:ea typeface="+mn-ea"/>
                          <a:cs typeface="+mn-cs"/>
                        </a:rPr>
                        <a:t> Marat YUNUSOV</a:t>
                      </a:r>
                      <a:endParaRPr lang="en-GB" sz="900" b="1" dirty="0" smtClean="0">
                        <a:solidFill>
                          <a:srgbClr val="000000"/>
                        </a:solidFill>
                        <a:effectLst/>
                        <a:latin typeface="+mn-lt"/>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(+998 71) 1292610</a:t>
                      </a:r>
                    </a:p>
                    <a:p>
                      <a:r>
                        <a:rPr lang="en-US" sz="900" kern="1200" dirty="0" err="1" smtClean="0">
                          <a:solidFill>
                            <a:schemeClr val="tx1"/>
                          </a:solidFill>
                          <a:effectLst/>
                          <a:latin typeface="Calibri" pitchFamily="34" charset="0"/>
                          <a:ea typeface="+mn-ea"/>
                          <a:cs typeface="+mn-cs"/>
                        </a:rPr>
                        <a:t>marat</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yunusov</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13"/>
                  </a:ext>
                </a:extLst>
              </a:tr>
              <a:tr h="288032">
                <a:tc>
                  <a:txBody>
                    <a:bodyPr/>
                    <a:lstStyle/>
                    <a:p>
                      <a:pPr>
                        <a:spcAft>
                          <a:spcPts val="0"/>
                        </a:spcAft>
                      </a:pPr>
                      <a:r>
                        <a:rPr lang="en-GB" sz="900" b="1" dirty="0">
                          <a:effectLst/>
                          <a:latin typeface="+mn-lt"/>
                          <a:ea typeface="Times New Roman"/>
                          <a:cs typeface="Times New Roman"/>
                        </a:rPr>
                        <a:t>TC 3.1</a:t>
                      </a:r>
                      <a:endParaRPr lang="ru-RU" sz="900" dirty="0">
                        <a:effectLst/>
                        <a:latin typeface="+mn-lt"/>
                        <a:ea typeface="Times New Roman"/>
                        <a:cs typeface="Times New Roman"/>
                      </a:endParaRPr>
                    </a:p>
                    <a:p>
                      <a:pPr>
                        <a:spcAft>
                          <a:spcPts val="0"/>
                        </a:spcAft>
                      </a:pPr>
                      <a:r>
                        <a:rPr lang="en-GB" sz="900" spc="-10" dirty="0">
                          <a:effectLst/>
                          <a:latin typeface="+mn-lt"/>
                          <a:ea typeface="Times New Roman"/>
                          <a:cs typeface="Times New Roman"/>
                        </a:rPr>
                        <a:t>Quality Forum Technical Committee</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AQ</a:t>
                      </a:r>
                      <a:endParaRPr lang="ru-RU" sz="900">
                        <a:effectLst/>
                        <a:latin typeface="+mn-lt"/>
                        <a:ea typeface="Times New Roman"/>
                        <a:cs typeface="Times New Roman"/>
                      </a:endParaRPr>
                    </a:p>
                  </a:txBody>
                  <a:tcPr marL="68580" marR="68580" marT="0" marB="0" anchor="ctr"/>
                </a:tc>
                <a:tc>
                  <a:txBody>
                    <a:bodyPr/>
                    <a:lstStyle/>
                    <a:p>
                      <a:pPr algn="l">
                        <a:spcBef>
                          <a:spcPts val="300"/>
                        </a:spcBef>
                        <a:spcAft>
                          <a:spcPts val="300"/>
                        </a:spcAft>
                      </a:pPr>
                      <a:r>
                        <a:rPr lang="en-GB" sz="900" b="1" dirty="0" smtClean="0">
                          <a:solidFill>
                            <a:schemeClr val="tx1"/>
                          </a:solidFill>
                          <a:effectLst/>
                          <a:latin typeface="+mn-lt"/>
                        </a:rPr>
                        <a:t>Mrs.</a:t>
                      </a:r>
                      <a:r>
                        <a:rPr lang="en-GB" sz="900" b="1" baseline="0" dirty="0" smtClean="0">
                          <a:solidFill>
                            <a:schemeClr val="tx1"/>
                          </a:solidFill>
                          <a:effectLst/>
                          <a:latin typeface="+mn-lt"/>
                        </a:rPr>
                        <a:t> Elena </a:t>
                      </a:r>
                      <a:r>
                        <a:rPr lang="en-GB" sz="900" b="1" baseline="0" dirty="0" err="1" smtClean="0">
                          <a:solidFill>
                            <a:schemeClr val="tx1"/>
                          </a:solidFill>
                          <a:effectLst/>
                          <a:latin typeface="+mn-lt"/>
                        </a:rPr>
                        <a:t>Ogay</a:t>
                      </a:r>
                      <a:endParaRPr lang="en-GB" sz="900" b="1" dirty="0" smtClean="0">
                        <a:solidFill>
                          <a:schemeClr val="tx1"/>
                        </a:solidFill>
                        <a:effectLst/>
                        <a:latin typeface="+mn-lt"/>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(+998 71) 1502610</a:t>
                      </a:r>
                    </a:p>
                    <a:p>
                      <a:r>
                        <a:rPr lang="en-US" sz="900" kern="1200" dirty="0" err="1" smtClean="0">
                          <a:solidFill>
                            <a:schemeClr val="tx1"/>
                          </a:solidFill>
                          <a:effectLst/>
                          <a:latin typeface="Calibri" pitchFamily="34" charset="0"/>
                          <a:ea typeface="+mn-ea"/>
                          <a:cs typeface="+mn-cs"/>
                        </a:rPr>
                        <a:t>elena</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ogay</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14"/>
                  </a:ext>
                </a:extLst>
              </a:tr>
              <a:tr h="280696">
                <a:tc>
                  <a:txBody>
                    <a:bodyPr/>
                    <a:lstStyle/>
                    <a:p>
                      <a:pPr>
                        <a:spcAft>
                          <a:spcPts val="0"/>
                        </a:spcAft>
                      </a:pPr>
                      <a:r>
                        <a:rPr lang="en-GB" sz="900" b="1">
                          <a:effectLst/>
                          <a:latin typeface="+mn-lt"/>
                          <a:ea typeface="Times New Roman"/>
                          <a:cs typeface="Times New Roman"/>
                        </a:rPr>
                        <a:t>TC 4</a:t>
                      </a:r>
                      <a:endParaRPr lang="ru-RU" sz="900">
                        <a:effectLst/>
                        <a:latin typeface="+mn-lt"/>
                        <a:ea typeface="Times New Roman"/>
                        <a:cs typeface="Times New Roman"/>
                      </a:endParaRPr>
                    </a:p>
                    <a:p>
                      <a:pPr>
                        <a:spcAft>
                          <a:spcPts val="0"/>
                        </a:spcAft>
                      </a:pPr>
                      <a:r>
                        <a:rPr lang="en-GB" sz="900">
                          <a:effectLst/>
                          <a:latin typeface="+mn-lt"/>
                          <a:ea typeface="Times New Roman"/>
                          <a:cs typeface="Times New Roman"/>
                        </a:rPr>
                        <a:t>Information and Training</a:t>
                      </a:r>
                      <a:endParaRPr lang="ru-RU" sz="900">
                        <a:effectLst/>
                        <a:latin typeface="+mn-lt"/>
                        <a:ea typeface="Times New Roman"/>
                        <a:cs typeface="Times New Roman"/>
                      </a:endParaRPr>
                    </a:p>
                  </a:txBody>
                  <a:tcPr marL="68580" marR="68580" marT="0" marB="0" anchor="ctr"/>
                </a:tc>
                <a:tc>
                  <a:txBody>
                    <a:bodyPr/>
                    <a:lstStyle/>
                    <a:p>
                      <a:pPr algn="ctr">
                        <a:spcAft>
                          <a:spcPts val="0"/>
                        </a:spcAft>
                      </a:pPr>
                      <a:r>
                        <a:rPr lang="en-GB" sz="900" b="1">
                          <a:effectLst/>
                          <a:latin typeface="+mn-lt"/>
                          <a:ea typeface="Times New Roman"/>
                          <a:cs typeface="Times New Roman"/>
                        </a:rPr>
                        <a:t>IT</a:t>
                      </a:r>
                      <a:endParaRPr lang="ru-RU" sz="900">
                        <a:effectLst/>
                        <a:latin typeface="+mn-lt"/>
                        <a:ea typeface="Times New Roman"/>
                        <a:cs typeface="Times New Roman"/>
                      </a:endParaRPr>
                    </a:p>
                    <a:p>
                      <a:pPr algn="ctr">
                        <a:spcAft>
                          <a:spcPts val="0"/>
                        </a:spcAft>
                      </a:pPr>
                      <a:r>
                        <a:rPr lang="en-GB" sz="900" b="1">
                          <a:effectLst/>
                          <a:latin typeface="+mn-lt"/>
                          <a:ea typeface="Times New Roman"/>
                          <a:cs typeface="Times New Roman"/>
                        </a:rPr>
                        <a:t>TR</a:t>
                      </a:r>
                      <a:endParaRPr lang="ru-RU" sz="900">
                        <a:effectLst/>
                        <a:latin typeface="+mn-lt"/>
                        <a:ea typeface="Times New Roman"/>
                        <a:cs typeface="Times New Roman"/>
                      </a:endParaRPr>
                    </a:p>
                  </a:txBody>
                  <a:tcPr marL="68580" marR="68580" marT="0" marB="0" anchor="ctr"/>
                </a:tc>
                <a:tc>
                  <a:txBody>
                    <a:bodyPr/>
                    <a:lstStyle/>
                    <a:p>
                      <a:pPr algn="l">
                        <a:spcAft>
                          <a:spcPts val="0"/>
                        </a:spcAft>
                      </a:pPr>
                      <a:r>
                        <a:rPr lang="en-US" sz="900" b="1" kern="1200" dirty="0" err="1" smtClean="0">
                          <a:solidFill>
                            <a:schemeClr val="dk1"/>
                          </a:solidFill>
                          <a:effectLst/>
                          <a:latin typeface="+mn-lt"/>
                          <a:ea typeface="+mn-ea"/>
                          <a:cs typeface="+mn-cs"/>
                        </a:rPr>
                        <a:t>Ms</a:t>
                      </a:r>
                      <a:r>
                        <a:rPr lang="en-US" sz="900" b="1" kern="1200" dirty="0" smtClean="0">
                          <a:solidFill>
                            <a:schemeClr val="dk1"/>
                          </a:solidFill>
                          <a:effectLst/>
                          <a:latin typeface="+mn-lt"/>
                          <a:ea typeface="+mn-ea"/>
                          <a:cs typeface="+mn-cs"/>
                        </a:rPr>
                        <a:t> </a:t>
                      </a:r>
                      <a:r>
                        <a:rPr lang="en-US" sz="900" b="1" kern="1200" dirty="0" err="1" smtClean="0">
                          <a:solidFill>
                            <a:schemeClr val="dk1"/>
                          </a:solidFill>
                          <a:effectLst/>
                          <a:latin typeface="+mn-lt"/>
                          <a:ea typeface="+mn-ea"/>
                          <a:cs typeface="+mn-cs"/>
                        </a:rPr>
                        <a:t>Sheroz</a:t>
                      </a:r>
                      <a:r>
                        <a:rPr lang="en-US" sz="900" b="1" kern="1200" dirty="0" smtClean="0">
                          <a:solidFill>
                            <a:schemeClr val="dk1"/>
                          </a:solidFill>
                          <a:effectLst/>
                          <a:latin typeface="+mn-lt"/>
                          <a:ea typeface="+mn-ea"/>
                          <a:cs typeface="+mn-cs"/>
                        </a:rPr>
                        <a:t> ISMATULLAEV</a:t>
                      </a:r>
                      <a:endParaRPr lang="en-GB" sz="900" b="1" u="none" dirty="0" smtClean="0">
                        <a:solidFill>
                          <a:srgbClr val="000000"/>
                        </a:solidFill>
                        <a:effectLst/>
                        <a:latin typeface="+mn-lt"/>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(+998 71) 1502605</a:t>
                      </a:r>
                    </a:p>
                    <a:p>
                      <a:r>
                        <a:rPr lang="en-US" sz="900" kern="1200" dirty="0" err="1" smtClean="0">
                          <a:solidFill>
                            <a:schemeClr val="tx1"/>
                          </a:solidFill>
                          <a:effectLst/>
                          <a:latin typeface="Calibri" pitchFamily="34" charset="0"/>
                          <a:ea typeface="+mn-ea"/>
                          <a:cs typeface="+mn-cs"/>
                        </a:rPr>
                        <a:t>sh</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ismatullaev</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15"/>
                  </a:ext>
                </a:extLst>
              </a:tr>
              <a:tr h="370840">
                <a:tc>
                  <a:txBody>
                    <a:bodyPr/>
                    <a:lstStyle/>
                    <a:p>
                      <a:pPr>
                        <a:spcAft>
                          <a:spcPts val="0"/>
                        </a:spcAft>
                      </a:pPr>
                      <a:r>
                        <a:rPr lang="en-GB" sz="900" b="1" dirty="0">
                          <a:effectLst/>
                          <a:latin typeface="+mn-lt"/>
                          <a:ea typeface="Times New Roman"/>
                          <a:cs typeface="Times New Roman"/>
                        </a:rPr>
                        <a:t>TC 5 </a:t>
                      </a:r>
                      <a:endParaRPr lang="ru-RU" sz="900" dirty="0">
                        <a:effectLst/>
                        <a:latin typeface="+mn-lt"/>
                        <a:ea typeface="Times New Roman"/>
                        <a:cs typeface="Times New Roman"/>
                      </a:endParaRPr>
                    </a:p>
                    <a:p>
                      <a:pPr>
                        <a:spcAft>
                          <a:spcPts val="0"/>
                        </a:spcAft>
                      </a:pPr>
                      <a:r>
                        <a:rPr lang="en-GB" sz="900" dirty="0">
                          <a:effectLst/>
                          <a:latin typeface="+mn-lt"/>
                          <a:ea typeface="Times New Roman"/>
                          <a:cs typeface="Times New Roman"/>
                        </a:rPr>
                        <a:t>Joint Scientific Research in Field of the Metrology</a:t>
                      </a:r>
                      <a:endParaRPr lang="ru-RU" sz="900" dirty="0">
                        <a:effectLst/>
                        <a:latin typeface="+mn-lt"/>
                        <a:ea typeface="Times New Roman"/>
                        <a:cs typeface="Times New Roman"/>
                      </a:endParaRPr>
                    </a:p>
                  </a:txBody>
                  <a:tcPr marL="68580" marR="68580" marT="0" marB="0" anchor="ctr"/>
                </a:tc>
                <a:tc>
                  <a:txBody>
                    <a:bodyPr/>
                    <a:lstStyle/>
                    <a:p>
                      <a:pPr algn="ctr">
                        <a:spcAft>
                          <a:spcPts val="0"/>
                        </a:spcAft>
                      </a:pPr>
                      <a:r>
                        <a:rPr lang="en-GB" sz="900" b="1" dirty="0">
                          <a:effectLst/>
                          <a:latin typeface="+mn-lt"/>
                          <a:ea typeface="Times New Roman"/>
                          <a:cs typeface="Times New Roman"/>
                        </a:rPr>
                        <a:t> </a:t>
                      </a:r>
                      <a:endParaRPr lang="ru-RU" sz="900" dirty="0">
                        <a:effectLst/>
                        <a:latin typeface="+mn-lt"/>
                        <a:ea typeface="Times New Roman"/>
                        <a:cs typeface="Times New Roman"/>
                      </a:endParaRPr>
                    </a:p>
                  </a:txBody>
                  <a:tcPr marL="68580" marR="68580" marT="0" marB="0" anchor="ctr"/>
                </a:tc>
                <a:tc>
                  <a:txBody>
                    <a:bodyPr/>
                    <a:lstStyle/>
                    <a:p>
                      <a:pPr algn="l">
                        <a:spcAft>
                          <a:spcPts val="0"/>
                        </a:spcAft>
                      </a:pPr>
                      <a:r>
                        <a:rPr lang="en-US" sz="900" b="1" kern="1200" dirty="0" err="1" smtClean="0">
                          <a:solidFill>
                            <a:schemeClr val="dk1"/>
                          </a:solidFill>
                          <a:effectLst/>
                          <a:latin typeface="+mn-lt"/>
                          <a:ea typeface="+mn-ea"/>
                          <a:cs typeface="+mn-cs"/>
                        </a:rPr>
                        <a:t>Mr</a:t>
                      </a:r>
                      <a:r>
                        <a:rPr lang="en-US" sz="900" b="1" kern="1200" dirty="0" smtClean="0">
                          <a:solidFill>
                            <a:schemeClr val="dk1"/>
                          </a:solidFill>
                          <a:effectLst/>
                          <a:latin typeface="+mn-lt"/>
                          <a:ea typeface="+mn-ea"/>
                          <a:cs typeface="+mn-cs"/>
                        </a:rPr>
                        <a:t> Marat YUNUSOV</a:t>
                      </a:r>
                      <a:endParaRPr lang="en-GB" sz="900" b="1" dirty="0" smtClean="0">
                        <a:solidFill>
                          <a:srgbClr val="000000"/>
                        </a:solidFill>
                        <a:effectLst/>
                        <a:latin typeface="+mn-lt"/>
                        <a:cs typeface="Times New Roman"/>
                      </a:endParaRPr>
                    </a:p>
                  </a:txBody>
                  <a:tcPr marL="68580" marR="68580" marT="0" marB="0" anchor="ct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r>
                        <a:rPr lang="ru-RU" sz="900" kern="1200" dirty="0" smtClean="0">
                          <a:solidFill>
                            <a:schemeClr val="tx1"/>
                          </a:solidFill>
                          <a:effectLst/>
                          <a:latin typeface="Calibri" pitchFamily="34" charset="0"/>
                          <a:ea typeface="+mn-ea"/>
                          <a:cs typeface="+mn-cs"/>
                        </a:rPr>
                        <a:t>(+998 71) 1292610</a:t>
                      </a:r>
                    </a:p>
                    <a:p>
                      <a:r>
                        <a:rPr lang="en-US" sz="900" kern="1200" dirty="0" err="1" smtClean="0">
                          <a:solidFill>
                            <a:schemeClr val="tx1"/>
                          </a:solidFill>
                          <a:effectLst/>
                          <a:latin typeface="Calibri" pitchFamily="34" charset="0"/>
                          <a:ea typeface="+mn-ea"/>
                          <a:cs typeface="+mn-cs"/>
                        </a:rPr>
                        <a:t>marat</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yunusov</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nim</a:t>
                      </a:r>
                      <a:r>
                        <a:rPr lang="ru-RU" sz="900" kern="1200" dirty="0" smtClean="0">
                          <a:solidFill>
                            <a:schemeClr val="tx1"/>
                          </a:solidFill>
                          <a:effectLst/>
                          <a:latin typeface="Calibri" pitchFamily="34" charset="0"/>
                          <a:ea typeface="+mn-ea"/>
                          <a:cs typeface="+mn-cs"/>
                        </a:rPr>
                        <a:t>.</a:t>
                      </a:r>
                      <a:r>
                        <a:rPr lang="en-US" sz="900" kern="1200" dirty="0" err="1" smtClean="0">
                          <a:solidFill>
                            <a:schemeClr val="tx1"/>
                          </a:solidFill>
                          <a:effectLst/>
                          <a:latin typeface="Calibri" pitchFamily="34" charset="0"/>
                          <a:ea typeface="+mn-ea"/>
                          <a:cs typeface="+mn-cs"/>
                        </a:rPr>
                        <a:t>uz</a:t>
                      </a:r>
                      <a:endPar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alibri" pitchFamily="34" charset="0"/>
                          <a:cs typeface="Times New Roman" pitchFamily="18" charset="0"/>
                        </a:rPr>
                        <a:t>1</a:t>
                      </a:r>
                    </a:p>
                  </a:txBody>
                  <a:tcPr marL="68580" marR="68580" marT="0" marB="0" anchor="ctr" horzOverflow="overflow"/>
                </a:tc>
                <a:extLst>
                  <a:ext uri="{0D108BD9-81ED-4DB2-BD59-A6C34878D82A}">
                    <a16:rowId xmlns:a16="http://schemas.microsoft.com/office/drawing/2014/main" val="10016"/>
                  </a:ext>
                </a:extLst>
              </a:tr>
            </a:tbl>
          </a:graphicData>
        </a:graphic>
      </p:graphicFrame>
      <p:sp>
        <p:nvSpPr>
          <p:cNvPr id="7" name="Объект 2"/>
          <p:cNvSpPr txBox="1">
            <a:spLocks/>
          </p:cNvSpPr>
          <p:nvPr/>
        </p:nvSpPr>
        <p:spPr bwMode="auto">
          <a:xfrm>
            <a:off x="317004" y="7617296"/>
            <a:ext cx="6172200" cy="180069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l"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200" b="1" cap="all" dirty="0" smtClean="0">
                <a:solidFill>
                  <a:srgbClr val="FF0000"/>
                </a:solidFill>
              </a:rPr>
              <a:t>Addresses of organisations</a:t>
            </a:r>
          </a:p>
          <a:p>
            <a:pPr fontAlgn="auto">
              <a:spcAft>
                <a:spcPts val="0"/>
              </a:spcAft>
              <a:defRPr/>
            </a:pPr>
            <a:endParaRPr lang="en-US" sz="1050" b="1" dirty="0" smtClean="0"/>
          </a:p>
          <a:p>
            <a:pPr fontAlgn="auto">
              <a:spcAft>
                <a:spcPts val="0"/>
              </a:spcAft>
              <a:defRPr/>
            </a:pPr>
            <a:r>
              <a:rPr lang="en-US" sz="1050" b="1" dirty="0"/>
              <a:t>1</a:t>
            </a:r>
            <a:r>
              <a:rPr lang="ru-RU" sz="1050" b="1" dirty="0" smtClean="0"/>
              <a:t>.</a:t>
            </a:r>
            <a:r>
              <a:rPr lang="en-US" sz="1050" b="1" dirty="0" smtClean="0"/>
              <a:t>	 “Uzbek National Institute of</a:t>
            </a:r>
            <a:r>
              <a:rPr lang="ru-RU" sz="1050" b="1" dirty="0" smtClean="0"/>
              <a:t> </a:t>
            </a:r>
            <a:r>
              <a:rPr lang="en-US" sz="1050" b="1" dirty="0" smtClean="0"/>
              <a:t>Metrology” </a:t>
            </a:r>
            <a:r>
              <a:rPr lang="en-US" sz="1050" b="1" dirty="0"/>
              <a:t>State Enterprise </a:t>
            </a:r>
            <a:r>
              <a:rPr lang="ru-RU" sz="1050" b="1" dirty="0" smtClean="0"/>
              <a:t>(</a:t>
            </a:r>
            <a:r>
              <a:rPr lang="en-US" sz="1050" b="1" dirty="0" err="1" smtClean="0"/>
              <a:t>UzNIM</a:t>
            </a:r>
            <a:r>
              <a:rPr lang="ru-RU" sz="1050" b="1" dirty="0" smtClean="0"/>
              <a:t>)</a:t>
            </a:r>
            <a:endParaRPr lang="ru-RU" sz="1050" dirty="0" smtClean="0"/>
          </a:p>
          <a:p>
            <a:pPr fontAlgn="auto">
              <a:spcAft>
                <a:spcPts val="0"/>
              </a:spcAft>
              <a:defRPr/>
            </a:pPr>
            <a:r>
              <a:rPr lang="en-GB" sz="1050" b="1" dirty="0" smtClean="0"/>
              <a:t>	</a:t>
            </a:r>
            <a:r>
              <a:rPr lang="en-US" sz="1050" dirty="0" smtClean="0"/>
              <a:t> 333 «А», </a:t>
            </a:r>
            <a:r>
              <a:rPr lang="en-GB" sz="1050" dirty="0"/>
              <a:t>333 “B”, </a:t>
            </a:r>
            <a:r>
              <a:rPr lang="en-GB" sz="1050" dirty="0" err="1"/>
              <a:t>Farobiy</a:t>
            </a:r>
            <a:r>
              <a:rPr lang="en-GB" sz="1050" dirty="0"/>
              <a:t> </a:t>
            </a:r>
            <a:r>
              <a:rPr lang="en-GB" sz="1050" dirty="0" smtClean="0"/>
              <a:t>Str</a:t>
            </a:r>
            <a:r>
              <a:rPr lang="en-GB" sz="1050" dirty="0"/>
              <a:t>.</a:t>
            </a:r>
            <a:r>
              <a:rPr lang="en-US" sz="1050" dirty="0" smtClean="0"/>
              <a:t>, </a:t>
            </a:r>
            <a:r>
              <a:rPr lang="en-US" sz="1050" dirty="0" err="1"/>
              <a:t>Almarae</a:t>
            </a:r>
            <a:r>
              <a:rPr lang="en-US" sz="1050" dirty="0"/>
              <a:t> </a:t>
            </a:r>
            <a:r>
              <a:rPr lang="en-US" sz="1050" dirty="0" smtClean="0"/>
              <a:t> district, </a:t>
            </a:r>
          </a:p>
          <a:p>
            <a:pPr fontAlgn="auto">
              <a:spcAft>
                <a:spcPts val="0"/>
              </a:spcAft>
              <a:defRPr/>
            </a:pPr>
            <a:r>
              <a:rPr lang="en-US" sz="1050" dirty="0"/>
              <a:t> </a:t>
            </a:r>
            <a:r>
              <a:rPr lang="en-US" sz="1050" dirty="0" smtClean="0"/>
              <a:t>                              100049, Tashkent City, </a:t>
            </a:r>
          </a:p>
          <a:p>
            <a:pPr fontAlgn="auto">
              <a:spcAft>
                <a:spcPts val="0"/>
              </a:spcAft>
              <a:defRPr/>
            </a:pPr>
            <a:r>
              <a:rPr lang="en-US" sz="1050" dirty="0"/>
              <a:t> </a:t>
            </a:r>
            <a:r>
              <a:rPr lang="en-US" sz="1050" dirty="0" smtClean="0"/>
              <a:t>                              Republic of Uzbekistan</a:t>
            </a:r>
            <a:endParaRPr lang="ru-RU" sz="1050" dirty="0" smtClean="0"/>
          </a:p>
          <a:p>
            <a:pPr fontAlgn="auto">
              <a:spcAft>
                <a:spcPts val="0"/>
              </a:spcAft>
              <a:defRPr/>
            </a:pPr>
            <a:r>
              <a:rPr lang="en-GB" sz="1050" dirty="0" smtClean="0"/>
              <a:t>	Telephone:	</a:t>
            </a:r>
            <a:r>
              <a:rPr lang="en-US" sz="1050" dirty="0"/>
              <a:t>+(998 71) 1502603</a:t>
            </a:r>
            <a:endParaRPr lang="ru-RU" sz="1050" dirty="0" smtClean="0"/>
          </a:p>
          <a:p>
            <a:pPr fontAlgn="auto">
              <a:spcAft>
                <a:spcPts val="0"/>
              </a:spcAft>
              <a:defRPr/>
            </a:pPr>
            <a:r>
              <a:rPr lang="en-GB" sz="1050" dirty="0" smtClean="0"/>
              <a:t>	E-mail:	</a:t>
            </a:r>
            <a:r>
              <a:rPr lang="en-US" sz="1050" dirty="0" smtClean="0">
                <a:hlinkClick r:id="rId2"/>
              </a:rPr>
              <a:t>metrolog@nim.uz</a:t>
            </a:r>
            <a:endParaRPr lang="en-US" sz="1050" dirty="0" smtClean="0"/>
          </a:p>
          <a:p>
            <a:pPr fontAlgn="auto">
              <a:spcAft>
                <a:spcPts val="0"/>
              </a:spcAft>
              <a:defRPr/>
            </a:pPr>
            <a:r>
              <a:rPr lang="en-GB" sz="1050" b="1" dirty="0" smtClean="0"/>
              <a:t>	</a:t>
            </a:r>
            <a:r>
              <a:rPr lang="en-US" sz="1050" dirty="0" smtClean="0"/>
              <a:t>Website: 	</a:t>
            </a:r>
            <a:r>
              <a:rPr lang="en-US" sz="1050" dirty="0"/>
              <a:t>www.nim.uz</a:t>
            </a:r>
            <a:endParaRPr lang="ru-RU" sz="1050" dirty="0" smtClean="0"/>
          </a:p>
          <a:p>
            <a:pPr fontAlgn="auto">
              <a:spcAft>
                <a:spcPts val="0"/>
              </a:spcAft>
              <a:defRPr/>
            </a:pPr>
            <a:endParaRPr lang="ru-RU" sz="105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smtClean="0"/>
              <a:t/>
            </a:r>
            <a:br>
              <a:rPr lang="ru-RU" cap="all" dirty="0" smtClean="0"/>
            </a:br>
            <a:r>
              <a:rPr lang="en-GB" cap="all" dirty="0" smtClean="0"/>
              <a:t>of</a:t>
            </a:r>
            <a:r>
              <a:rPr lang="ru-RU" cap="all" dirty="0" smtClean="0"/>
              <a:t> </a:t>
            </a:r>
            <a:r>
              <a:rPr lang="en-GB" cap="all" dirty="0" smtClean="0"/>
              <a:t>COOMET </a:t>
            </a:r>
            <a:r>
              <a:rPr lang="en-GB" cap="all" dirty="0"/>
              <a:t>Member Countries</a:t>
            </a:r>
            <a:endParaRPr lang="ru-RU" dirty="0"/>
          </a:p>
        </p:txBody>
      </p:sp>
      <p:sp>
        <p:nvSpPr>
          <p:cNvPr id="6" name="Объект 2"/>
          <p:cNvSpPr>
            <a:spLocks noGrp="1"/>
          </p:cNvSpPr>
          <p:nvPr>
            <p:ph idx="1"/>
          </p:nvPr>
        </p:nvSpPr>
        <p:spPr>
          <a:xfrm>
            <a:off x="2997201" y="1031875"/>
            <a:ext cx="4011612" cy="288925"/>
          </a:xfrm>
        </p:spPr>
        <p:txBody>
          <a:bodyPr rtlCol="0">
            <a:normAutofit fontScale="92500" lnSpcReduction="20000"/>
          </a:bodyPr>
          <a:lstStyle/>
          <a:p>
            <a:pPr fontAlgn="auto">
              <a:spcAft>
                <a:spcPts val="0"/>
              </a:spcAft>
              <a:defRPr/>
            </a:pPr>
            <a:r>
              <a:rPr lang="en-GB" sz="1600" b="1" dirty="0">
                <a:solidFill>
                  <a:srgbClr val="FF0000"/>
                </a:solidFill>
              </a:rPr>
              <a:t>ARMENIA</a:t>
            </a:r>
            <a:endParaRPr lang="ru-RU" sz="1600" b="1" dirty="0">
              <a:solidFill>
                <a:srgbClr val="FF0000"/>
              </a:solidFill>
            </a:endParaRPr>
          </a:p>
          <a:p>
            <a:pPr fontAlgn="auto">
              <a:spcAft>
                <a:spcPts val="0"/>
              </a:spcAft>
              <a:defRPr/>
            </a:pPr>
            <a:endParaRPr lang="ru-RU" dirty="0">
              <a:solidFill>
                <a:srgbClr val="FF0000"/>
              </a:solidFill>
            </a:endParaRPr>
          </a:p>
        </p:txBody>
      </p:sp>
      <p:sp>
        <p:nvSpPr>
          <p:cNvPr id="7" name="Объект 2"/>
          <p:cNvSpPr txBox="1">
            <a:spLocks/>
          </p:cNvSpPr>
          <p:nvPr/>
        </p:nvSpPr>
        <p:spPr>
          <a:xfrm>
            <a:off x="3006006" y="1280592"/>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29.74 thousand km</a:t>
            </a:r>
            <a:r>
              <a:rPr lang="en-GB" sz="1050" i="1" baseline="30000" dirty="0"/>
              <a:t>2</a:t>
            </a:r>
            <a:endParaRPr lang="ru-RU" sz="1050" dirty="0"/>
          </a:p>
          <a:p>
            <a:pPr fontAlgn="auto">
              <a:spcAft>
                <a:spcPts val="0"/>
              </a:spcAft>
              <a:defRPr/>
            </a:pPr>
            <a:r>
              <a:rPr lang="en-GB" sz="1050" b="1" i="1" dirty="0"/>
              <a:t>Population:</a:t>
            </a:r>
            <a:r>
              <a:rPr lang="en-GB" sz="1050" i="1" dirty="0"/>
              <a:t> 3.2 million</a:t>
            </a:r>
            <a:endParaRPr lang="ru-RU" sz="1050" dirty="0"/>
          </a:p>
          <a:p>
            <a:pPr fontAlgn="auto">
              <a:spcAft>
                <a:spcPts val="0"/>
              </a:spcAft>
              <a:defRPr/>
            </a:pPr>
            <a:r>
              <a:rPr lang="en-GB" sz="1050" b="1" i="1" dirty="0"/>
              <a:t>Capital:</a:t>
            </a:r>
            <a:r>
              <a:rPr lang="en-GB" sz="1050" i="1" dirty="0"/>
              <a:t> Yerevan</a:t>
            </a:r>
            <a:endParaRPr lang="ru-RU" sz="1050" dirty="0"/>
          </a:p>
          <a:p>
            <a:pPr fontAlgn="auto">
              <a:spcAft>
                <a:spcPts val="0"/>
              </a:spcAft>
              <a:defRPr/>
            </a:pPr>
            <a:r>
              <a:rPr lang="en-US" sz="1050" b="1" i="1" dirty="0" smtClean="0"/>
              <a:t>Time zone</a:t>
            </a:r>
            <a:r>
              <a:rPr lang="ru-RU" sz="1050" b="1" i="1" dirty="0" smtClean="0"/>
              <a:t>: </a:t>
            </a:r>
            <a:r>
              <a:rPr lang="en-GB" sz="1050" i="1" dirty="0"/>
              <a:t>UTC</a:t>
            </a:r>
            <a:r>
              <a:rPr lang="ru-RU" sz="1050" i="1" dirty="0"/>
              <a:t>+4</a:t>
            </a:r>
            <a:endParaRPr lang="ru-RU" sz="1050" dirty="0"/>
          </a:p>
          <a:p>
            <a:pPr fontAlgn="auto">
              <a:spcAft>
                <a:spcPts val="0"/>
              </a:spcAft>
              <a:defRPr/>
            </a:pPr>
            <a:r>
              <a:rPr lang="en-US" sz="1050" b="1" i="1" dirty="0" smtClean="0"/>
              <a:t>National currency</a:t>
            </a:r>
            <a:r>
              <a:rPr lang="ru-RU" sz="1050" b="1" i="1" dirty="0" smtClean="0"/>
              <a:t>: </a:t>
            </a:r>
            <a:r>
              <a:rPr lang="en-US" sz="1050" i="1" dirty="0" smtClean="0"/>
              <a:t>dram</a:t>
            </a:r>
            <a:endParaRPr lang="ru-RU" sz="1050" dirty="0"/>
          </a:p>
        </p:txBody>
      </p:sp>
      <p:sp>
        <p:nvSpPr>
          <p:cNvPr id="8" name="Объект 2"/>
          <p:cNvSpPr txBox="1">
            <a:spLocks/>
          </p:cNvSpPr>
          <p:nvPr/>
        </p:nvSpPr>
        <p:spPr>
          <a:xfrm>
            <a:off x="355600" y="2432720"/>
            <a:ext cx="6172200" cy="7056784"/>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50" dirty="0" smtClean="0"/>
              <a:t>      </a:t>
            </a:r>
            <a:r>
              <a:rPr lang="en-US" sz="1050" dirty="0"/>
              <a:t>National Institute of Metrology under authority of the Ministry of Economic development and investments of the Republic of Armenia was established on the basis of the Closed Joint-Stock Company “</a:t>
            </a:r>
            <a:r>
              <a:rPr lang="en-US" sz="1050" dirty="0" err="1"/>
              <a:t>Metrologist</a:t>
            </a:r>
            <a:r>
              <a:rPr lang="en-US" sz="1050" dirty="0"/>
              <a:t>” according to the Law on Ensuring the Uniformity of Measurements of the Republic of Armenia (ՀՕ 83-Ն from 26 May, 2004). </a:t>
            </a:r>
            <a:endParaRPr lang="ru-RU" sz="1050" dirty="0"/>
          </a:p>
          <a:p>
            <a:r>
              <a:rPr lang="en-US" sz="1050" dirty="0"/>
              <a:t>At this time legal basis for fulfillment of Ensuring the Uniformity of Measurements is Law on “Ensuring the Uniformity of Measurements” of The Republic of Armenia (ՀՕ 22-Ն from 8 February, 2012 (amendments and corrigendum ՀՕ 42-Ն from 30 April, 2013 and ՀՕ 235-Ն from 17 December, 2014) which establishes legal, economic and organizational basis for ensuring the Uniformity of measurements.  This Law is directed towards the protection of the rights and interests of the citizens and economy of the Republic of Armenia from invalid measurement results. </a:t>
            </a:r>
            <a:endParaRPr lang="ru-RU" sz="1050" dirty="0"/>
          </a:p>
          <a:p>
            <a:r>
              <a:rPr lang="en-US" sz="1050" dirty="0"/>
              <a:t>On the Basis of RA Law on Ensuring the Uniformity of Measurements adopted in 2012, “National Institute of Metrology” CJSC is recognized as a National Body for Metrology by Government Decision N 882-Ն from 4 July, 2012. </a:t>
            </a:r>
            <a:endParaRPr lang="ru-RU" sz="1050" dirty="0"/>
          </a:p>
          <a:p>
            <a:r>
              <a:rPr lang="en-US" sz="1050" dirty="0"/>
              <a:t>A</a:t>
            </a:r>
            <a:r>
              <a:rPr lang="en-GB" sz="1050" dirty="0" err="1"/>
              <a:t>ctivity</a:t>
            </a:r>
            <a:r>
              <a:rPr lang="en-GB" sz="1050" dirty="0"/>
              <a:t> of metrology </a:t>
            </a:r>
            <a:r>
              <a:rPr lang="en-US" sz="1050" dirty="0"/>
              <a:t>services, development of metrological systems and state management is carried out </a:t>
            </a:r>
            <a:r>
              <a:rPr lang="en-GB" sz="1050" dirty="0"/>
              <a:t>by the Ministry of Economic development and Investments of the Republic of Armenia.</a:t>
            </a:r>
            <a:endParaRPr lang="ru-RU" sz="1050" dirty="0"/>
          </a:p>
          <a:p>
            <a:r>
              <a:rPr lang="en-US" sz="1050" dirty="0"/>
              <a:t>State Metrology Service is headed by National Body for metrology - “National Institute of Metrology” CJSC.</a:t>
            </a:r>
            <a:endParaRPr lang="ru-RU" sz="1050" dirty="0"/>
          </a:p>
          <a:p>
            <a:r>
              <a:rPr lang="en-US" sz="1050" b="1" dirty="0" smtClean="0"/>
              <a:t>      State </a:t>
            </a:r>
            <a:r>
              <a:rPr lang="en-US" sz="1050" b="1" dirty="0"/>
              <a:t>Metrology Service is headed by National Body for metrology - “National Institute of Metrology” CJSC</a:t>
            </a:r>
            <a:r>
              <a:rPr lang="en-US" sz="1050" b="1" dirty="0" smtClean="0"/>
              <a:t>.</a:t>
            </a:r>
            <a:endParaRPr lang="ru-RU" sz="1050" b="1" dirty="0" smtClean="0"/>
          </a:p>
          <a:p>
            <a:pPr fontAlgn="auto">
              <a:spcAft>
                <a:spcPts val="0"/>
              </a:spcAft>
              <a:defRPr/>
            </a:pPr>
            <a:r>
              <a:rPr lang="en-US" sz="1050" b="1" dirty="0" smtClean="0"/>
              <a:t>Management: Mr. </a:t>
            </a:r>
            <a:r>
              <a:rPr lang="en-US" sz="1050" b="1" dirty="0" err="1" smtClean="0"/>
              <a:t>Araik</a:t>
            </a:r>
            <a:r>
              <a:rPr lang="en-US" sz="1050" b="1" dirty="0" smtClean="0"/>
              <a:t> </a:t>
            </a:r>
            <a:r>
              <a:rPr lang="en-US" sz="1050" b="1" dirty="0" err="1" smtClean="0"/>
              <a:t>Mhitaryan</a:t>
            </a:r>
            <a:r>
              <a:rPr lang="en-US" sz="1050" b="1" dirty="0" smtClean="0"/>
              <a:t>  </a:t>
            </a:r>
            <a:endParaRPr lang="ru-RU" sz="1050" dirty="0" smtClean="0"/>
          </a:p>
          <a:p>
            <a:pPr fontAlgn="auto">
              <a:spcAft>
                <a:spcPts val="0"/>
              </a:spcAft>
              <a:defRPr/>
            </a:pPr>
            <a:r>
              <a:rPr lang="en-US" sz="1050" b="1" dirty="0" smtClean="0"/>
              <a:t>Address: </a:t>
            </a:r>
            <a:r>
              <a:rPr lang="en-US" sz="1050" dirty="0" smtClean="0"/>
              <a:t>49/4 </a:t>
            </a:r>
            <a:r>
              <a:rPr lang="en-US" sz="1050" dirty="0" err="1" smtClean="0"/>
              <a:t>Komitas</a:t>
            </a:r>
            <a:r>
              <a:rPr lang="en-US" sz="1050" dirty="0" smtClean="0"/>
              <a:t> Ave., 0051 Yerevan, </a:t>
            </a:r>
            <a:endParaRPr lang="ru-RU" sz="1050" dirty="0" smtClean="0"/>
          </a:p>
          <a:p>
            <a:pPr fontAlgn="auto">
              <a:spcAft>
                <a:spcPts val="0"/>
              </a:spcAft>
              <a:defRPr/>
            </a:pPr>
            <a:r>
              <a:rPr lang="en-US" sz="1050" dirty="0" smtClean="0"/>
              <a:t>Republic of Armenia </a:t>
            </a:r>
            <a:endParaRPr lang="ru-RU" sz="1050" dirty="0" smtClean="0"/>
          </a:p>
          <a:p>
            <a:pPr fontAlgn="auto">
              <a:spcAft>
                <a:spcPts val="0"/>
              </a:spcAft>
              <a:defRPr/>
            </a:pPr>
            <a:r>
              <a:rPr lang="en-US" sz="1050" b="1" dirty="0" smtClean="0"/>
              <a:t>Telephone: </a:t>
            </a:r>
            <a:r>
              <a:rPr lang="en-US" sz="1050" dirty="0" smtClean="0"/>
              <a:t>+374 10 23 26 00 </a:t>
            </a:r>
            <a:endParaRPr lang="ru-RU" sz="1050" dirty="0" smtClean="0"/>
          </a:p>
          <a:p>
            <a:pPr fontAlgn="auto">
              <a:spcAft>
                <a:spcPts val="0"/>
              </a:spcAft>
              <a:defRPr/>
            </a:pPr>
            <a:r>
              <a:rPr lang="en-US" sz="1050" b="1" dirty="0" smtClean="0"/>
              <a:t>E-mail: </a:t>
            </a:r>
            <a:r>
              <a:rPr lang="en-US" sz="1050" dirty="0" smtClean="0"/>
              <a:t>info@metrology.am </a:t>
            </a:r>
            <a:endParaRPr lang="ru-RU" sz="1050" dirty="0" smtClean="0"/>
          </a:p>
          <a:p>
            <a:pPr fontAlgn="auto">
              <a:spcAft>
                <a:spcPts val="0"/>
              </a:spcAft>
              <a:defRPr/>
            </a:pPr>
            <a:r>
              <a:rPr lang="en-US" sz="1050" b="1" dirty="0"/>
              <a:t>Web</a:t>
            </a:r>
            <a:r>
              <a:rPr lang="ru-RU" sz="1050" b="1" dirty="0"/>
              <a:t>.</a:t>
            </a:r>
            <a:r>
              <a:rPr lang="ru-RU" sz="1050" dirty="0"/>
              <a:t>                 </a:t>
            </a:r>
            <a:r>
              <a:rPr lang="en-US" sz="1050" dirty="0"/>
              <a:t>    www</a:t>
            </a:r>
            <a:r>
              <a:rPr lang="ru-RU" sz="1050" dirty="0"/>
              <a:t>.</a:t>
            </a:r>
            <a:r>
              <a:rPr lang="en-US" sz="1050" dirty="0"/>
              <a:t>metrology</a:t>
            </a:r>
            <a:r>
              <a:rPr lang="ru-RU" sz="1050" dirty="0"/>
              <a:t>.</a:t>
            </a:r>
            <a:r>
              <a:rPr lang="en-US" sz="1050" dirty="0"/>
              <a:t>am</a:t>
            </a:r>
            <a:endParaRPr lang="ru-RU" sz="1050" b="1" dirty="0"/>
          </a:p>
          <a:p>
            <a:pPr fontAlgn="auto">
              <a:spcAft>
                <a:spcPts val="0"/>
              </a:spcAft>
              <a:defRPr/>
            </a:pPr>
            <a:endParaRPr lang="ru-RU" sz="1050" dirty="0" smtClean="0"/>
          </a:p>
          <a:p>
            <a:r>
              <a:rPr lang="en-GB" sz="1050" b="1" dirty="0"/>
              <a:t>Main activities of the National Institute of Metrology </a:t>
            </a:r>
            <a:r>
              <a:rPr lang="en-GB" sz="1050" dirty="0"/>
              <a:t>are as follows:</a:t>
            </a:r>
            <a:endParaRPr lang="ru-RU" sz="1050" dirty="0"/>
          </a:p>
          <a:p>
            <a:r>
              <a:rPr lang="en-US" sz="1050" dirty="0"/>
              <a:t> </a:t>
            </a:r>
            <a:endParaRPr lang="ru-RU" sz="1050" dirty="0"/>
          </a:p>
          <a:p>
            <a:pPr lvl="0"/>
            <a:r>
              <a:rPr lang="en-US" sz="1050" dirty="0"/>
              <a:t>The development, improvement and maintenance of the national measurement standards of measurement units; </a:t>
            </a:r>
            <a:endParaRPr lang="ru-RU" sz="1050" dirty="0"/>
          </a:p>
          <a:p>
            <a:pPr lvl="0"/>
            <a:r>
              <a:rPr lang="en-US" sz="1050" dirty="0"/>
              <a:t>Calibration of national measurement standards with the measurement standards of the other countries national institutes of metrology,</a:t>
            </a:r>
            <a:endParaRPr lang="ru-RU" sz="1050" dirty="0"/>
          </a:p>
          <a:p>
            <a:pPr lvl="0"/>
            <a:r>
              <a:rPr lang="en-US" sz="1050" dirty="0"/>
              <a:t>Participation in international and regional organizations within its competence</a:t>
            </a:r>
            <a:endParaRPr lang="ru-RU" sz="1050" dirty="0"/>
          </a:p>
          <a:p>
            <a:pPr lvl="0"/>
            <a:r>
              <a:rPr lang="en-US" sz="1050" dirty="0"/>
              <a:t>Establishes a procedure for certification of reference materials and carries out their certification;</a:t>
            </a:r>
            <a:endParaRPr lang="ru-RU" sz="1050" dirty="0"/>
          </a:p>
          <a:p>
            <a:pPr lvl="0"/>
            <a:r>
              <a:rPr lang="en-US" sz="1050" dirty="0"/>
              <a:t>Carries out the examination of metrological characteristics of measuring instruments in use;</a:t>
            </a:r>
            <a:endParaRPr lang="ru-RU" sz="1050" dirty="0"/>
          </a:p>
          <a:p>
            <a:pPr lvl="0"/>
            <a:r>
              <a:rPr lang="en-US" sz="1050" dirty="0"/>
              <a:t>Performs calibrations to ensure traceability;</a:t>
            </a:r>
            <a:endParaRPr lang="ru-RU" sz="1050" dirty="0"/>
          </a:p>
          <a:p>
            <a:pPr lvl="0"/>
            <a:r>
              <a:rPr lang="en-US" sz="1050" dirty="0"/>
              <a:t>Carries out metrological attestation of measurement techniques in the field of legal metrology;</a:t>
            </a:r>
            <a:endParaRPr lang="ru-RU" sz="1050" dirty="0"/>
          </a:p>
          <a:p>
            <a:pPr lvl="0"/>
            <a:r>
              <a:rPr lang="en-US" sz="1050" dirty="0"/>
              <a:t>Approve the type of measuring instruments;</a:t>
            </a:r>
            <a:endParaRPr lang="ru-RU" sz="1050" dirty="0"/>
          </a:p>
          <a:p>
            <a:pPr lvl="0"/>
            <a:r>
              <a:rPr lang="en-US" sz="1050" dirty="0"/>
              <a:t>Maintain a register of approved type of measuring instruments and reference materials;</a:t>
            </a:r>
            <a:endParaRPr lang="ru-RU" sz="1050" dirty="0"/>
          </a:p>
          <a:p>
            <a:pPr lvl="0"/>
            <a:r>
              <a:rPr lang="en-US" sz="1050" dirty="0"/>
              <a:t>Participates in the work of the Accreditation of legal entities and individual entrepreneurs engaged in the calibration of measuring instruments;</a:t>
            </a:r>
            <a:endParaRPr lang="ru-RU" sz="1050" dirty="0"/>
          </a:p>
          <a:p>
            <a:pPr lvl="0"/>
            <a:r>
              <a:rPr lang="en-US" sz="1050" dirty="0"/>
              <a:t>Carries out verification of measuring instruments;</a:t>
            </a:r>
            <a:endParaRPr lang="ru-RU" sz="1050" dirty="0"/>
          </a:p>
          <a:p>
            <a:pPr lvl="0"/>
            <a:r>
              <a:rPr lang="en-US" sz="1050" dirty="0"/>
              <a:t>Organizes the training of specialists, training, retraining of personnel in the field of metrology, in verification, in the field of legal metrology, as well as retraining personnel of calibration and testing laboratories, training of accreditation experts and issues relevant certificates.</a:t>
            </a:r>
            <a:endParaRPr lang="ru-RU" sz="1050" dirty="0"/>
          </a:p>
          <a:p>
            <a:pPr lvl="0"/>
            <a:r>
              <a:rPr lang="en-US" sz="1050" dirty="0"/>
              <a:t>Carries out metrological examination of draft technical regulations which are adopted in accordance with the international treaties of the Republic of Armenia and ratified in accordance with the legislation of the Republic of Armenia. </a:t>
            </a:r>
            <a:endParaRPr lang="ru-RU" sz="1050" dirty="0"/>
          </a:p>
        </p:txBody>
      </p:sp>
      <p:pic>
        <p:nvPicPr>
          <p:cNvPr id="73734" name="Рисунок 1"/>
          <p:cNvPicPr>
            <a:picLocks noChangeAspect="1"/>
          </p:cNvPicPr>
          <p:nvPr/>
        </p:nvPicPr>
        <p:blipFill>
          <a:blip r:embed="rId2" cstate="print"/>
          <a:srcRect/>
          <a:stretch>
            <a:fillRect/>
          </a:stretch>
        </p:blipFill>
        <p:spPr bwMode="auto">
          <a:xfrm>
            <a:off x="355601" y="1031876"/>
            <a:ext cx="2209304" cy="143411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Azerbaijan</a:t>
            </a:r>
            <a:endParaRPr lang="ru-RU" sz="1600" b="1" dirty="0">
              <a:solidFill>
                <a:srgbClr val="FF0000"/>
              </a:solidFill>
            </a:endParaRPr>
          </a:p>
          <a:p>
            <a:pPr fontAlgn="auto">
              <a:spcAft>
                <a:spcPts val="0"/>
              </a:spcAft>
              <a:defRPr/>
            </a:pPr>
            <a:endParaRPr lang="ru-RU" b="1" dirty="0">
              <a:solidFill>
                <a:srgbClr val="FF0000"/>
              </a:solidFill>
            </a:endParaRPr>
          </a:p>
        </p:txBody>
      </p:sp>
      <p:pic>
        <p:nvPicPr>
          <p:cNvPr id="74755" name="Рисунок 3"/>
          <p:cNvPicPr>
            <a:picLocks noChangeAspect="1"/>
          </p:cNvPicPr>
          <p:nvPr/>
        </p:nvPicPr>
        <p:blipFill>
          <a:blip r:embed="rId2" cstate="print"/>
          <a:srcRect/>
          <a:stretch>
            <a:fillRect/>
          </a:stretch>
        </p:blipFill>
        <p:spPr bwMode="auto">
          <a:xfrm>
            <a:off x="476250" y="806450"/>
            <a:ext cx="2219325" cy="1770063"/>
          </a:xfrm>
          <a:prstGeom prst="rect">
            <a:avLst/>
          </a:prstGeom>
          <a:noFill/>
          <a:ln w="9525">
            <a:noFill/>
            <a:miter lim="800000"/>
            <a:headEnd/>
            <a:tailEnd/>
          </a:ln>
        </p:spPr>
      </p:pic>
      <p:sp>
        <p:nvSpPr>
          <p:cNvPr id="74756" name="Объект 2"/>
          <p:cNvSpPr txBox="1">
            <a:spLocks/>
          </p:cNvSpPr>
          <p:nvPr/>
        </p:nvSpPr>
        <p:spPr bwMode="auto">
          <a:xfrm>
            <a:off x="2997200" y="1497013"/>
            <a:ext cx="4011613" cy="782637"/>
          </a:xfrm>
          <a:prstGeom prst="rect">
            <a:avLst/>
          </a:prstGeom>
          <a:noFill/>
          <a:ln w="9525">
            <a:noFill/>
            <a:miter lim="800000"/>
            <a:headEnd/>
            <a:tailEnd/>
          </a:ln>
        </p:spPr>
        <p:txBody>
          <a:bodyPr/>
          <a:lstStyle/>
          <a:p>
            <a:pPr>
              <a:spcBef>
                <a:spcPct val="20000"/>
              </a:spcBef>
              <a:buFont typeface="Arial" pitchFamily="34" charset="0"/>
              <a:buNone/>
            </a:pPr>
            <a:r>
              <a:rPr lang="en-GB" sz="1100" b="1" i="1" dirty="0">
                <a:latin typeface="Calibri" pitchFamily="34" charset="0"/>
              </a:rPr>
              <a:t>Area:</a:t>
            </a:r>
            <a:r>
              <a:rPr lang="en-GB" sz="1100" i="1" dirty="0">
                <a:latin typeface="Calibri" pitchFamily="34" charset="0"/>
              </a:rPr>
              <a:t> 86 600 km²</a:t>
            </a:r>
            <a:endParaRPr lang="ru-RU" sz="1100" dirty="0">
              <a:latin typeface="Calibri" pitchFamily="34" charset="0"/>
            </a:endParaRPr>
          </a:p>
          <a:p>
            <a:pPr>
              <a:spcBef>
                <a:spcPct val="20000"/>
              </a:spcBef>
              <a:buFont typeface="Arial" pitchFamily="34" charset="0"/>
              <a:buNone/>
            </a:pPr>
            <a:r>
              <a:rPr lang="en-GB" sz="1100" b="1" i="1" dirty="0">
                <a:latin typeface="Calibri" pitchFamily="34" charset="0"/>
              </a:rPr>
              <a:t>Population:</a:t>
            </a:r>
            <a:r>
              <a:rPr lang="en-GB" sz="1100" i="1" dirty="0">
                <a:latin typeface="Calibri" pitchFamily="34" charset="0"/>
              </a:rPr>
              <a:t> about </a:t>
            </a:r>
            <a:r>
              <a:rPr lang="en-GB" sz="1100" i="1" dirty="0" smtClean="0">
                <a:latin typeface="Calibri" pitchFamily="34" charset="0"/>
              </a:rPr>
              <a:t>9.898 </a:t>
            </a:r>
            <a:r>
              <a:rPr lang="en-GB" sz="1100" i="1" dirty="0">
                <a:latin typeface="Calibri" pitchFamily="34" charset="0"/>
              </a:rPr>
              <a:t>million for </a:t>
            </a:r>
            <a:r>
              <a:rPr lang="en-GB" sz="1100" i="1" dirty="0" smtClean="0">
                <a:latin typeface="Calibri" pitchFamily="34" charset="0"/>
              </a:rPr>
              <a:t>01.01.2018</a:t>
            </a:r>
            <a:endParaRPr lang="ru-RU" sz="1100" dirty="0">
              <a:latin typeface="Calibri" pitchFamily="34" charset="0"/>
            </a:endParaRPr>
          </a:p>
          <a:p>
            <a:pPr>
              <a:spcBef>
                <a:spcPct val="20000"/>
              </a:spcBef>
              <a:buFont typeface="Arial" pitchFamily="34" charset="0"/>
              <a:buNone/>
            </a:pPr>
            <a:r>
              <a:rPr lang="en-GB" sz="1100" b="1" i="1" dirty="0">
                <a:latin typeface="Calibri" pitchFamily="34" charset="0"/>
              </a:rPr>
              <a:t>Capital:</a:t>
            </a:r>
            <a:r>
              <a:rPr lang="en-GB" sz="1100" i="1" dirty="0">
                <a:latin typeface="Calibri" pitchFamily="34" charset="0"/>
              </a:rPr>
              <a:t> Baku</a:t>
            </a:r>
            <a:endParaRPr lang="ru-RU" sz="1100" dirty="0">
              <a:latin typeface="Calibri" pitchFamily="34" charset="0"/>
            </a:endParaRPr>
          </a:p>
          <a:p>
            <a:pPr>
              <a:lnSpc>
                <a:spcPct val="120000"/>
              </a:lnSpc>
              <a:buFont typeface="Arial" pitchFamily="34" charset="0"/>
              <a:buNone/>
            </a:pPr>
            <a:r>
              <a:rPr lang="en-US" sz="1100" b="1" i="1" dirty="0">
                <a:latin typeface="Calibri" pitchFamily="34" charset="0"/>
              </a:rPr>
              <a:t>Time zone</a:t>
            </a:r>
            <a:r>
              <a:rPr lang="ru-RU" sz="1100" b="1" i="1" dirty="0">
                <a:latin typeface="Calibri" pitchFamily="34" charset="0"/>
              </a:rPr>
              <a:t>: </a:t>
            </a:r>
            <a:r>
              <a:rPr lang="en-GB" sz="1100" i="1" dirty="0">
                <a:latin typeface="Calibri" pitchFamily="34" charset="0"/>
              </a:rPr>
              <a:t>UTC+4</a:t>
            </a:r>
            <a:endParaRPr lang="en-GB" sz="1100" b="1" i="1" dirty="0">
              <a:latin typeface="Calibri" pitchFamily="34" charset="0"/>
            </a:endParaRPr>
          </a:p>
          <a:p>
            <a:pPr>
              <a:lnSpc>
                <a:spcPct val="120000"/>
              </a:lnSpc>
              <a:buFont typeface="Arial" pitchFamily="34" charset="0"/>
              <a:buNone/>
            </a:pPr>
            <a:r>
              <a:rPr lang="en-US" sz="1100" b="1" i="1" dirty="0">
                <a:latin typeface="Calibri" pitchFamily="34" charset="0"/>
              </a:rPr>
              <a:t>National currency</a:t>
            </a:r>
            <a:r>
              <a:rPr lang="ru-RU" sz="1100" b="1" i="1" dirty="0">
                <a:latin typeface="Calibri" pitchFamily="34" charset="0"/>
              </a:rPr>
              <a:t>: </a:t>
            </a:r>
            <a:r>
              <a:rPr lang="en-US" sz="1100" i="1" dirty="0" err="1">
                <a:latin typeface="Calibri" pitchFamily="34" charset="0"/>
              </a:rPr>
              <a:t>manat</a:t>
            </a:r>
            <a:endParaRPr lang="ru-RU" sz="1100" i="1" dirty="0">
              <a:latin typeface="Calibri" pitchFamily="34" charset="0"/>
            </a:endParaRPr>
          </a:p>
          <a:p>
            <a:pPr>
              <a:spcBef>
                <a:spcPct val="20000"/>
              </a:spcBef>
              <a:buFont typeface="Arial" pitchFamily="34" charset="0"/>
              <a:buNone/>
            </a:pPr>
            <a:endParaRPr lang="ru-RU" sz="1100" dirty="0">
              <a:solidFill>
                <a:srgbClr val="FF0000"/>
              </a:solidFill>
              <a:latin typeface="Calibri" pitchFamily="34" charset="0"/>
            </a:endParaRPr>
          </a:p>
          <a:p>
            <a:pPr>
              <a:spcBef>
                <a:spcPct val="20000"/>
              </a:spcBef>
              <a:buFont typeface="Arial" pitchFamily="34" charset="0"/>
              <a:buNone/>
            </a:pPr>
            <a:endParaRPr lang="ru-RU" sz="1100" dirty="0">
              <a:latin typeface="Calibri" pitchFamily="34" charset="0"/>
            </a:endParaRPr>
          </a:p>
        </p:txBody>
      </p:sp>
      <p:sp>
        <p:nvSpPr>
          <p:cNvPr id="7" name="Объект 2"/>
          <p:cNvSpPr txBox="1">
            <a:spLocks/>
          </p:cNvSpPr>
          <p:nvPr/>
        </p:nvSpPr>
        <p:spPr>
          <a:xfrm>
            <a:off x="332656" y="2576736"/>
            <a:ext cx="6172200" cy="7056784"/>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050" dirty="0"/>
              <a:t>The legislative basis for ensuring the uniformity of measurements in Azerbaijan is the Law of the Republic  of Azerbaijan  "About ensuring unity of measurements " of June 13, 2013 No.; 686-IVQ, decrees and orders of the President of the Republic of Azerbaijan, regulations and orders of the Cabinet of Ministries of the Republic of Azerbaijan, decisions of the State Committee for Standardization, Metrology and Patent of the Republic of Azerbaijan (Committee).</a:t>
            </a:r>
            <a:endParaRPr lang="ru-RU" sz="1050" dirty="0"/>
          </a:p>
          <a:p>
            <a:pPr algn="just"/>
            <a:r>
              <a:rPr lang="en-GB" sz="1050" dirty="0"/>
              <a:t>The Committee established on the basis of the </a:t>
            </a:r>
            <a:r>
              <a:rPr lang="en-US" sz="1050" dirty="0"/>
              <a:t>order</a:t>
            </a:r>
            <a:r>
              <a:rPr lang="en-GB" sz="1050" dirty="0"/>
              <a:t> of the President of the Republic of Azerbaijan No. 53 of 19 November, 2008, is the state body which carries out the state policy in the fields of standardization, metrology, certification, accreditation and protection of the industrial and intellectual proprietary rights.</a:t>
            </a:r>
            <a:endParaRPr lang="ru-RU" sz="1050" dirty="0"/>
          </a:p>
          <a:p>
            <a:pPr fontAlgn="auto">
              <a:spcAft>
                <a:spcPts val="0"/>
              </a:spcAft>
              <a:defRPr/>
            </a:pPr>
            <a:endParaRPr lang="ru-RU" sz="1050" dirty="0"/>
          </a:p>
          <a:p>
            <a:pPr fontAlgn="auto">
              <a:spcAft>
                <a:spcPts val="0"/>
              </a:spcAft>
              <a:defRPr/>
            </a:pPr>
            <a:r>
              <a:rPr lang="en-GB" sz="1050" b="1" dirty="0"/>
              <a:t>Chairman:	</a:t>
            </a:r>
            <a:r>
              <a:rPr lang="en-GB" sz="1050" b="1" dirty="0" err="1" smtClean="0"/>
              <a:t>Mr</a:t>
            </a:r>
            <a:r>
              <a:rPr lang="en-GB" sz="1050" b="1" dirty="0" err="1"/>
              <a:t>.</a:t>
            </a:r>
            <a:r>
              <a:rPr lang="en-GB" sz="1050" b="1" dirty="0"/>
              <a:t> </a:t>
            </a:r>
            <a:r>
              <a:rPr lang="en-GB" sz="1050" b="1" dirty="0" err="1"/>
              <a:t>Hasanov</a:t>
            </a:r>
            <a:r>
              <a:rPr lang="en-GB" sz="1050" b="1" dirty="0"/>
              <a:t> </a:t>
            </a:r>
            <a:r>
              <a:rPr lang="en-GB" sz="1050" b="1" dirty="0" err="1"/>
              <a:t>Ramiz</a:t>
            </a:r>
            <a:r>
              <a:rPr lang="en-GB" sz="1050" b="1" dirty="0"/>
              <a:t> </a:t>
            </a:r>
            <a:r>
              <a:rPr lang="en-GB" sz="1050" b="1" dirty="0" err="1"/>
              <a:t>Ayvaz</a:t>
            </a:r>
            <a:r>
              <a:rPr lang="en-GB" sz="1050" b="1" dirty="0"/>
              <a:t> </a:t>
            </a:r>
            <a:r>
              <a:rPr lang="en-GB" sz="1050" b="1" dirty="0" err="1"/>
              <a:t>oghly</a:t>
            </a:r>
            <a:endParaRPr lang="ru-RU" sz="1050" dirty="0"/>
          </a:p>
          <a:p>
            <a:pPr fontAlgn="auto">
              <a:spcAft>
                <a:spcPts val="0"/>
              </a:spcAft>
              <a:defRPr/>
            </a:pPr>
            <a:r>
              <a:rPr lang="en-GB" sz="1050" b="1" dirty="0"/>
              <a:t>Address:	</a:t>
            </a:r>
            <a:r>
              <a:rPr lang="en-GB" sz="1050" dirty="0" smtClean="0"/>
              <a:t>124 </a:t>
            </a:r>
            <a:r>
              <a:rPr lang="en-GB" sz="1050" dirty="0" err="1"/>
              <a:t>Mardanov</a:t>
            </a:r>
            <a:r>
              <a:rPr lang="en-GB" sz="1050" dirty="0"/>
              <a:t> </a:t>
            </a:r>
            <a:r>
              <a:rPr lang="en-GB" sz="1050" dirty="0" err="1"/>
              <a:t>gardashlary</a:t>
            </a:r>
            <a:r>
              <a:rPr lang="en-GB" sz="1050" dirty="0"/>
              <a:t> str., AZ </a:t>
            </a:r>
            <a:r>
              <a:rPr lang="en-GB" sz="1050" dirty="0" smtClean="0"/>
              <a:t>	1147 </a:t>
            </a:r>
            <a:r>
              <a:rPr lang="en-GB" sz="1050" dirty="0"/>
              <a:t>Baku, Republic of Azerbaijan</a:t>
            </a:r>
            <a:endParaRPr lang="ru-RU" sz="1050" dirty="0"/>
          </a:p>
          <a:p>
            <a:pPr fontAlgn="auto">
              <a:spcAft>
                <a:spcPts val="0"/>
              </a:spcAft>
              <a:defRPr/>
            </a:pPr>
            <a:r>
              <a:rPr lang="en-GB" sz="1050" b="1" dirty="0"/>
              <a:t>Telephone:	</a:t>
            </a:r>
            <a:r>
              <a:rPr lang="en-GB" sz="1050" dirty="0" smtClean="0"/>
              <a:t>+</a:t>
            </a:r>
            <a:r>
              <a:rPr lang="en-GB" sz="1050" dirty="0"/>
              <a:t>99412 449 99 59</a:t>
            </a:r>
            <a:endParaRPr lang="ru-RU" sz="1050" dirty="0"/>
          </a:p>
          <a:p>
            <a:pPr fontAlgn="auto">
              <a:spcAft>
                <a:spcPts val="0"/>
              </a:spcAft>
              <a:defRPr/>
            </a:pPr>
            <a:r>
              <a:rPr lang="en-GB" sz="1050" b="1" dirty="0"/>
              <a:t>Fax:</a:t>
            </a:r>
            <a:r>
              <a:rPr lang="en-GB" sz="1050" dirty="0"/>
              <a:t>	</a:t>
            </a:r>
            <a:r>
              <a:rPr lang="en-GB" sz="1050" dirty="0" smtClean="0"/>
              <a:t>+</a:t>
            </a:r>
            <a:r>
              <a:rPr lang="en-GB" sz="1050" dirty="0"/>
              <a:t>99412 440 52 24</a:t>
            </a:r>
            <a:endParaRPr lang="ru-RU" sz="1050" dirty="0"/>
          </a:p>
          <a:p>
            <a:pPr fontAlgn="auto">
              <a:spcAft>
                <a:spcPts val="0"/>
              </a:spcAft>
              <a:defRPr/>
            </a:pPr>
            <a:r>
              <a:rPr lang="en-GB" sz="1050" b="1" dirty="0"/>
              <a:t>E-mail:</a:t>
            </a:r>
            <a:r>
              <a:rPr lang="en-GB" sz="1050" dirty="0"/>
              <a:t>	office@smp.gov.az</a:t>
            </a:r>
            <a:r>
              <a:rPr lang="en-GB" sz="1050" dirty="0" smtClean="0"/>
              <a:t>; </a:t>
            </a:r>
            <a:endParaRPr lang="ru-RU" sz="1050" dirty="0"/>
          </a:p>
          <a:p>
            <a:pPr fontAlgn="auto">
              <a:spcAft>
                <a:spcPts val="0"/>
              </a:spcAft>
              <a:defRPr/>
            </a:pPr>
            <a:r>
              <a:rPr lang="en-GB" sz="1050" b="1" dirty="0"/>
              <a:t>Website</a:t>
            </a:r>
            <a:r>
              <a:rPr lang="en-GB" sz="1050" b="1" dirty="0" smtClean="0"/>
              <a:t>:</a:t>
            </a:r>
            <a:r>
              <a:rPr lang="en-GB" sz="1050" dirty="0"/>
              <a:t>	</a:t>
            </a:r>
            <a:r>
              <a:rPr lang="en-US" sz="1050" dirty="0"/>
              <a:t>www.smp.gov.az</a:t>
            </a:r>
            <a:r>
              <a:rPr lang="en-GB" sz="1050" u="sng" dirty="0" smtClean="0"/>
              <a:t/>
            </a:r>
            <a:br>
              <a:rPr lang="en-GB" sz="1050" u="sng" dirty="0" smtClean="0"/>
            </a:br>
            <a:endParaRPr lang="ru-RU" sz="1050" dirty="0"/>
          </a:p>
          <a:p>
            <a:pPr algn="just"/>
            <a:r>
              <a:rPr lang="en-US" sz="1050" dirty="0"/>
              <a:t>In order to ensure the implementation of the Decree of </a:t>
            </a:r>
            <a:r>
              <a:rPr lang="en-GB" sz="1050" dirty="0"/>
              <a:t>of the President of the Republic of Azerbaijan of  February 10, 2017, </a:t>
            </a:r>
            <a:r>
              <a:rPr lang="en-US" sz="1050" dirty="0"/>
              <a:t>№ 1234 "About the additional measures connected with enhancement of management in the sphere of standardization, metrology, accreditation and protection of subjects of the patent law " the Committee established Legal entity of public law “Azerbaijan Institute of Metrology” (</a:t>
            </a:r>
            <a:r>
              <a:rPr lang="en-US" sz="1050" dirty="0" err="1"/>
              <a:t>AzMİ</a:t>
            </a:r>
            <a:r>
              <a:rPr lang="en-US" sz="1050" dirty="0"/>
              <a:t>).</a:t>
            </a:r>
            <a:endParaRPr lang="ru-RU" sz="1050" dirty="0"/>
          </a:p>
          <a:p>
            <a:pPr algn="just"/>
            <a:r>
              <a:rPr lang="en-US" sz="1050" dirty="0"/>
              <a:t>In the field of meteorology, the Committee executes its authorities through the Department of Legal Metrology and the Azerbaijan Institute of Metrology, which is part of the Central Apparatus Office of the Committee. The structure of the </a:t>
            </a:r>
            <a:endParaRPr lang="en-US" sz="1050" dirty="0" smtClean="0"/>
          </a:p>
          <a:p>
            <a:pPr algn="just"/>
            <a:endParaRPr lang="en-US" sz="1050" dirty="0"/>
          </a:p>
          <a:p>
            <a:pPr algn="just"/>
            <a:endParaRPr lang="en-US" sz="1050" dirty="0" smtClean="0"/>
          </a:p>
          <a:p>
            <a:pPr algn="just"/>
            <a:r>
              <a:rPr lang="en-US" sz="1050" dirty="0" smtClean="0"/>
              <a:t>Azerbaijan </a:t>
            </a:r>
            <a:r>
              <a:rPr lang="en-US" sz="1050" dirty="0"/>
              <a:t>Institute of Metrology includes the appropriate calibration, verification and testing laboratories,  as well as 4 regional laboratories.</a:t>
            </a:r>
            <a:endParaRPr lang="ru-RU" sz="1050" dirty="0"/>
          </a:p>
          <a:p>
            <a:endParaRPr lang="en-US" sz="1050" b="1" dirty="0" smtClean="0"/>
          </a:p>
          <a:p>
            <a:r>
              <a:rPr lang="en-US" sz="1050" b="1" dirty="0" smtClean="0"/>
              <a:t>Name </a:t>
            </a:r>
            <a:r>
              <a:rPr lang="en-US" sz="1050" b="1" dirty="0"/>
              <a:t>of organization:</a:t>
            </a:r>
            <a:r>
              <a:rPr lang="en-US" sz="1050" dirty="0"/>
              <a:t> Legal entity of public law “Azerbaijan Institute of Metrology” (</a:t>
            </a:r>
            <a:r>
              <a:rPr lang="en-US" sz="1050" dirty="0" err="1"/>
              <a:t>AzM</a:t>
            </a:r>
            <a:r>
              <a:rPr lang="az-Latn-AZ" sz="1050" dirty="0"/>
              <a:t>İ</a:t>
            </a:r>
            <a:r>
              <a:rPr lang="en-US" sz="1050" dirty="0"/>
              <a:t>).</a:t>
            </a:r>
            <a:endParaRPr lang="ru-RU" sz="1050" dirty="0"/>
          </a:p>
          <a:p>
            <a:r>
              <a:rPr lang="en-US" sz="1050" b="1" dirty="0"/>
              <a:t>Address:  </a:t>
            </a:r>
            <a:r>
              <a:rPr lang="en-US" sz="1050" dirty="0" err="1"/>
              <a:t>Elchin</a:t>
            </a:r>
            <a:r>
              <a:rPr lang="en-US" sz="1050" dirty="0"/>
              <a:t> </a:t>
            </a:r>
            <a:r>
              <a:rPr lang="en-US" sz="1050" dirty="0" err="1"/>
              <a:t>Isakzadeh</a:t>
            </a:r>
            <a:r>
              <a:rPr lang="en-US" sz="1050" dirty="0"/>
              <a:t> sett.,  7th </a:t>
            </a:r>
            <a:r>
              <a:rPr lang="en-US" sz="1050" dirty="0" err="1"/>
              <a:t>Kondalan</a:t>
            </a:r>
            <a:r>
              <a:rPr lang="en-US" sz="1050" dirty="0"/>
              <a:t> str.</a:t>
            </a:r>
            <a:r>
              <a:rPr lang="az-Latn-AZ" sz="1050" dirty="0"/>
              <a:t>, </a:t>
            </a:r>
            <a:r>
              <a:rPr lang="az-Latn-AZ" sz="1050" b="1" dirty="0"/>
              <a:t> </a:t>
            </a:r>
            <a:endParaRPr lang="ru-RU" sz="1050" dirty="0"/>
          </a:p>
          <a:p>
            <a:r>
              <a:rPr lang="az-Latn-AZ" sz="1050" b="1" dirty="0"/>
              <a:t>                   </a:t>
            </a:r>
            <a:r>
              <a:rPr lang="az-Latn-AZ" sz="1050" dirty="0" smtClean="0"/>
              <a:t>AZ1029</a:t>
            </a:r>
            <a:r>
              <a:rPr lang="az-Latn-AZ" sz="1050" dirty="0"/>
              <a:t>,</a:t>
            </a:r>
            <a:r>
              <a:rPr lang="en-US" sz="1050" dirty="0"/>
              <a:t> Baku, Republic of Azerbaijan</a:t>
            </a:r>
            <a:endParaRPr lang="ru-RU" sz="1050" dirty="0"/>
          </a:p>
          <a:p>
            <a:r>
              <a:rPr lang="en-US" sz="1050" b="1" dirty="0"/>
              <a:t> </a:t>
            </a:r>
            <a:endParaRPr lang="ru-RU" sz="1050" dirty="0"/>
          </a:p>
          <a:p>
            <a:r>
              <a:rPr lang="en-US" sz="1050" b="1" dirty="0" smtClean="0"/>
              <a:t>Tel:</a:t>
            </a:r>
            <a:r>
              <a:rPr lang="en-US" sz="1050" dirty="0"/>
              <a:t> </a:t>
            </a:r>
            <a:r>
              <a:rPr lang="en-US" sz="1050" dirty="0" smtClean="0"/>
              <a:t>                   +994 </a:t>
            </a:r>
            <a:r>
              <a:rPr lang="en-US" sz="1050" dirty="0"/>
              <a:t>12 514 96 05</a:t>
            </a:r>
            <a:endParaRPr lang="ru-RU" sz="1050" dirty="0"/>
          </a:p>
          <a:p>
            <a:r>
              <a:rPr lang="en-US" sz="1050" b="1" dirty="0"/>
              <a:t>Fax</a:t>
            </a:r>
            <a:r>
              <a:rPr lang="en-US" sz="1050" b="1" dirty="0" smtClean="0"/>
              <a:t>:</a:t>
            </a:r>
            <a:r>
              <a:rPr lang="en-US" sz="1050" b="1" dirty="0"/>
              <a:t> </a:t>
            </a:r>
            <a:r>
              <a:rPr lang="en-US" sz="1050" b="1" dirty="0" smtClean="0"/>
              <a:t>                   </a:t>
            </a:r>
            <a:r>
              <a:rPr lang="en-US" sz="1050" dirty="0" smtClean="0"/>
              <a:t>+</a:t>
            </a:r>
            <a:r>
              <a:rPr lang="en-US" sz="1050" dirty="0"/>
              <a:t>994 12 514 94 36</a:t>
            </a:r>
            <a:endParaRPr lang="ru-RU" sz="1050" dirty="0"/>
          </a:p>
          <a:p>
            <a:r>
              <a:rPr lang="en-US" sz="1050" b="1" dirty="0" smtClean="0"/>
              <a:t>E-mail:</a:t>
            </a:r>
            <a:r>
              <a:rPr lang="en-US" sz="1050" b="1" dirty="0"/>
              <a:t> </a:t>
            </a:r>
            <a:r>
              <a:rPr lang="en-US" sz="1050" b="1" dirty="0" smtClean="0"/>
              <a:t>              </a:t>
            </a:r>
            <a:r>
              <a:rPr lang="en-US" sz="1050" dirty="0" err="1" smtClean="0"/>
              <a:t>coomet</a:t>
            </a:r>
            <a:r>
              <a:rPr lang="en-US" sz="1050" dirty="0" smtClean="0"/>
              <a:t>@</a:t>
            </a:r>
            <a:r>
              <a:rPr lang="az-Latn-AZ" sz="1050" dirty="0"/>
              <a:t>metrology</a:t>
            </a:r>
            <a:r>
              <a:rPr lang="en-US" sz="1050" dirty="0"/>
              <a:t>.gov.az</a:t>
            </a:r>
            <a:endParaRPr lang="ru-RU" sz="1050" dirty="0"/>
          </a:p>
          <a:p>
            <a:r>
              <a:rPr lang="en-US" sz="1050" b="1" dirty="0"/>
              <a:t>Website</a:t>
            </a:r>
            <a:r>
              <a:rPr lang="ru-RU" sz="1050" b="1" dirty="0"/>
              <a:t>:          </a:t>
            </a:r>
            <a:r>
              <a:rPr lang="en-US" sz="1050" b="1" dirty="0" smtClean="0"/>
              <a:t> </a:t>
            </a:r>
            <a:r>
              <a:rPr lang="en-US" sz="1050" dirty="0" smtClean="0">
                <a:hlinkClick r:id="rId3"/>
              </a:rPr>
              <a:t>www</a:t>
            </a:r>
            <a:r>
              <a:rPr lang="ru-RU" sz="1050" dirty="0">
                <a:hlinkClick r:id="rId3"/>
              </a:rPr>
              <a:t>.</a:t>
            </a:r>
            <a:r>
              <a:rPr lang="en-US" sz="1050" dirty="0">
                <a:hlinkClick r:id="rId3"/>
              </a:rPr>
              <a:t>metrology</a:t>
            </a:r>
            <a:r>
              <a:rPr lang="ru-RU" sz="1050" dirty="0">
                <a:hlinkClick r:id="rId3"/>
              </a:rPr>
              <a:t>.</a:t>
            </a:r>
            <a:r>
              <a:rPr lang="en-US" sz="1050" dirty="0" err="1">
                <a:hlinkClick r:id="rId3"/>
              </a:rPr>
              <a:t>gov</a:t>
            </a:r>
            <a:r>
              <a:rPr lang="ru-RU" sz="1050" dirty="0">
                <a:hlinkClick r:id="rId3"/>
              </a:rPr>
              <a:t>.</a:t>
            </a:r>
            <a:r>
              <a:rPr lang="en-US" sz="1050" dirty="0" err="1">
                <a:hlinkClick r:id="rId3"/>
              </a:rPr>
              <a:t>az</a:t>
            </a:r>
            <a:endParaRPr lang="ru-RU" sz="1050" dirty="0"/>
          </a:p>
          <a:p>
            <a:pPr fontAlgn="auto">
              <a:spcAft>
                <a:spcPts val="0"/>
              </a:spcAft>
              <a:defRPr/>
            </a:pPr>
            <a:endParaRPr lang="en-US" sz="1050" dirty="0" smtClean="0"/>
          </a:p>
          <a:p>
            <a:r>
              <a:rPr lang="en-US" sz="1050" dirty="0"/>
              <a:t>The main tasks and activities of the Azerbaijan Institute of Metrology:</a:t>
            </a:r>
            <a:endParaRPr lang="ru-RU" sz="1050" dirty="0"/>
          </a:p>
          <a:p>
            <a:r>
              <a:rPr lang="en-US" sz="1050" dirty="0"/>
              <a:t>- storage, application and improvement of national (state) standards of units of quantities;</a:t>
            </a:r>
            <a:endParaRPr lang="ru-RU" sz="1050" dirty="0"/>
          </a:p>
          <a:p>
            <a:r>
              <a:rPr lang="en-US" sz="1050" dirty="0"/>
              <a:t>- formation and development of the base of state standards;</a:t>
            </a:r>
            <a:endParaRPr lang="ru-RU" sz="1050" dirty="0"/>
          </a:p>
          <a:p>
            <a:r>
              <a:rPr lang="en-US" sz="1050" dirty="0"/>
              <a:t>- ensuring the transfer of units of quantities from state standards;</a:t>
            </a:r>
            <a:endParaRPr lang="ru-RU" sz="1050" dirty="0"/>
          </a:p>
          <a:p>
            <a:pPr algn="just"/>
            <a:r>
              <a:rPr lang="en-US" sz="1050" dirty="0"/>
              <a:t>- ensuring traceability of national (state) standards to the international standards of units of quantities ​​or </a:t>
            </a:r>
            <a:r>
              <a:rPr lang="en-US" sz="1050" dirty="0" smtClean="0"/>
              <a:t>national standards of units of quantities ​​of other Member States of the Metric Convention;</a:t>
            </a:r>
            <a:endParaRPr lang="ru-RU" sz="1050" dirty="0" smtClean="0"/>
          </a:p>
          <a:p>
            <a:pPr algn="just"/>
            <a:r>
              <a:rPr lang="en-US" sz="1050" dirty="0" smtClean="0"/>
              <a:t>- participation in the comparisons of national (state) standards in the framework of regional and international metrology organizations;</a:t>
            </a:r>
            <a:endParaRPr lang="ru-RU" sz="1050" dirty="0" smtClean="0"/>
          </a:p>
          <a:p>
            <a:pPr algn="just"/>
            <a:r>
              <a:rPr lang="en-US" sz="1050" dirty="0" smtClean="0"/>
              <a:t>- implementation of activities in the field of ensuring the uniformity of measurements, performing work and providing services for calibration and verification of measuring instruments;</a:t>
            </a:r>
            <a:endParaRPr lang="en-US" sz="1050" dirty="0"/>
          </a:p>
          <a:p>
            <a:pPr algn="just"/>
            <a:r>
              <a:rPr lang="en-US" sz="1050" dirty="0" smtClean="0"/>
              <a:t>- conducting spectrometric analyzes to determine radionuclide composition in building materials, food and non-food products;</a:t>
            </a:r>
            <a:endParaRPr lang="ru-RU" sz="1050" dirty="0" smtClean="0"/>
          </a:p>
          <a:p>
            <a:pPr algn="just"/>
            <a:r>
              <a:rPr lang="en-US" sz="1050" dirty="0" smtClean="0"/>
              <a:t>- </a:t>
            </a:r>
            <a:r>
              <a:rPr lang="en-US" sz="1050" dirty="0"/>
              <a:t>testing of measuring instruments for the purpose of type approval, as well as attestation of test equipment;</a:t>
            </a:r>
            <a:endParaRPr lang="ru-RU" sz="1050" dirty="0"/>
          </a:p>
          <a:p>
            <a:pPr fontAlgn="auto">
              <a:spcAft>
                <a:spcPts val="0"/>
              </a:spcAft>
              <a:defRPr/>
            </a:pPr>
            <a:endParaRPr lang="ru-RU" sz="1050" dirty="0"/>
          </a:p>
        </p:txBody>
      </p:sp>
      <p:sp>
        <p:nvSpPr>
          <p:cNvPr id="2"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3" name="Объект 2"/>
          <p:cNvSpPr>
            <a:spLocks noGrp="1"/>
          </p:cNvSpPr>
          <p:nvPr>
            <p:ph idx="1"/>
          </p:nvPr>
        </p:nvSpPr>
        <p:spPr>
          <a:xfrm>
            <a:off x="332656" y="1208584"/>
            <a:ext cx="6172200" cy="3600400"/>
          </a:xfrm>
        </p:spPr>
        <p:txBody>
          <a:bodyPr numCol="2" spcCol="288000" rtlCol="0">
            <a:noAutofit/>
          </a:bodyPr>
          <a:lstStyle/>
          <a:p>
            <a:pPr algn="just"/>
            <a:r>
              <a:rPr lang="en-US" sz="1050" dirty="0"/>
              <a:t>- metrological examination of technical documentation;</a:t>
            </a:r>
            <a:endParaRPr lang="ru-RU" sz="1050" dirty="0"/>
          </a:p>
          <a:p>
            <a:pPr algn="just"/>
            <a:r>
              <a:rPr lang="en-US" sz="1050" dirty="0"/>
              <a:t>      - participation in the improvement of the legislative framework in the field of ensuring the uniformity of measurements;</a:t>
            </a:r>
            <a:endParaRPr lang="ru-RU" sz="1050" dirty="0"/>
          </a:p>
          <a:p>
            <a:pPr algn="just"/>
            <a:r>
              <a:rPr lang="en-US" sz="1050" dirty="0"/>
              <a:t>    - providing entrepreneurs with scientific and methodological assistance in metrological support of production and advice on metrology;</a:t>
            </a:r>
            <a:endParaRPr lang="ru-RU" sz="1050" dirty="0"/>
          </a:p>
          <a:p>
            <a:pPr algn="just"/>
            <a:r>
              <a:rPr lang="en-US" sz="1050" dirty="0"/>
              <a:t>      - the organization of improvement of professional skill and retraining of the staff, performing works in the field of metrology;</a:t>
            </a:r>
            <a:endParaRPr lang="ru-RU" sz="1050" dirty="0"/>
          </a:p>
          <a:p>
            <a:pPr algn="just"/>
            <a:r>
              <a:rPr lang="en-US" sz="1050" dirty="0"/>
              <a:t>      - implementation of other functions stipulated by the Charter of the Institute.</a:t>
            </a:r>
            <a:endParaRPr lang="ru-RU" sz="1050" dirty="0"/>
          </a:p>
          <a:p>
            <a:pPr algn="just"/>
            <a:r>
              <a:rPr lang="en-US" sz="1050" dirty="0"/>
              <a:t> </a:t>
            </a:r>
            <a:endParaRPr lang="ru-RU" sz="1050" dirty="0"/>
          </a:p>
          <a:p>
            <a:pPr algn="just"/>
            <a:r>
              <a:rPr lang="en-US" sz="1050" b="1" dirty="0"/>
              <a:t>International cooperation in the field of metrology is carried out within the framework of:</a:t>
            </a:r>
            <a:endParaRPr lang="ru-RU" sz="1050" dirty="0"/>
          </a:p>
          <a:p>
            <a:pPr algn="just"/>
            <a:r>
              <a:rPr lang="en-US" sz="1050" b="1" dirty="0"/>
              <a:t> </a:t>
            </a:r>
            <a:endParaRPr lang="ru-RU" sz="1050" dirty="0"/>
          </a:p>
          <a:p>
            <a:pPr algn="just"/>
            <a:r>
              <a:rPr lang="en-US" sz="1050" dirty="0"/>
              <a:t>• General Conference on Weights and Measures (CGPM);</a:t>
            </a:r>
            <a:endParaRPr lang="ru-RU" sz="1050" dirty="0"/>
          </a:p>
          <a:p>
            <a:pPr algn="just"/>
            <a:r>
              <a:rPr lang="en-US" sz="1050" dirty="0"/>
              <a:t>• International Organization of Legal Metrology (OIML);</a:t>
            </a:r>
            <a:endParaRPr lang="ru-RU" sz="1050" dirty="0"/>
          </a:p>
          <a:p>
            <a:pPr algn="just"/>
            <a:r>
              <a:rPr lang="en-US" sz="1050" dirty="0"/>
              <a:t>• Euro-Asian cooperation of national metrological institutions (COOMET);</a:t>
            </a:r>
            <a:endParaRPr lang="ru-RU" sz="1050" dirty="0"/>
          </a:p>
          <a:p>
            <a:pPr algn="just"/>
            <a:r>
              <a:rPr lang="en-US" sz="1050" dirty="0"/>
              <a:t>• Euro-Asian Council for Standardization, Metrology and Certification (EASC);</a:t>
            </a:r>
            <a:endParaRPr lang="ru-RU" sz="1050" dirty="0"/>
          </a:p>
          <a:p>
            <a:pPr algn="just"/>
            <a:r>
              <a:rPr lang="en-US" sz="1050" dirty="0"/>
              <a:t>• in other international and regional organizations.</a:t>
            </a:r>
            <a:endParaRPr lang="ru-RU" sz="1050" dirty="0"/>
          </a:p>
          <a:p>
            <a:pPr algn="just"/>
            <a:r>
              <a:rPr lang="en-US" sz="1050" dirty="0"/>
              <a:t> </a:t>
            </a:r>
            <a:endParaRPr lang="ru-RU" sz="1050" dirty="0"/>
          </a:p>
          <a:p>
            <a:pPr algn="just"/>
            <a:r>
              <a:rPr lang="en-US" sz="1050" dirty="0"/>
              <a:t> </a:t>
            </a:r>
            <a:r>
              <a:rPr lang="en-US" sz="1050" dirty="0" smtClean="0"/>
              <a:t>    The </a:t>
            </a:r>
            <a:r>
              <a:rPr lang="en-US" sz="1050" dirty="0"/>
              <a:t>Azerbaijan Institute of Metrology actively cooperates with the national metrology institutes of Belarus, Germany, Georgia, Kazakhstan, Moldova, Russia, Slovakia, Turkey, Ukraine, the Czech Republic and other countries.</a:t>
            </a:r>
            <a:endParaRPr lang="ru-RU" sz="1050" dirty="0"/>
          </a:p>
          <a:p>
            <a:pPr algn="just"/>
            <a:r>
              <a:rPr lang="en-US" sz="1050" dirty="0"/>
              <a:t> </a:t>
            </a:r>
            <a:r>
              <a:rPr lang="en-US" sz="1050" dirty="0" smtClean="0"/>
              <a:t>   On </a:t>
            </a:r>
            <a:r>
              <a:rPr lang="en-US" sz="1050" dirty="0"/>
              <a:t>January 28, 2015, the "Arrangement on Mutual recognition of national measurement standards and calibration and measurement certificates issued by national metrology institutes” (CIPM MRA) was signed.</a:t>
            </a:r>
            <a:endParaRPr lang="ru-RU" sz="1050" dirty="0"/>
          </a:p>
          <a:p>
            <a:pPr algn="just"/>
            <a:r>
              <a:rPr lang="en-US" sz="1050" dirty="0" smtClean="0"/>
              <a:t>     January </a:t>
            </a:r>
            <a:r>
              <a:rPr lang="en-US" sz="1050" dirty="0"/>
              <a:t>31, 2018 at the 24th meeting of TC 3.1 "Quality Forum Technical Committee" COOMET Azerbaijan Institute of Metrology issued the " Confirmation of recognition" for No. QSF-R53 for the following measurement areas: mass and related quantities, thermometry, electricity and magnetism, ionizing radiation. </a:t>
            </a:r>
            <a:endParaRPr lang="ru-RU" sz="1050" dirty="0"/>
          </a:p>
          <a:p>
            <a:pPr fontAlgn="auto">
              <a:spcAft>
                <a:spcPts val="0"/>
              </a:spcAft>
              <a:defRPr/>
            </a:pPr>
            <a:endParaRPr lang="ru-RU" sz="1050" dirty="0"/>
          </a:p>
        </p:txBody>
      </p:sp>
      <p:pic>
        <p:nvPicPr>
          <p:cNvPr id="4" name="Рисунок 3" descr="shar.jpg"/>
          <p:cNvPicPr>
            <a:picLocks noChangeAspect="1"/>
          </p:cNvPicPr>
          <p:nvPr/>
        </p:nvPicPr>
        <p:blipFill>
          <a:blip r:embed="rId2" cstate="print"/>
          <a:srcRect/>
          <a:stretch>
            <a:fillRect/>
          </a:stretch>
        </p:blipFill>
        <p:spPr bwMode="auto">
          <a:xfrm>
            <a:off x="1484313" y="5457825"/>
            <a:ext cx="3781425" cy="37211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BELARUS</a:t>
            </a: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207.6 thousand km</a:t>
            </a:r>
            <a:r>
              <a:rPr lang="en-GB" sz="1050" i="1" baseline="30000" dirty="0"/>
              <a:t>2</a:t>
            </a:r>
            <a:endParaRPr lang="ru-RU" sz="1050" dirty="0"/>
          </a:p>
          <a:p>
            <a:pPr fontAlgn="auto">
              <a:spcAft>
                <a:spcPts val="0"/>
              </a:spcAft>
              <a:defRPr/>
            </a:pPr>
            <a:r>
              <a:rPr lang="en-GB" sz="1050" b="1" i="1" dirty="0"/>
              <a:t>Population:</a:t>
            </a:r>
            <a:r>
              <a:rPr lang="en-GB" sz="1050" i="1" dirty="0"/>
              <a:t> 9,483 million</a:t>
            </a:r>
            <a:endParaRPr lang="ru-RU" sz="1050" dirty="0"/>
          </a:p>
          <a:p>
            <a:pPr fontAlgn="auto">
              <a:spcAft>
                <a:spcPts val="0"/>
              </a:spcAft>
              <a:defRPr/>
            </a:pPr>
            <a:r>
              <a:rPr lang="en-GB" sz="1050" b="1" i="1" dirty="0"/>
              <a:t>Capital:</a:t>
            </a:r>
            <a:r>
              <a:rPr lang="en-GB" sz="1050" i="1" dirty="0"/>
              <a:t> Minsk</a:t>
            </a:r>
            <a:endParaRPr lang="ru-RU" sz="1050" dirty="0"/>
          </a:p>
          <a:p>
            <a:pPr fontAlgn="auto">
              <a:spcAft>
                <a:spcPts val="0"/>
              </a:spcAft>
              <a:defRPr/>
            </a:pPr>
            <a:r>
              <a:rPr lang="en-US" sz="1050" b="1" i="1" dirty="0" smtClean="0"/>
              <a:t>Time zone</a:t>
            </a:r>
            <a:r>
              <a:rPr lang="ru-RU" sz="1050" b="1" i="1" dirty="0" smtClean="0"/>
              <a:t>: </a:t>
            </a:r>
            <a:r>
              <a:rPr lang="en-GB" sz="1050" i="1" dirty="0"/>
              <a:t>UTC</a:t>
            </a:r>
            <a:r>
              <a:rPr lang="ru-RU" sz="1050" i="1" dirty="0"/>
              <a:t>+3</a:t>
            </a:r>
            <a:endParaRPr lang="ru-RU" sz="1050" dirty="0"/>
          </a:p>
          <a:p>
            <a:pPr fontAlgn="auto">
              <a:spcAft>
                <a:spcPts val="0"/>
              </a:spcAft>
              <a:defRPr/>
            </a:pPr>
            <a:r>
              <a:rPr lang="en-US" sz="1050" b="1" i="1" dirty="0"/>
              <a:t>National currency</a:t>
            </a:r>
            <a:r>
              <a:rPr lang="ru-RU" sz="1050" b="1" i="1" dirty="0"/>
              <a:t>: </a:t>
            </a:r>
            <a:r>
              <a:rPr lang="en-US" sz="1050" i="1" dirty="0" smtClean="0"/>
              <a:t>Belarusian ruble</a:t>
            </a:r>
            <a:endParaRPr lang="ru-RU" sz="1050" dirty="0"/>
          </a:p>
        </p:txBody>
      </p:sp>
      <p:pic>
        <p:nvPicPr>
          <p:cNvPr id="76804" name="Рисунок 1"/>
          <p:cNvPicPr>
            <a:picLocks noChangeAspect="1"/>
          </p:cNvPicPr>
          <p:nvPr/>
        </p:nvPicPr>
        <p:blipFill>
          <a:blip r:embed="rId2" cstate="print"/>
          <a:srcRect/>
          <a:stretch>
            <a:fillRect/>
          </a:stretch>
        </p:blipFill>
        <p:spPr bwMode="auto">
          <a:xfrm>
            <a:off x="333375" y="754063"/>
            <a:ext cx="2438400" cy="1831975"/>
          </a:xfrm>
          <a:prstGeom prst="rect">
            <a:avLst/>
          </a:prstGeom>
          <a:noFill/>
          <a:ln w="9525">
            <a:noFill/>
            <a:miter lim="800000"/>
            <a:headEnd/>
            <a:tailEnd/>
          </a:ln>
        </p:spPr>
      </p:pic>
      <p:sp>
        <p:nvSpPr>
          <p:cNvPr id="8" name="Объект 2"/>
          <p:cNvSpPr txBox="1">
            <a:spLocks/>
          </p:cNvSpPr>
          <p:nvPr/>
        </p:nvSpPr>
        <p:spPr>
          <a:xfrm>
            <a:off x="332656" y="2576736"/>
            <a:ext cx="6172200" cy="4536504"/>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defRPr/>
            </a:pPr>
            <a:r>
              <a:rPr lang="en-GB" sz="1050" dirty="0"/>
              <a:t>The legal basis of the system for assuring the uniformity of measurements of the Republic of Belarus (SAUM) is the Law on Assuring the Uniformity of Measurements and the Directives of the Government of the Republic of Belarus and the State Committee for Standardization of the Republic of Belarus.</a:t>
            </a:r>
            <a:endParaRPr lang="ru-RU" sz="1050" dirty="0"/>
          </a:p>
          <a:p>
            <a:pPr fontAlgn="auto">
              <a:spcBef>
                <a:spcPts val="0"/>
              </a:spcBef>
              <a:spcAft>
                <a:spcPts val="0"/>
              </a:spcAft>
              <a:defRPr/>
            </a:pPr>
            <a:r>
              <a:rPr lang="en-GB" sz="1050" dirty="0"/>
              <a:t>The sate metrology service is headed by a national metrology body – </a:t>
            </a:r>
            <a:r>
              <a:rPr lang="en-GB" sz="1050" b="1" dirty="0">
                <a:solidFill>
                  <a:srgbClr val="FF0000"/>
                </a:solidFill>
              </a:rPr>
              <a:t>State Committee for Standardization of the Republic of Belarus</a:t>
            </a:r>
            <a:r>
              <a:rPr lang="en-GB" sz="1050" dirty="0">
                <a:solidFill>
                  <a:srgbClr val="FF0000"/>
                </a:solidFill>
              </a:rPr>
              <a:t> </a:t>
            </a:r>
            <a:r>
              <a:rPr lang="en-GB" sz="1050" b="1" dirty="0">
                <a:solidFill>
                  <a:srgbClr val="FF0000"/>
                </a:solidFill>
              </a:rPr>
              <a:t>(</a:t>
            </a:r>
            <a:r>
              <a:rPr lang="en-GB" sz="1050" b="1" dirty="0" err="1">
                <a:solidFill>
                  <a:srgbClr val="FF0000"/>
                </a:solidFill>
              </a:rPr>
              <a:t>Gosstandart</a:t>
            </a:r>
            <a:r>
              <a:rPr lang="en-GB" sz="1050" b="1" dirty="0">
                <a:solidFill>
                  <a:srgbClr val="FF0000"/>
                </a:solidFill>
              </a:rPr>
              <a:t> of Belarus</a:t>
            </a:r>
            <a:r>
              <a:rPr lang="en-GB" sz="1050" b="1" dirty="0" smtClean="0">
                <a:solidFill>
                  <a:srgbClr val="FF0000"/>
                </a:solidFill>
              </a:rPr>
              <a:t>).</a:t>
            </a:r>
            <a:r>
              <a:rPr lang="en-GB" sz="1050" b="1" dirty="0" smtClean="0"/>
              <a:t/>
            </a:r>
            <a:br>
              <a:rPr lang="en-GB" sz="1050" b="1" dirty="0" smtClean="0"/>
            </a:br>
            <a:endParaRPr lang="ru-RU" sz="1050" dirty="0"/>
          </a:p>
          <a:p>
            <a:pPr fontAlgn="auto">
              <a:spcBef>
                <a:spcPts val="0"/>
              </a:spcBef>
              <a:spcAft>
                <a:spcPts val="0"/>
              </a:spcAft>
              <a:defRPr/>
            </a:pPr>
            <a:r>
              <a:rPr lang="en-GB" sz="1050" b="1" dirty="0"/>
              <a:t>Chairperson:	</a:t>
            </a:r>
            <a:r>
              <a:rPr lang="en-GB" sz="1050" b="1" dirty="0" err="1"/>
              <a:t>D</a:t>
            </a:r>
            <a:r>
              <a:rPr lang="en-GB" sz="1050" b="1" dirty="0" err="1" smtClean="0"/>
              <a:t>r</a:t>
            </a:r>
            <a:r>
              <a:rPr lang="en-GB" sz="1050" b="1" dirty="0" err="1"/>
              <a:t>.</a:t>
            </a:r>
            <a:r>
              <a:rPr lang="en-GB" sz="1050" b="1" dirty="0"/>
              <a:t> Viktor </a:t>
            </a:r>
            <a:r>
              <a:rPr lang="en-GB" sz="1050" b="1" dirty="0" err="1"/>
              <a:t>Nazarenko</a:t>
            </a:r>
            <a:endParaRPr lang="ru-RU" sz="1050" dirty="0"/>
          </a:p>
          <a:p>
            <a:pPr fontAlgn="auto">
              <a:spcBef>
                <a:spcPts val="0"/>
              </a:spcBef>
              <a:spcAft>
                <a:spcPts val="0"/>
              </a:spcAft>
              <a:defRPr/>
            </a:pPr>
            <a:r>
              <a:rPr lang="en-GB" sz="1050" b="1" dirty="0"/>
              <a:t>Address:	</a:t>
            </a:r>
            <a:r>
              <a:rPr lang="en-GB" sz="1050" dirty="0" smtClean="0"/>
              <a:t>93 </a:t>
            </a:r>
            <a:r>
              <a:rPr lang="en-GB" sz="1050" dirty="0" err="1"/>
              <a:t>Starovilensky</a:t>
            </a:r>
            <a:r>
              <a:rPr lang="en-GB" sz="1050" dirty="0"/>
              <a:t> </a:t>
            </a:r>
            <a:r>
              <a:rPr lang="en-GB" sz="1050" dirty="0" err="1"/>
              <a:t>Trakt</a:t>
            </a:r>
            <a:r>
              <a:rPr lang="en-GB" sz="1050" dirty="0"/>
              <a:t>, 220053 </a:t>
            </a:r>
            <a:r>
              <a:rPr lang="en-GB" sz="1050" dirty="0" smtClean="0"/>
              <a:t>	Minsk</a:t>
            </a:r>
            <a:r>
              <a:rPr lang="en-GB" sz="1050" dirty="0"/>
              <a:t>, Republic of Belarus</a:t>
            </a:r>
            <a:endParaRPr lang="ru-RU" sz="1050" dirty="0"/>
          </a:p>
          <a:p>
            <a:pPr fontAlgn="auto">
              <a:spcBef>
                <a:spcPts val="0"/>
              </a:spcBef>
              <a:spcAft>
                <a:spcPts val="0"/>
              </a:spcAft>
              <a:defRPr/>
            </a:pPr>
            <a:r>
              <a:rPr lang="en-GB" sz="1050" b="1" dirty="0"/>
              <a:t>Telephone:	</a:t>
            </a:r>
            <a:r>
              <a:rPr lang="en-GB" sz="1050" dirty="0" smtClean="0"/>
              <a:t>+</a:t>
            </a:r>
            <a:r>
              <a:rPr lang="en-GB" sz="1050" dirty="0"/>
              <a:t>375 17 233 52 13</a:t>
            </a:r>
            <a:endParaRPr lang="ru-RU" sz="1050" dirty="0"/>
          </a:p>
          <a:p>
            <a:pPr fontAlgn="auto">
              <a:spcBef>
                <a:spcPts val="0"/>
              </a:spcBef>
              <a:spcAft>
                <a:spcPts val="0"/>
              </a:spcAft>
              <a:defRPr/>
            </a:pPr>
            <a:r>
              <a:rPr lang="en-GB" sz="1050" b="1" dirty="0"/>
              <a:t>Fax:	</a:t>
            </a:r>
            <a:r>
              <a:rPr lang="en-GB" sz="1050" dirty="0" smtClean="0"/>
              <a:t>+</a:t>
            </a:r>
            <a:r>
              <a:rPr lang="en-GB" sz="1050" dirty="0"/>
              <a:t>375 17 233 25 88</a:t>
            </a:r>
            <a:endParaRPr lang="ru-RU" sz="1050" dirty="0"/>
          </a:p>
          <a:p>
            <a:pPr fontAlgn="auto">
              <a:spcBef>
                <a:spcPts val="0"/>
              </a:spcBef>
              <a:spcAft>
                <a:spcPts val="0"/>
              </a:spcAft>
              <a:defRPr/>
            </a:pPr>
            <a:r>
              <a:rPr lang="en-GB" sz="1050" b="1" dirty="0"/>
              <a:t>E-mail:	</a:t>
            </a:r>
            <a:r>
              <a:rPr lang="en-GB" sz="1050" dirty="0" err="1" smtClean="0"/>
              <a:t>belst</a:t>
            </a:r>
            <a:r>
              <a:rPr lang="en-GB" sz="1050" dirty="0" smtClean="0"/>
              <a:t>@</a:t>
            </a:r>
            <a:r>
              <a:rPr lang="en-US" sz="1050" dirty="0" smtClean="0"/>
              <a:t>gosstandart.gov</a:t>
            </a:r>
            <a:r>
              <a:rPr lang="en-GB" sz="1050" dirty="0" smtClean="0"/>
              <a:t>.by</a:t>
            </a:r>
            <a:r>
              <a:rPr lang="en-GB" sz="1050" u="sng" dirty="0" smtClean="0"/>
              <a:t/>
            </a:r>
            <a:br>
              <a:rPr lang="en-GB" sz="1050" u="sng" dirty="0" smtClean="0"/>
            </a:br>
            <a:endParaRPr lang="ru-RU" sz="1050" dirty="0"/>
          </a:p>
          <a:p>
            <a:pPr fontAlgn="auto">
              <a:spcBef>
                <a:spcPts val="0"/>
              </a:spcBef>
              <a:spcAft>
                <a:spcPts val="0"/>
              </a:spcAft>
              <a:defRPr/>
            </a:pPr>
            <a:r>
              <a:rPr lang="en-GB" sz="1050" dirty="0"/>
              <a:t>The major activities are as follows</a:t>
            </a:r>
            <a:r>
              <a:rPr lang="en-GB" sz="1050" dirty="0" smtClean="0"/>
              <a:t>:</a:t>
            </a:r>
            <a:endParaRPr lang="ru-RU" sz="1050" dirty="0"/>
          </a:p>
          <a:p>
            <a:pPr marL="171450" indent="-171450" fontAlgn="auto">
              <a:spcBef>
                <a:spcPts val="0"/>
              </a:spcBef>
              <a:spcAft>
                <a:spcPts val="0"/>
              </a:spcAft>
              <a:buFont typeface="Arial" pitchFamily="34" charset="0"/>
              <a:buChar char="•"/>
              <a:defRPr/>
            </a:pPr>
            <a:r>
              <a:rPr lang="en-GB" sz="1050" dirty="0"/>
              <a:t>maintenance of the common policy on the matters regarding measurement assurance, </a:t>
            </a:r>
            <a:r>
              <a:rPr lang="en-GB" sz="1050" dirty="0" smtClean="0"/>
              <a:t/>
            </a:r>
            <a:br>
              <a:rPr lang="en-GB" sz="1050" dirty="0" smtClean="0"/>
            </a:br>
            <a:r>
              <a:rPr lang="en-GB" sz="1050" dirty="0" smtClean="0"/>
              <a:t>as </a:t>
            </a:r>
            <a:r>
              <a:rPr lang="en-GB" sz="1050" dirty="0"/>
              <a:t>well as coordination of the implementation and development of the SAUM of the Republic </a:t>
            </a:r>
            <a:r>
              <a:rPr lang="en-GB" sz="1050" dirty="0" smtClean="0"/>
              <a:t/>
            </a:r>
            <a:br>
              <a:rPr lang="en-GB" sz="1050" dirty="0" smtClean="0"/>
            </a:br>
            <a:r>
              <a:rPr lang="en-GB" sz="1050" dirty="0" smtClean="0"/>
              <a:t>of </a:t>
            </a:r>
            <a:r>
              <a:rPr lang="en-GB" sz="1050" dirty="0"/>
              <a:t>Belarus;</a:t>
            </a:r>
            <a:endParaRPr lang="ru-RU" sz="1050" dirty="0"/>
          </a:p>
          <a:p>
            <a:pPr marL="171450" indent="-171450" fontAlgn="auto">
              <a:spcBef>
                <a:spcPts val="0"/>
              </a:spcBef>
              <a:spcAft>
                <a:spcPts val="0"/>
              </a:spcAft>
              <a:buFont typeface="Arial" pitchFamily="34" charset="0"/>
              <a:buChar char="•"/>
              <a:defRPr/>
            </a:pPr>
            <a:r>
              <a:rPr lang="en-GB" sz="1050" dirty="0"/>
              <a:t>establishment and maintenance of the state metrological service;</a:t>
            </a:r>
            <a:endParaRPr lang="ru-RU" sz="1050" dirty="0"/>
          </a:p>
          <a:p>
            <a:pPr marL="171450" indent="-171450" fontAlgn="auto">
              <a:spcBef>
                <a:spcPts val="0"/>
              </a:spcBef>
              <a:spcAft>
                <a:spcPts val="0"/>
              </a:spcAft>
              <a:buFont typeface="Arial" pitchFamily="34" charset="0"/>
              <a:buChar char="•"/>
              <a:defRPr/>
            </a:pPr>
            <a:r>
              <a:rPr lang="en-GB" sz="1050" dirty="0"/>
              <a:t>submitting of proposals for application of units </a:t>
            </a:r>
            <a:r>
              <a:rPr lang="en-GB" sz="1050" dirty="0" smtClean="0"/>
              <a:t/>
            </a:r>
            <a:br>
              <a:rPr lang="en-GB" sz="1050" dirty="0" smtClean="0"/>
            </a:br>
            <a:r>
              <a:rPr lang="en-GB" sz="1050" dirty="0" smtClean="0"/>
              <a:t>of </a:t>
            </a:r>
            <a:r>
              <a:rPr lang="en-GB" sz="1050" dirty="0"/>
              <a:t>measurement in the Republic of Belarus to the Council of Ministers of the Republic of Belarus;</a:t>
            </a:r>
            <a:endParaRPr lang="ru-RU" sz="1050" dirty="0"/>
          </a:p>
          <a:p>
            <a:pPr marL="171450" indent="-171450" fontAlgn="auto">
              <a:spcBef>
                <a:spcPts val="0"/>
              </a:spcBef>
              <a:spcAft>
                <a:spcPts val="0"/>
              </a:spcAft>
              <a:buFont typeface="Arial" pitchFamily="34" charset="0"/>
              <a:buChar char="•"/>
              <a:defRPr/>
            </a:pPr>
            <a:r>
              <a:rPr lang="en-GB" sz="1050" dirty="0"/>
              <a:t>development of legal and other directives aiming at assuring the uniformity of measurements; determination of priorities in metrology development;</a:t>
            </a:r>
            <a:endParaRPr lang="ru-RU" sz="1050" dirty="0"/>
          </a:p>
          <a:p>
            <a:pPr marL="171450" indent="-171450" fontAlgn="auto">
              <a:spcBef>
                <a:spcPts val="0"/>
              </a:spcBef>
              <a:spcAft>
                <a:spcPts val="0"/>
              </a:spcAft>
              <a:buFont typeface="Arial" pitchFamily="34" charset="0"/>
              <a:buChar char="•"/>
              <a:defRPr/>
            </a:pPr>
            <a:r>
              <a:rPr lang="en-GB" sz="1050" dirty="0"/>
              <a:t>organisation of the development and approval </a:t>
            </a:r>
            <a:r>
              <a:rPr lang="en-GB" sz="1050" dirty="0" smtClean="0"/>
              <a:t/>
            </a:r>
            <a:br>
              <a:rPr lang="en-GB" sz="1050" dirty="0" smtClean="0"/>
            </a:br>
            <a:r>
              <a:rPr lang="en-GB" sz="1050" dirty="0" smtClean="0"/>
              <a:t>of </a:t>
            </a:r>
            <a:r>
              <a:rPr lang="en-GB" sz="1050" dirty="0"/>
              <a:t>national standards and other normative documents regulating the implementation </a:t>
            </a:r>
            <a:r>
              <a:rPr lang="en-GB" sz="1050" dirty="0" smtClean="0"/>
              <a:t/>
            </a:r>
            <a:br>
              <a:rPr lang="en-GB" sz="1050" dirty="0" smtClean="0"/>
            </a:br>
            <a:r>
              <a:rPr lang="en-GB" sz="1050" dirty="0" smtClean="0"/>
              <a:t>of </a:t>
            </a:r>
            <a:r>
              <a:rPr lang="en-GB" sz="1050" dirty="0"/>
              <a:t>the SAUM;</a:t>
            </a:r>
            <a:endParaRPr lang="ru-RU" sz="1050" dirty="0"/>
          </a:p>
          <a:p>
            <a:pPr marL="171450" indent="-171450" fontAlgn="auto">
              <a:spcBef>
                <a:spcPts val="0"/>
              </a:spcBef>
              <a:spcAft>
                <a:spcPts val="0"/>
              </a:spcAft>
              <a:buFont typeface="Arial" pitchFamily="34" charset="0"/>
              <a:buChar char="•"/>
              <a:defRPr/>
            </a:pPr>
            <a:r>
              <a:rPr lang="en-GB" sz="1050" dirty="0"/>
              <a:t>organisation of the publication and dissemination of technical standards and scientific-technical information in the field </a:t>
            </a:r>
            <a:r>
              <a:rPr lang="en-GB" sz="1050" dirty="0" smtClean="0"/>
              <a:t/>
            </a:r>
            <a:br>
              <a:rPr lang="en-GB" sz="1050" dirty="0" smtClean="0"/>
            </a:br>
            <a:r>
              <a:rPr lang="en-GB" sz="1050" dirty="0" smtClean="0"/>
              <a:t>of </a:t>
            </a:r>
            <a:r>
              <a:rPr lang="en-GB" sz="1050" dirty="0"/>
              <a:t>metrology including reference data;</a:t>
            </a:r>
            <a:endParaRPr lang="ru-RU" sz="1050" dirty="0"/>
          </a:p>
          <a:p>
            <a:pPr marL="171450" indent="-171450" fontAlgn="auto">
              <a:spcBef>
                <a:spcPts val="0"/>
              </a:spcBef>
              <a:spcAft>
                <a:spcPts val="0"/>
              </a:spcAft>
              <a:buFont typeface="Arial" pitchFamily="34" charset="0"/>
              <a:buChar char="•"/>
              <a:defRPr/>
            </a:pPr>
            <a:r>
              <a:rPr lang="en-GB" sz="1050" dirty="0"/>
              <a:t>setting requirements for national measurement standards and measurement standard, as well as rules of their development, approval, maintenance and use;</a:t>
            </a:r>
            <a:endParaRPr lang="ru-RU" sz="1050" dirty="0"/>
          </a:p>
          <a:p>
            <a:pPr marL="171450" indent="-171450" fontAlgn="auto">
              <a:spcBef>
                <a:spcPts val="0"/>
              </a:spcBef>
              <a:spcAft>
                <a:spcPts val="0"/>
              </a:spcAft>
              <a:buFont typeface="Arial" pitchFamily="34" charset="0"/>
              <a:buChar char="•"/>
              <a:defRPr/>
            </a:pPr>
            <a:r>
              <a:rPr lang="en-GB" sz="1050" dirty="0"/>
              <a:t>type approval of imported and domestically produced measuring instruments;</a:t>
            </a:r>
            <a:endParaRPr lang="ru-RU" sz="1050" dirty="0"/>
          </a:p>
          <a:p>
            <a:pPr marL="171450" indent="-171450" fontAlgn="auto">
              <a:spcBef>
                <a:spcPts val="0"/>
              </a:spcBef>
              <a:spcAft>
                <a:spcPts val="0"/>
              </a:spcAft>
              <a:buFont typeface="Arial" pitchFamily="34" charset="0"/>
              <a:buChar char="•"/>
              <a:defRPr/>
            </a:pPr>
            <a:r>
              <a:rPr lang="en-GB" sz="1050" dirty="0"/>
              <a:t>organisation and performance of metrological surveillance;</a:t>
            </a:r>
            <a:endParaRPr lang="ru-RU" sz="1050" dirty="0"/>
          </a:p>
          <a:p>
            <a:pPr marL="171450" indent="-171450" fontAlgn="auto">
              <a:spcBef>
                <a:spcPts val="0"/>
              </a:spcBef>
              <a:spcAft>
                <a:spcPts val="0"/>
              </a:spcAft>
              <a:buFont typeface="Arial" pitchFamily="34" charset="0"/>
              <a:buChar char="•"/>
              <a:defRPr/>
            </a:pPr>
            <a:r>
              <a:rPr lang="en-GB" sz="1050" dirty="0"/>
              <a:t>coordination of the cooperation in the field of metrology at the international level; representation of the Republic of Belarus in the international metrology organisations and collaboration with national metrology of other countries.</a:t>
            </a:r>
            <a:endParaRPr lang="ru-RU" sz="1050" dirty="0"/>
          </a:p>
          <a:p>
            <a:pPr fontAlgn="auto">
              <a:spcBef>
                <a:spcPts val="0"/>
              </a:spcBef>
              <a:spcAft>
                <a:spcPts val="0"/>
              </a:spcAft>
              <a:defRPr/>
            </a:pPr>
            <a:r>
              <a:rPr lang="en-GB" sz="1050" b="1" dirty="0" err="1">
                <a:solidFill>
                  <a:srgbClr val="FF0000"/>
                </a:solidFill>
              </a:rPr>
              <a:t>Gosstandart</a:t>
            </a:r>
            <a:r>
              <a:rPr lang="en-GB" sz="1050" b="1" dirty="0">
                <a:solidFill>
                  <a:srgbClr val="FF0000"/>
                </a:solidFill>
              </a:rPr>
              <a:t> coordinates the activity of the following:</a:t>
            </a:r>
            <a:endParaRPr lang="ru-RU" sz="1050" dirty="0">
              <a:solidFill>
                <a:srgbClr val="FF0000"/>
              </a:solidFill>
            </a:endParaRPr>
          </a:p>
          <a:p>
            <a:pPr marL="171450" indent="-171450" fontAlgn="auto">
              <a:spcBef>
                <a:spcPts val="0"/>
              </a:spcBef>
              <a:spcAft>
                <a:spcPts val="0"/>
              </a:spcAft>
              <a:buFont typeface="Arial" pitchFamily="34" charset="0"/>
              <a:buChar char="•"/>
              <a:defRPr/>
            </a:pPr>
            <a:r>
              <a:rPr lang="en-GB" sz="1050" dirty="0" err="1"/>
              <a:t>Interindustry</a:t>
            </a:r>
            <a:r>
              <a:rPr lang="en-GB" sz="1050" dirty="0"/>
              <a:t> Commission of time and frequency and determination of the Earth rotation parameters,</a:t>
            </a:r>
            <a:endParaRPr lang="ru-RU" sz="1050" dirty="0"/>
          </a:p>
          <a:p>
            <a:pPr marL="171450" indent="-171450" fontAlgn="auto">
              <a:spcBef>
                <a:spcPts val="0"/>
              </a:spcBef>
              <a:spcAft>
                <a:spcPts val="0"/>
              </a:spcAft>
              <a:buFont typeface="Arial" pitchFamily="34" charset="0"/>
              <a:buChar char="•"/>
              <a:defRPr/>
            </a:pPr>
            <a:r>
              <a:rPr lang="en-GB" sz="1050" dirty="0" err="1"/>
              <a:t>Interindustry</a:t>
            </a:r>
            <a:r>
              <a:rPr lang="en-GB" sz="1050" dirty="0"/>
              <a:t> Commission of reference substances and materials of composition and properties;</a:t>
            </a:r>
            <a:endParaRPr lang="ru-RU" sz="1050" dirty="0"/>
          </a:p>
          <a:p>
            <a:pPr marL="171450" indent="-171450" fontAlgn="auto">
              <a:spcBef>
                <a:spcPts val="0"/>
              </a:spcBef>
              <a:spcAft>
                <a:spcPts val="0"/>
              </a:spcAft>
              <a:buFont typeface="Arial" pitchFamily="34" charset="0"/>
              <a:buChar char="•"/>
              <a:defRPr/>
            </a:pPr>
            <a:r>
              <a:rPr lang="en-GB" sz="1050" dirty="0" err="1"/>
              <a:t>Interindustry</a:t>
            </a:r>
            <a:r>
              <a:rPr lang="en-GB" sz="1050" dirty="0"/>
              <a:t> Commission of reference data of physical constants and properties of substances and materials.</a:t>
            </a:r>
            <a:endParaRPr lang="ru-RU" sz="1050" dirty="0"/>
          </a:p>
          <a:p>
            <a:pPr fontAlgn="auto">
              <a:spcBef>
                <a:spcPts val="0"/>
              </a:spcBef>
              <a:spcAft>
                <a:spcPts val="0"/>
              </a:spcAft>
              <a:defRPr/>
            </a:pPr>
            <a:r>
              <a:rPr lang="en-GB" sz="1050" dirty="0"/>
              <a:t>Technical basis of the SAUM is represented by </a:t>
            </a:r>
            <a:r>
              <a:rPr lang="en-US" sz="1050" dirty="0" smtClean="0"/>
              <a:t>54 </a:t>
            </a:r>
            <a:r>
              <a:rPr lang="en-GB" sz="1050" dirty="0" smtClean="0"/>
              <a:t>national </a:t>
            </a:r>
            <a:r>
              <a:rPr lang="en-GB" sz="1050" dirty="0"/>
              <a:t>and primary measurement standards of the Republic of Belarus and </a:t>
            </a:r>
            <a:r>
              <a:rPr lang="en-GB" sz="1050" dirty="0" smtClean="0"/>
              <a:t>above </a:t>
            </a:r>
            <a:r>
              <a:rPr lang="en-GB" sz="1050" dirty="0"/>
              <a:t>3 500 reference measuring instruments.</a:t>
            </a:r>
            <a:endParaRPr lang="ru-RU" sz="1050" dirty="0"/>
          </a:p>
          <a:p>
            <a:pPr fontAlgn="auto">
              <a:spcBef>
                <a:spcPts val="0"/>
              </a:spcBef>
              <a:spcAft>
                <a:spcPts val="0"/>
              </a:spcAft>
              <a:defRPr/>
            </a:pPr>
            <a:r>
              <a:rPr lang="en-GB" sz="1050" dirty="0"/>
              <a:t>The leading organisation in the field of developing and maintaining measurement standards is the National Metrology Institute – </a:t>
            </a:r>
            <a:r>
              <a:rPr lang="en-GB" sz="1050" b="1" dirty="0" err="1">
                <a:solidFill>
                  <a:srgbClr val="FF0000"/>
                </a:solidFill>
              </a:rPr>
              <a:t>Belarussian</a:t>
            </a:r>
            <a:r>
              <a:rPr lang="en-GB" sz="1050" b="1" dirty="0">
                <a:solidFill>
                  <a:srgbClr val="FF0000"/>
                </a:solidFill>
              </a:rPr>
              <a:t> State Institute of Metrology (</a:t>
            </a:r>
            <a:r>
              <a:rPr lang="en-GB" sz="1050" b="1" cap="all" dirty="0" err="1">
                <a:solidFill>
                  <a:srgbClr val="FF0000"/>
                </a:solidFill>
              </a:rPr>
              <a:t>B</a:t>
            </a:r>
            <a:r>
              <a:rPr lang="en-GB" sz="1050" b="1" dirty="0" err="1">
                <a:solidFill>
                  <a:srgbClr val="FF0000"/>
                </a:solidFill>
              </a:rPr>
              <a:t>el</a:t>
            </a:r>
            <a:r>
              <a:rPr lang="en-GB" sz="1050" b="1" cap="all" dirty="0" err="1">
                <a:solidFill>
                  <a:srgbClr val="FF0000"/>
                </a:solidFill>
              </a:rPr>
              <a:t>GIM</a:t>
            </a:r>
            <a:r>
              <a:rPr lang="en-GB" sz="1050" b="1" cap="all" dirty="0" smtClean="0">
                <a:solidFill>
                  <a:srgbClr val="FF0000"/>
                </a:solidFill>
              </a:rPr>
              <a:t>)</a:t>
            </a:r>
            <a:r>
              <a:rPr lang="en-GB" sz="1050" b="1" dirty="0" smtClean="0"/>
              <a:t>.</a:t>
            </a:r>
            <a:br>
              <a:rPr lang="en-GB" sz="1050" b="1" dirty="0" smtClean="0"/>
            </a:br>
            <a:endParaRPr lang="ru-RU" sz="1050" dirty="0"/>
          </a:p>
          <a:p>
            <a:pPr fontAlgn="auto">
              <a:spcBef>
                <a:spcPts val="0"/>
              </a:spcBef>
              <a:spcAft>
                <a:spcPts val="0"/>
              </a:spcAft>
              <a:defRPr/>
            </a:pPr>
            <a:r>
              <a:rPr lang="en-GB" sz="1050" b="1" dirty="0"/>
              <a:t>Director:	</a:t>
            </a:r>
            <a:r>
              <a:rPr lang="en-GB" sz="1050" b="1" dirty="0" err="1" smtClean="0"/>
              <a:t>Dr.</a:t>
            </a:r>
            <a:r>
              <a:rPr lang="en-GB" sz="1050" b="1" dirty="0" smtClean="0"/>
              <a:t> Valery </a:t>
            </a:r>
            <a:r>
              <a:rPr lang="en-GB" sz="1050" b="1" dirty="0" err="1" smtClean="0"/>
              <a:t>Hurevich</a:t>
            </a:r>
            <a:endParaRPr lang="ru-RU" sz="1050" dirty="0"/>
          </a:p>
          <a:p>
            <a:pPr fontAlgn="auto">
              <a:spcBef>
                <a:spcPts val="0"/>
              </a:spcBef>
              <a:spcAft>
                <a:spcPts val="0"/>
              </a:spcAft>
              <a:defRPr/>
            </a:pPr>
            <a:r>
              <a:rPr lang="en-GB" sz="1050" b="1" dirty="0"/>
              <a:t>Address:	</a:t>
            </a:r>
            <a:r>
              <a:rPr lang="en-GB" sz="1050" dirty="0" smtClean="0"/>
              <a:t>93 </a:t>
            </a:r>
            <a:r>
              <a:rPr lang="en-GB" sz="1050" dirty="0" err="1"/>
              <a:t>Starovilensky</a:t>
            </a:r>
            <a:r>
              <a:rPr lang="en-GB" sz="1050" dirty="0"/>
              <a:t> </a:t>
            </a:r>
            <a:r>
              <a:rPr lang="en-GB" sz="1050" dirty="0" err="1"/>
              <a:t>Trakt</a:t>
            </a:r>
            <a:r>
              <a:rPr lang="en-GB" sz="1050" dirty="0"/>
              <a:t>, 220053 </a:t>
            </a:r>
            <a:r>
              <a:rPr lang="en-GB" sz="1050" dirty="0" smtClean="0"/>
              <a:t>	Minsk</a:t>
            </a:r>
            <a:r>
              <a:rPr lang="en-GB" sz="1050" dirty="0"/>
              <a:t>, Republic of Belarus</a:t>
            </a:r>
            <a:endParaRPr lang="ru-RU" sz="1050" dirty="0"/>
          </a:p>
          <a:p>
            <a:pPr fontAlgn="auto">
              <a:spcBef>
                <a:spcPts val="0"/>
              </a:spcBef>
              <a:spcAft>
                <a:spcPts val="0"/>
              </a:spcAft>
              <a:defRPr/>
            </a:pPr>
            <a:r>
              <a:rPr lang="en-GB" sz="1050" b="1" dirty="0"/>
              <a:t>Telephone:	</a:t>
            </a:r>
            <a:r>
              <a:rPr lang="en-GB" sz="1050" dirty="0" smtClean="0"/>
              <a:t>+375 </a:t>
            </a:r>
            <a:r>
              <a:rPr lang="en-GB" sz="1050" dirty="0"/>
              <a:t>17 233 55 01</a:t>
            </a:r>
            <a:endParaRPr lang="ru-RU" sz="1050" dirty="0"/>
          </a:p>
          <a:p>
            <a:pPr fontAlgn="auto">
              <a:spcBef>
                <a:spcPts val="0"/>
              </a:spcBef>
              <a:spcAft>
                <a:spcPts val="0"/>
              </a:spcAft>
              <a:defRPr/>
            </a:pPr>
            <a:r>
              <a:rPr lang="en-GB" sz="1050" b="1" dirty="0"/>
              <a:t>Fax:	</a:t>
            </a:r>
            <a:r>
              <a:rPr lang="en-GB" sz="1050" dirty="0" smtClean="0"/>
              <a:t>+375 </a:t>
            </a:r>
            <a:r>
              <a:rPr lang="en-GB" sz="1050" dirty="0"/>
              <a:t>17 288 09 38</a:t>
            </a:r>
            <a:endParaRPr lang="ru-RU" sz="1050" dirty="0"/>
          </a:p>
          <a:p>
            <a:pPr fontAlgn="auto">
              <a:spcBef>
                <a:spcPts val="0"/>
              </a:spcBef>
              <a:spcAft>
                <a:spcPts val="0"/>
              </a:spcAft>
              <a:defRPr/>
            </a:pPr>
            <a:r>
              <a:rPr lang="en-GB" sz="1050" b="1" dirty="0"/>
              <a:t>E-mail:	</a:t>
            </a:r>
            <a:r>
              <a:rPr lang="en-GB" sz="1050" dirty="0" smtClean="0"/>
              <a:t>info@belgim.by</a:t>
            </a:r>
            <a:endParaRPr lang="ru-RU" sz="1050" dirty="0"/>
          </a:p>
          <a:p>
            <a:pPr fontAlgn="auto">
              <a:spcBef>
                <a:spcPts val="0"/>
              </a:spcBef>
              <a:spcAft>
                <a:spcPts val="0"/>
              </a:spcAft>
              <a:defRPr/>
            </a:pPr>
            <a:r>
              <a:rPr lang="en-GB" sz="1050" dirty="0"/>
              <a:t>	</a:t>
            </a:r>
            <a:r>
              <a:rPr lang="en-GB" sz="1050" dirty="0" smtClean="0"/>
              <a:t>coomet@belgim.by</a:t>
            </a:r>
            <a:endParaRPr lang="ru-RU" sz="1050" dirty="0"/>
          </a:p>
        </p:txBody>
      </p:sp>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628775" y="273050"/>
            <a:ext cx="4886325" cy="358775"/>
          </a:xfrm>
        </p:spPr>
        <p:txBody>
          <a:bodyPr/>
          <a:lstStyle/>
          <a:p>
            <a:r>
              <a:rPr lang="en-GB" smtClean="0"/>
              <a:t>MEMORANDUM OF UNDERSTANDING</a:t>
            </a:r>
            <a:endParaRPr lang="ru-RU" smtClean="0"/>
          </a:p>
        </p:txBody>
      </p:sp>
      <p:sp>
        <p:nvSpPr>
          <p:cNvPr id="3" name="Объект 2"/>
          <p:cNvSpPr>
            <a:spLocks noGrp="1"/>
          </p:cNvSpPr>
          <p:nvPr>
            <p:ph idx="1"/>
          </p:nvPr>
        </p:nvSpPr>
        <p:spPr>
          <a:xfrm>
            <a:off x="332656" y="1208584"/>
            <a:ext cx="6172200" cy="4248472"/>
          </a:xfrm>
        </p:spPr>
        <p:txBody>
          <a:bodyPr numCol="2" spcCol="288000" rtlCol="0">
            <a:noAutofit/>
          </a:bodyPr>
          <a:lstStyle/>
          <a:p>
            <a:pPr fontAlgn="auto">
              <a:spcAft>
                <a:spcPts val="0"/>
              </a:spcAft>
              <a:defRPr/>
            </a:pPr>
            <a:r>
              <a:rPr lang="en-GB" sz="1050" b="1" cap="all" dirty="0" smtClean="0">
                <a:solidFill>
                  <a:srgbClr val="FF0000"/>
                </a:solidFill>
              </a:rPr>
              <a:t>Section 4 – Principal fields </a:t>
            </a:r>
            <a:r>
              <a:rPr lang="ru-RU" sz="1050" b="1" cap="all" dirty="0" smtClean="0">
                <a:solidFill>
                  <a:srgbClr val="FF0000"/>
                </a:solidFill>
              </a:rPr>
              <a:t/>
            </a:r>
            <a:br>
              <a:rPr lang="ru-RU" sz="1050" b="1" cap="all" dirty="0" smtClean="0">
                <a:solidFill>
                  <a:srgbClr val="FF0000"/>
                </a:solidFill>
              </a:rPr>
            </a:br>
            <a:r>
              <a:rPr lang="en-GB" sz="1050" b="1" cap="all" dirty="0" smtClean="0">
                <a:solidFill>
                  <a:srgbClr val="FF0000"/>
                </a:solidFill>
              </a:rPr>
              <a:t>of cooperation within COOMET</a:t>
            </a:r>
            <a:endParaRPr lang="ru-RU" sz="1050" dirty="0" smtClean="0">
              <a:solidFill>
                <a:srgbClr val="FF0000"/>
              </a:solidFill>
            </a:endParaRPr>
          </a:p>
          <a:p>
            <a:pPr fontAlgn="auto">
              <a:spcAft>
                <a:spcPts val="0"/>
              </a:spcAft>
              <a:defRPr/>
            </a:pPr>
            <a:r>
              <a:rPr lang="en-GB" sz="1050" dirty="0" smtClean="0"/>
              <a:t>The principal fields of cooperation within COOMET include:</a:t>
            </a:r>
            <a:endParaRPr lang="ru-RU" sz="1050" dirty="0" smtClean="0"/>
          </a:p>
          <a:p>
            <a:pPr marL="172800" indent="-172800" fontAlgn="auto">
              <a:spcAft>
                <a:spcPts val="0"/>
              </a:spcAft>
              <a:buFont typeface="Arial" pitchFamily="34" charset="0"/>
              <a:buChar char="•"/>
              <a:defRPr/>
            </a:pPr>
            <a:r>
              <a:rPr lang="en-GB" sz="1050" dirty="0" smtClean="0"/>
              <a:t>realisation of the CIPM Arrangement on Mutual Recognition of National Measurement Standards and Calibration and Measurement Certificates Issued by National Metrology Institutes</a:t>
            </a:r>
            <a:r>
              <a:rPr lang="en-GB" sz="1050" i="1" dirty="0" smtClean="0"/>
              <a:t> </a:t>
            </a:r>
            <a:r>
              <a:rPr lang="en-GB" sz="1050" dirty="0" smtClean="0"/>
              <a:t>(CIPM MRA);</a:t>
            </a:r>
            <a:endParaRPr lang="ru-RU" sz="1050" dirty="0" smtClean="0"/>
          </a:p>
          <a:p>
            <a:pPr marL="172800" indent="-172800" fontAlgn="auto">
              <a:spcAft>
                <a:spcPts val="0"/>
              </a:spcAft>
              <a:buFont typeface="Arial" pitchFamily="34" charset="0"/>
              <a:buChar char="•"/>
              <a:defRPr/>
            </a:pPr>
            <a:r>
              <a:rPr lang="en-GB" sz="1050" dirty="0" smtClean="0"/>
              <a:t>establishment and maintenance of primary standards of units and scales of physical quantities;</a:t>
            </a:r>
            <a:endParaRPr lang="ru-RU" sz="1050" dirty="0" smtClean="0"/>
          </a:p>
          <a:p>
            <a:pPr marL="172800" indent="-172800" fontAlgn="auto">
              <a:spcAft>
                <a:spcPts val="0"/>
              </a:spcAft>
              <a:buFont typeface="Arial" pitchFamily="34" charset="0"/>
              <a:buChar char="•"/>
              <a:defRPr/>
            </a:pPr>
            <a:r>
              <a:rPr lang="en-GB" sz="1050" dirty="0" smtClean="0"/>
              <a:t>dissemination of units from primary standards to working measuring instruments;</a:t>
            </a:r>
            <a:endParaRPr lang="ru-RU" sz="1050" dirty="0" smtClean="0"/>
          </a:p>
          <a:p>
            <a:pPr marL="172800" indent="-172800" fontAlgn="auto">
              <a:spcAft>
                <a:spcPts val="0"/>
              </a:spcAft>
              <a:buFont typeface="Arial" pitchFamily="34" charset="0"/>
              <a:buChar char="•"/>
              <a:defRPr/>
            </a:pPr>
            <a:r>
              <a:rPr lang="en-GB" sz="1050" dirty="0" smtClean="0"/>
              <a:t>participation in the CIPM key comparisons of national measurement standards and carrying out of regional comparisons of measurement standards;</a:t>
            </a:r>
            <a:endParaRPr lang="ru-RU" sz="1050" dirty="0" smtClean="0"/>
          </a:p>
          <a:p>
            <a:pPr marL="172800" indent="-172800" fontAlgn="auto">
              <a:spcAft>
                <a:spcPts val="0"/>
              </a:spcAft>
              <a:buFont typeface="Arial" pitchFamily="34" charset="0"/>
              <a:buChar char="•"/>
              <a:defRPr/>
            </a:pPr>
            <a:r>
              <a:rPr lang="en-GB" sz="1050" dirty="0" smtClean="0"/>
              <a:t>development of new measurement methods and new types of high accuracy measuring instruments;</a:t>
            </a:r>
            <a:endParaRPr lang="ru-RU" sz="1050" dirty="0" smtClean="0"/>
          </a:p>
          <a:p>
            <a:pPr marL="172800" indent="-172800" fontAlgn="auto">
              <a:spcAft>
                <a:spcPts val="0"/>
              </a:spcAft>
              <a:buFont typeface="Arial" pitchFamily="34" charset="0"/>
              <a:buChar char="•"/>
              <a:defRPr/>
            </a:pPr>
            <a:r>
              <a:rPr lang="en-GB" sz="1050" dirty="0" smtClean="0"/>
              <a:t>solution of problems of general metrology, including problems of the theory of measurement and uncertainties, system of units, terminology;</a:t>
            </a:r>
            <a:endParaRPr lang="ru-RU" sz="1050" dirty="0" smtClean="0"/>
          </a:p>
          <a:p>
            <a:pPr marL="172800" indent="-172800" fontAlgn="auto">
              <a:spcAft>
                <a:spcPts val="0"/>
              </a:spcAft>
              <a:buFont typeface="Arial" pitchFamily="34" charset="0"/>
              <a:buChar char="•"/>
              <a:defRPr/>
            </a:pPr>
            <a:r>
              <a:rPr lang="en-GB" sz="1050" dirty="0" smtClean="0"/>
              <a:t>establishment of a system of gathering and dissemination of information on metrology and measurement techniques, information technology;</a:t>
            </a:r>
            <a:endParaRPr lang="ru-RU" sz="1050" dirty="0" smtClean="0"/>
          </a:p>
          <a:p>
            <a:pPr marL="172800" indent="-172800" fontAlgn="auto">
              <a:spcAft>
                <a:spcPts val="0"/>
              </a:spcAft>
              <a:buFont typeface="Arial" pitchFamily="34" charset="0"/>
              <a:buChar char="•"/>
              <a:defRPr/>
            </a:pPr>
            <a:r>
              <a:rPr lang="en-GB" sz="1050" dirty="0" smtClean="0"/>
              <a:t>definition, collection, evaluation and certification of reference data used in metrology;</a:t>
            </a:r>
            <a:endParaRPr lang="ru-RU" sz="1050" dirty="0" smtClean="0"/>
          </a:p>
          <a:p>
            <a:pPr marL="172800" indent="-172800" fontAlgn="auto">
              <a:spcAft>
                <a:spcPts val="0"/>
              </a:spcAft>
              <a:buFont typeface="Arial" pitchFamily="34" charset="0"/>
              <a:buChar char="•"/>
              <a:defRPr/>
            </a:pPr>
            <a:r>
              <a:rPr lang="en-GB" sz="1050" dirty="0" smtClean="0"/>
              <a:t>creation and use of reference materials of composition and properties of substances and materials;</a:t>
            </a:r>
            <a:endParaRPr lang="ru-RU" sz="1050" dirty="0" smtClean="0"/>
          </a:p>
          <a:p>
            <a:pPr marL="172800" indent="-172800" fontAlgn="auto">
              <a:spcAft>
                <a:spcPts val="0"/>
              </a:spcAft>
              <a:buFont typeface="Arial" pitchFamily="34" charset="0"/>
              <a:buChar char="•"/>
              <a:defRPr/>
            </a:pPr>
            <a:r>
              <a:rPr lang="en-GB" sz="1050" dirty="0" smtClean="0"/>
              <a:t>harmonisation of requirements for measuring instruments subject to metrological control, as well as methods for their testing taking into consideration international recommendations;</a:t>
            </a:r>
            <a:endParaRPr lang="ru-RU" sz="1050" dirty="0" smtClean="0"/>
          </a:p>
          <a:p>
            <a:pPr marL="172800" indent="-172800" fontAlgn="auto">
              <a:spcAft>
                <a:spcPts val="0"/>
              </a:spcAft>
              <a:buFont typeface="Arial" pitchFamily="34" charset="0"/>
              <a:buChar char="•"/>
              <a:defRPr/>
            </a:pPr>
            <a:r>
              <a:rPr lang="en-GB" sz="1050" dirty="0" smtClean="0"/>
              <a:t>preparation of conditions for mutual recognition of results of metrological control and metrological supervision;</a:t>
            </a:r>
            <a:endParaRPr lang="ru-RU" sz="1050" dirty="0" smtClean="0"/>
          </a:p>
          <a:p>
            <a:pPr marL="172800" indent="-172800" fontAlgn="auto">
              <a:spcAft>
                <a:spcPts val="0"/>
              </a:spcAft>
              <a:buFont typeface="Arial" pitchFamily="34" charset="0"/>
              <a:buChar char="•"/>
              <a:defRPr/>
            </a:pPr>
            <a:r>
              <a:rPr lang="en-GB" sz="1050" dirty="0" smtClean="0"/>
              <a:t>implementation of calibration and recognition of its results according to the rules and procedures set up by international organisations;</a:t>
            </a:r>
            <a:endParaRPr lang="ru-RU" sz="1050" dirty="0" smtClean="0"/>
          </a:p>
          <a:p>
            <a:pPr marL="172800" indent="-172800" fontAlgn="auto">
              <a:spcAft>
                <a:spcPts val="0"/>
              </a:spcAft>
              <a:buFont typeface="Arial" pitchFamily="34" charset="0"/>
              <a:buChar char="•"/>
              <a:defRPr/>
            </a:pPr>
            <a:r>
              <a:rPr lang="en-GB" sz="1050" dirty="0" smtClean="0"/>
              <a:t>creation and implementation of Quality Management Systems of National Metrology Institutes;</a:t>
            </a:r>
            <a:endParaRPr lang="ru-RU" sz="1050" dirty="0" smtClean="0"/>
          </a:p>
          <a:p>
            <a:pPr marL="172800" indent="-172800" fontAlgn="auto">
              <a:spcAft>
                <a:spcPts val="0"/>
              </a:spcAft>
              <a:buFont typeface="Arial" pitchFamily="34" charset="0"/>
              <a:buChar char="•"/>
              <a:defRPr/>
            </a:pPr>
            <a:r>
              <a:rPr lang="en-GB" sz="1050" dirty="0" smtClean="0"/>
              <a:t>training and raising proficiency level of experts;</a:t>
            </a:r>
            <a:endParaRPr lang="ru-RU" sz="1050" dirty="0" smtClean="0"/>
          </a:p>
          <a:p>
            <a:pPr marL="172800" indent="-172800" fontAlgn="auto">
              <a:spcAft>
                <a:spcPts val="0"/>
              </a:spcAft>
              <a:buFont typeface="Arial" pitchFamily="34" charset="0"/>
              <a:buChar char="•"/>
              <a:defRPr/>
            </a:pPr>
            <a:r>
              <a:rPr lang="en-GB" sz="1050" dirty="0" smtClean="0"/>
              <a:t>improvement of the activities of the Organisation and its structural bodies.</a:t>
            </a:r>
            <a:endParaRPr lang="ru-RU" sz="1050" dirty="0"/>
          </a:p>
        </p:txBody>
      </p:sp>
      <p:pic>
        <p:nvPicPr>
          <p:cNvPr id="6"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5256584"/>
          </a:xfrm>
        </p:spPr>
        <p:txBody>
          <a:bodyPr numCol="2" spcCol="288000" rtlCol="0">
            <a:noAutofit/>
          </a:bodyPr>
          <a:lstStyle/>
          <a:p>
            <a:pPr fontAlgn="auto">
              <a:spcAft>
                <a:spcPts val="0"/>
              </a:spcAft>
              <a:defRPr/>
            </a:pPr>
            <a:r>
              <a:rPr lang="en-GB" sz="1050" b="1" dirty="0"/>
              <a:t>The major activities of </a:t>
            </a:r>
            <a:r>
              <a:rPr lang="en-GB" sz="1050" b="1" dirty="0" err="1"/>
              <a:t>BelGIM</a:t>
            </a:r>
            <a:r>
              <a:rPr lang="en-GB" sz="1050" b="1" dirty="0"/>
              <a:t> are as follows:</a:t>
            </a:r>
            <a:endParaRPr lang="ru-RU" sz="1050" b="1" dirty="0"/>
          </a:p>
          <a:p>
            <a:pPr marL="171450" indent="-171450" fontAlgn="auto">
              <a:spcAft>
                <a:spcPts val="0"/>
              </a:spcAft>
              <a:buFont typeface="Arial" pitchFamily="34" charset="0"/>
              <a:buChar char="•"/>
              <a:defRPr/>
            </a:pPr>
            <a:r>
              <a:rPr lang="en-GB" sz="1050" dirty="0"/>
              <a:t>development of scientific-methodological and procedural basis of the </a:t>
            </a:r>
            <a:r>
              <a:rPr lang="en-GB" sz="1050" dirty="0" smtClean="0"/>
              <a:t>system for assuring the uniformity of measurements of the Republic of Belarus (SAUM);</a:t>
            </a:r>
            <a:endParaRPr lang="ru-RU" sz="1050" dirty="0"/>
          </a:p>
          <a:p>
            <a:pPr marL="171450" indent="-171450" fontAlgn="auto">
              <a:spcAft>
                <a:spcPts val="0"/>
              </a:spcAft>
              <a:buFont typeface="Arial" pitchFamily="34" charset="0"/>
              <a:buChar char="•"/>
              <a:defRPr/>
            </a:pPr>
            <a:r>
              <a:rPr lang="en-GB" sz="1050" dirty="0"/>
              <a:t>coordination and performance of fundamental and practical research;</a:t>
            </a:r>
            <a:endParaRPr lang="ru-RU" sz="1050" dirty="0"/>
          </a:p>
          <a:p>
            <a:pPr marL="171450" indent="-171450" fontAlgn="auto">
              <a:spcAft>
                <a:spcPts val="0"/>
              </a:spcAft>
              <a:buFont typeface="Arial" pitchFamily="34" charset="0"/>
              <a:buChar char="•"/>
              <a:defRPr/>
            </a:pPr>
            <a:r>
              <a:rPr lang="en-GB" sz="1050" dirty="0"/>
              <a:t>development, maintenance and comparison of national measurement standards with the international measurement standards or national measurement standards of other countries;</a:t>
            </a:r>
            <a:endParaRPr lang="ru-RU" sz="1050" dirty="0"/>
          </a:p>
          <a:p>
            <a:pPr marL="171450" indent="-171450" fontAlgn="auto">
              <a:spcAft>
                <a:spcPts val="0"/>
              </a:spcAft>
              <a:buFont typeface="Arial" pitchFamily="34" charset="0"/>
              <a:buChar char="•"/>
              <a:defRPr/>
            </a:pPr>
            <a:r>
              <a:rPr lang="en-GB" sz="1050" dirty="0"/>
              <a:t>recognition of national measurement standards by other countries;</a:t>
            </a:r>
            <a:endParaRPr lang="ru-RU" sz="1050" dirty="0"/>
          </a:p>
          <a:p>
            <a:pPr marL="171450" indent="-171450" fontAlgn="auto">
              <a:spcAft>
                <a:spcPts val="0"/>
              </a:spcAft>
              <a:buFont typeface="Arial" pitchFamily="34" charset="0"/>
              <a:buChar char="•"/>
              <a:defRPr/>
            </a:pPr>
            <a:r>
              <a:rPr lang="en-GB" sz="1050" dirty="0"/>
              <a:t>reproduction of measurement units and their dissemination to the measurement standards at the level of metrology services of enterprises and accredited laboratories;</a:t>
            </a:r>
            <a:endParaRPr lang="ru-RU" sz="1050" dirty="0"/>
          </a:p>
          <a:p>
            <a:pPr marL="171450" indent="-171450" fontAlgn="auto">
              <a:spcAft>
                <a:spcPts val="0"/>
              </a:spcAft>
              <a:buFont typeface="Arial" pitchFamily="34" charset="0"/>
              <a:buChar char="•"/>
              <a:defRPr/>
            </a:pPr>
            <a:r>
              <a:rPr lang="en-GB" sz="1050" dirty="0"/>
              <a:t>development of a uniform scientific-technical policy in the field of metrology and assurance of the uniformity of measurements;</a:t>
            </a:r>
            <a:endParaRPr lang="ru-RU" sz="1050" dirty="0"/>
          </a:p>
          <a:p>
            <a:pPr marL="171450" indent="-171450" fontAlgn="auto">
              <a:spcAft>
                <a:spcPts val="0"/>
              </a:spcAft>
              <a:buFont typeface="Arial" pitchFamily="34" charset="0"/>
              <a:buChar char="•"/>
              <a:defRPr/>
            </a:pPr>
            <a:r>
              <a:rPr lang="en-GB" sz="1050" dirty="0"/>
              <a:t>development of </a:t>
            </a:r>
            <a:r>
              <a:rPr lang="en-GB" sz="1050" dirty="0" smtClean="0"/>
              <a:t>technical directives, national and interstate written standards, measurement </a:t>
            </a:r>
            <a:r>
              <a:rPr lang="en-GB" sz="1050" dirty="0"/>
              <a:t>procedures and methodological documents in the field of metrology;</a:t>
            </a:r>
            <a:endParaRPr lang="ru-RU" sz="1050" dirty="0"/>
          </a:p>
          <a:p>
            <a:pPr marL="171450" indent="-171450" fontAlgn="auto">
              <a:spcAft>
                <a:spcPts val="0"/>
              </a:spcAft>
              <a:buFont typeface="Arial" pitchFamily="34" charset="0"/>
              <a:buChar char="•"/>
              <a:defRPr/>
            </a:pPr>
            <a:r>
              <a:rPr lang="en-GB" sz="1050" dirty="0"/>
              <a:t>development of the criteria for classification of devices as measuring instruments;</a:t>
            </a:r>
            <a:endParaRPr lang="ru-RU" sz="1050" dirty="0"/>
          </a:p>
          <a:p>
            <a:pPr marL="171450" indent="-171450" fontAlgn="auto">
              <a:spcAft>
                <a:spcPts val="0"/>
              </a:spcAft>
              <a:buFont typeface="Arial" pitchFamily="34" charset="0"/>
              <a:buChar char="•"/>
              <a:defRPr/>
            </a:pPr>
            <a:r>
              <a:rPr lang="en-GB" sz="1050" dirty="0"/>
              <a:t>carrying out of state type approval tests, verification, calibration and metrological evaluation of measuring instruments and other metrology related work;</a:t>
            </a:r>
            <a:endParaRPr lang="ru-RU" sz="1050" dirty="0"/>
          </a:p>
          <a:p>
            <a:pPr marL="171450" indent="-171450" fontAlgn="auto">
              <a:spcAft>
                <a:spcPts val="0"/>
              </a:spcAft>
              <a:buFont typeface="Arial" pitchFamily="34" charset="0"/>
              <a:buChar char="•"/>
              <a:defRPr/>
            </a:pPr>
            <a:r>
              <a:rPr lang="en-GB" sz="1050" dirty="0"/>
              <a:t>maintenance of the state register of national measurement standards of the Republic </a:t>
            </a:r>
            <a:r>
              <a:rPr lang="en-GB" sz="1050" dirty="0" smtClean="0"/>
              <a:t/>
            </a:r>
            <a:br>
              <a:rPr lang="en-GB" sz="1050" dirty="0" smtClean="0"/>
            </a:br>
            <a:r>
              <a:rPr lang="en-GB" sz="1050" dirty="0" smtClean="0"/>
              <a:t>of </a:t>
            </a:r>
            <a:r>
              <a:rPr lang="en-GB" sz="1050" dirty="0"/>
              <a:t>Belarus and the state register of approved measuring instruments;</a:t>
            </a:r>
            <a:endParaRPr lang="ru-RU" sz="1050" dirty="0"/>
          </a:p>
          <a:p>
            <a:pPr marL="171450" indent="-171450" fontAlgn="auto">
              <a:spcAft>
                <a:spcPts val="0"/>
              </a:spcAft>
              <a:buFont typeface="Arial" pitchFamily="34" charset="0"/>
              <a:buChar char="•"/>
              <a:defRPr/>
            </a:pPr>
            <a:r>
              <a:rPr lang="en-GB" sz="1050" dirty="0"/>
              <a:t>carrying out of metrological evaluation </a:t>
            </a:r>
            <a:r>
              <a:rPr lang="en-GB" sz="1050" dirty="0" smtClean="0"/>
              <a:t/>
            </a:r>
            <a:br>
              <a:rPr lang="en-GB" sz="1050" dirty="0" smtClean="0"/>
            </a:br>
            <a:r>
              <a:rPr lang="en-GB" sz="1050" dirty="0" smtClean="0"/>
              <a:t>of </a:t>
            </a:r>
            <a:r>
              <a:rPr lang="en-GB" sz="1050" dirty="0"/>
              <a:t>measurement procedures and calibration </a:t>
            </a:r>
            <a:r>
              <a:rPr lang="en-GB" sz="1050" dirty="0" smtClean="0"/>
              <a:t/>
            </a:r>
            <a:br>
              <a:rPr lang="en-GB" sz="1050" dirty="0" smtClean="0"/>
            </a:br>
            <a:r>
              <a:rPr lang="en-GB" sz="1050" dirty="0" smtClean="0"/>
              <a:t>of </a:t>
            </a:r>
            <a:r>
              <a:rPr lang="en-GB" sz="1050" dirty="0"/>
              <a:t>test equipment;</a:t>
            </a:r>
            <a:endParaRPr lang="ru-RU" sz="1050" dirty="0"/>
          </a:p>
          <a:p>
            <a:pPr marL="171450" indent="-171450" fontAlgn="auto">
              <a:spcAft>
                <a:spcPts val="0"/>
              </a:spcAft>
              <a:buFont typeface="Arial" pitchFamily="34" charset="0"/>
              <a:buChar char="•"/>
              <a:defRPr/>
            </a:pPr>
            <a:r>
              <a:rPr lang="en-GB" sz="1050" dirty="0"/>
              <a:t>participation in the cooperation projects </a:t>
            </a:r>
            <a:r>
              <a:rPr lang="en-GB" sz="1050" dirty="0" smtClean="0"/>
              <a:t/>
            </a:r>
            <a:br>
              <a:rPr lang="en-GB" sz="1050" dirty="0" smtClean="0"/>
            </a:br>
            <a:r>
              <a:rPr lang="en-GB" sz="1050" dirty="0" smtClean="0"/>
              <a:t>in </a:t>
            </a:r>
            <a:r>
              <a:rPr lang="en-GB" sz="1050" dirty="0"/>
              <a:t>the field of metrology at regional and international levels as a National Metrology Institute (NMI);</a:t>
            </a:r>
            <a:endParaRPr lang="ru-RU" sz="1050" dirty="0"/>
          </a:p>
          <a:p>
            <a:pPr marL="171450" indent="-171450" fontAlgn="auto">
              <a:spcAft>
                <a:spcPts val="0"/>
              </a:spcAft>
              <a:buFont typeface="Arial" pitchFamily="34" charset="0"/>
              <a:buChar char="•"/>
              <a:defRPr/>
            </a:pPr>
            <a:r>
              <a:rPr lang="en-GB" sz="1050" dirty="0"/>
              <a:t>participation in training and improving </a:t>
            </a:r>
            <a:r>
              <a:rPr lang="en-GB" sz="1050" dirty="0" smtClean="0"/>
              <a:t/>
            </a:r>
            <a:br>
              <a:rPr lang="en-GB" sz="1050" dirty="0" smtClean="0"/>
            </a:br>
            <a:r>
              <a:rPr lang="en-GB" sz="1050" dirty="0" smtClean="0"/>
              <a:t>the </a:t>
            </a:r>
            <a:r>
              <a:rPr lang="en-GB" sz="1050" dirty="0"/>
              <a:t>professional skills of personnel engaged </a:t>
            </a:r>
            <a:r>
              <a:rPr lang="en-GB" sz="1050" dirty="0" smtClean="0"/>
              <a:t/>
            </a:r>
            <a:br>
              <a:rPr lang="en-GB" sz="1050" dirty="0" smtClean="0"/>
            </a:br>
            <a:r>
              <a:rPr lang="en-GB" sz="1050" dirty="0" smtClean="0"/>
              <a:t>in </a:t>
            </a:r>
            <a:r>
              <a:rPr lang="en-GB" sz="1050" dirty="0"/>
              <a:t>metrology.</a:t>
            </a:r>
            <a:endParaRPr lang="ru-RU" sz="1050" dirty="0"/>
          </a:p>
          <a:p>
            <a:pPr fontAlgn="auto">
              <a:spcAft>
                <a:spcPts val="0"/>
              </a:spcAft>
              <a:defRPr/>
            </a:pPr>
            <a:r>
              <a:rPr lang="en-GB" sz="1050" dirty="0"/>
              <a:t>The State Metrology Service includes </a:t>
            </a:r>
            <a:r>
              <a:rPr lang="en-GB" sz="1050" b="1" dirty="0">
                <a:solidFill>
                  <a:srgbClr val="FF0000"/>
                </a:solidFill>
              </a:rPr>
              <a:t>15 regional metrology bodies of </a:t>
            </a:r>
            <a:r>
              <a:rPr lang="en-GB" sz="1050" b="1" dirty="0" err="1">
                <a:solidFill>
                  <a:srgbClr val="FF0000"/>
                </a:solidFill>
              </a:rPr>
              <a:t>Gosstandart</a:t>
            </a:r>
            <a:r>
              <a:rPr lang="en-GB" sz="1050" b="1" dirty="0" smtClean="0">
                <a:solidFill>
                  <a:srgbClr val="FF0000"/>
                </a:solidFill>
              </a:rPr>
              <a:t>.</a:t>
            </a:r>
            <a:br>
              <a:rPr lang="en-GB" sz="1050" b="1" dirty="0" smtClean="0">
                <a:solidFill>
                  <a:srgbClr val="FF0000"/>
                </a:solidFill>
              </a:rPr>
            </a:br>
            <a:endParaRPr lang="ru-RU" sz="1050" dirty="0">
              <a:solidFill>
                <a:srgbClr val="FF0000"/>
              </a:solidFill>
            </a:endParaRPr>
          </a:p>
          <a:p>
            <a:pPr fontAlgn="auto">
              <a:spcAft>
                <a:spcPts val="0"/>
              </a:spcAft>
              <a:defRPr/>
            </a:pPr>
            <a:r>
              <a:rPr lang="en-GB" sz="1050" dirty="0"/>
              <a:t>Besides collaboration within COOMET there </a:t>
            </a:r>
            <a:r>
              <a:rPr lang="en-GB" sz="1050" dirty="0" smtClean="0"/>
              <a:t/>
            </a:r>
            <a:br>
              <a:rPr lang="en-GB" sz="1050" dirty="0" smtClean="0"/>
            </a:br>
            <a:r>
              <a:rPr lang="en-GB" sz="1050" dirty="0" smtClean="0"/>
              <a:t>are </a:t>
            </a:r>
            <a:r>
              <a:rPr lang="en-GB" sz="1050" dirty="0"/>
              <a:t>good relations in the field of metrology with </a:t>
            </a:r>
            <a:r>
              <a:rPr lang="en-GB" sz="1050" dirty="0" smtClean="0"/>
              <a:t/>
            </a:r>
            <a:br>
              <a:rPr lang="en-GB" sz="1050" dirty="0" smtClean="0"/>
            </a:br>
            <a:r>
              <a:rPr lang="en-GB" sz="1050" dirty="0" smtClean="0"/>
              <a:t>the </a:t>
            </a:r>
            <a:r>
              <a:rPr lang="en-GB" sz="1050" dirty="0"/>
              <a:t>following organisations:</a:t>
            </a:r>
            <a:endParaRPr lang="ru-RU" sz="1050" dirty="0"/>
          </a:p>
          <a:p>
            <a:pPr marL="171450" indent="-171450" fontAlgn="auto">
              <a:spcAft>
                <a:spcPts val="0"/>
              </a:spcAft>
              <a:buFont typeface="Arial" pitchFamily="34" charset="0"/>
              <a:buChar char="•"/>
              <a:defRPr/>
            </a:pPr>
            <a:r>
              <a:rPr lang="en-GB" sz="1050" dirty="0"/>
              <a:t>International Organisation of Legal Metrology (OIML);</a:t>
            </a:r>
            <a:endParaRPr lang="ru-RU" sz="1050" dirty="0"/>
          </a:p>
          <a:p>
            <a:pPr marL="171450" indent="-171450" fontAlgn="auto">
              <a:spcAft>
                <a:spcPts val="0"/>
              </a:spcAft>
              <a:buFont typeface="Arial" pitchFamily="34" charset="0"/>
              <a:buChar char="•"/>
              <a:defRPr/>
            </a:pPr>
            <a:r>
              <a:rPr lang="en-GB" sz="1050" dirty="0"/>
              <a:t>International Bureau of Weights and Measures (BIPM);</a:t>
            </a:r>
            <a:endParaRPr lang="ru-RU" sz="1050" dirty="0"/>
          </a:p>
          <a:p>
            <a:pPr marL="171450" indent="-171450" fontAlgn="auto">
              <a:spcAft>
                <a:spcPts val="0"/>
              </a:spcAft>
              <a:buFont typeface="Arial" pitchFamily="34" charset="0"/>
              <a:buChar char="•"/>
              <a:defRPr/>
            </a:pPr>
            <a:r>
              <a:rPr lang="en-GB" sz="1050" dirty="0"/>
              <a:t>Interstate Council on Standardisation, Metrology and Certification (</a:t>
            </a:r>
            <a:r>
              <a:rPr lang="en-GB" sz="1050" dirty="0" smtClean="0"/>
              <a:t>EASC)</a:t>
            </a:r>
            <a:r>
              <a:rPr lang="ru-RU" sz="1050" dirty="0" smtClean="0"/>
              <a:t>;</a:t>
            </a:r>
            <a:endParaRPr lang="en-US" sz="1050" dirty="0" smtClean="0"/>
          </a:p>
          <a:p>
            <a:pPr marL="171450" indent="-171450" fontAlgn="auto">
              <a:spcAft>
                <a:spcPts val="0"/>
              </a:spcAft>
              <a:buFont typeface="Arial" pitchFamily="34" charset="0"/>
              <a:buChar char="•"/>
              <a:defRPr/>
            </a:pPr>
            <a:r>
              <a:rPr lang="en-US" sz="1050" dirty="0" smtClean="0"/>
              <a:t>International </a:t>
            </a:r>
            <a:r>
              <a:rPr lang="en-US" sz="1050" dirty="0" err="1" smtClean="0"/>
              <a:t>Organisation</a:t>
            </a:r>
            <a:r>
              <a:rPr lang="en-US" sz="1050" dirty="0" smtClean="0"/>
              <a:t> </a:t>
            </a:r>
            <a:r>
              <a:rPr lang="en-US" sz="1050" smtClean="0"/>
              <a:t>of Standardization (ISO)</a:t>
            </a:r>
            <a:r>
              <a:rPr lang="en-GB" sz="1050" smtClean="0"/>
              <a:t>.</a:t>
            </a:r>
            <a:endParaRPr lang="ru-RU" sz="1050" dirty="0"/>
          </a:p>
          <a:p>
            <a:pPr fontAlgn="auto">
              <a:spcAft>
                <a:spcPts val="0"/>
              </a:spcAft>
              <a:defRPr/>
            </a:pPr>
            <a:r>
              <a:rPr lang="en-GB" sz="1050" dirty="0"/>
              <a:t/>
            </a:r>
            <a:br>
              <a:rPr lang="en-GB" sz="1050" dirty="0"/>
            </a:br>
            <a:endParaRPr lang="ru-RU" sz="1050" dirty="0"/>
          </a:p>
        </p:txBody>
      </p:sp>
      <p:pic>
        <p:nvPicPr>
          <p:cNvPr id="8"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000375" y="1095375"/>
            <a:ext cx="4011613" cy="287338"/>
          </a:xfrm>
        </p:spPr>
        <p:txBody>
          <a:bodyPr rtlCol="0">
            <a:normAutofit fontScale="92500" lnSpcReduction="20000"/>
          </a:bodyPr>
          <a:lstStyle/>
          <a:p>
            <a:pPr fontAlgn="auto">
              <a:spcAft>
                <a:spcPts val="0"/>
              </a:spcAft>
              <a:defRPr/>
            </a:pPr>
            <a:r>
              <a:rPr lang="en-GB" sz="1600" b="1" cap="all" dirty="0" smtClean="0">
                <a:solidFill>
                  <a:srgbClr val="FF0000"/>
                </a:solidFill>
              </a:rPr>
              <a:t>BOSNIA AND HERZEGOVINA</a:t>
            </a:r>
            <a:endParaRPr lang="ru-RU" sz="1600" b="1" dirty="0">
              <a:solidFill>
                <a:srgbClr val="FF0000"/>
              </a:solidFill>
            </a:endParaRPr>
          </a:p>
          <a:p>
            <a:pPr fontAlgn="auto">
              <a:spcAft>
                <a:spcPts val="0"/>
              </a:spcAft>
              <a:defRPr/>
            </a:pPr>
            <a:endParaRPr lang="ru-RU" b="1" dirty="0">
              <a:solidFill>
                <a:srgbClr val="FF0000"/>
              </a:solidFill>
            </a:endParaRPr>
          </a:p>
        </p:txBody>
      </p:sp>
      <p:sp>
        <p:nvSpPr>
          <p:cNvPr id="7" name="Объект 2"/>
          <p:cNvSpPr txBox="1">
            <a:spLocks/>
          </p:cNvSpPr>
          <p:nvPr/>
        </p:nvSpPr>
        <p:spPr>
          <a:xfrm>
            <a:off x="3000375" y="1309688"/>
            <a:ext cx="4011613" cy="784225"/>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a:t>
            </a:r>
            <a:r>
              <a:rPr lang="en-US" sz="1050" i="1" dirty="0" smtClean="0"/>
              <a:t>51,197 thousand </a:t>
            </a:r>
            <a:r>
              <a:rPr lang="en-GB" sz="1050" i="1" dirty="0" smtClean="0"/>
              <a:t>km</a:t>
            </a:r>
            <a:r>
              <a:rPr lang="en-GB" sz="1050" i="1" baseline="30000" dirty="0" smtClean="0"/>
              <a:t>2</a:t>
            </a:r>
            <a:endParaRPr lang="ru-RU" sz="1050" dirty="0"/>
          </a:p>
          <a:p>
            <a:pPr fontAlgn="auto">
              <a:spcAft>
                <a:spcPts val="0"/>
              </a:spcAft>
              <a:defRPr/>
            </a:pPr>
            <a:r>
              <a:rPr lang="en-GB" sz="1050" b="1" i="1" dirty="0"/>
              <a:t>Population</a:t>
            </a:r>
            <a:r>
              <a:rPr lang="en-GB" sz="1050" b="1" i="1" dirty="0" smtClean="0"/>
              <a:t>: </a:t>
            </a:r>
            <a:r>
              <a:rPr lang="en-GB" sz="1050" i="1" dirty="0" smtClean="0"/>
              <a:t> 3.840 million</a:t>
            </a:r>
            <a:endParaRPr lang="ru-RU" sz="1050" dirty="0"/>
          </a:p>
          <a:p>
            <a:pPr fontAlgn="auto">
              <a:spcAft>
                <a:spcPts val="0"/>
              </a:spcAft>
              <a:defRPr/>
            </a:pPr>
            <a:r>
              <a:rPr lang="en-GB" sz="1050" b="1" i="1" dirty="0"/>
              <a:t>Capital:</a:t>
            </a:r>
            <a:r>
              <a:rPr lang="en-GB" sz="1050" i="1" dirty="0"/>
              <a:t> </a:t>
            </a:r>
            <a:r>
              <a:rPr lang="en-GB" sz="1050" i="1" dirty="0" smtClean="0"/>
              <a:t>Sarajevo</a:t>
            </a:r>
            <a:endParaRPr lang="ru-RU" sz="1050" dirty="0"/>
          </a:p>
          <a:p>
            <a:pPr fontAlgn="auto">
              <a:spcAft>
                <a:spcPts val="0"/>
              </a:spcAft>
              <a:defRPr/>
            </a:pPr>
            <a:r>
              <a:rPr lang="en-US" sz="1050" b="1" i="1" dirty="0" smtClean="0"/>
              <a:t>Time zone</a:t>
            </a:r>
            <a:r>
              <a:rPr lang="ru-RU" sz="1050" b="1" i="1" dirty="0" smtClean="0"/>
              <a:t>: </a:t>
            </a:r>
            <a:r>
              <a:rPr lang="en-GB" sz="1050" i="1" dirty="0"/>
              <a:t>UTC</a:t>
            </a:r>
            <a:r>
              <a:rPr lang="ru-RU" sz="1050" i="1" dirty="0" smtClean="0"/>
              <a:t>+</a:t>
            </a:r>
            <a:r>
              <a:rPr lang="en-US" sz="1050" i="1" dirty="0" smtClean="0"/>
              <a:t>1</a:t>
            </a:r>
          </a:p>
          <a:p>
            <a:pPr fontAlgn="auto">
              <a:spcAft>
                <a:spcPts val="0"/>
              </a:spcAft>
              <a:defRPr/>
            </a:pPr>
            <a:r>
              <a:rPr lang="en-US" sz="1050" b="1" i="1" dirty="0" smtClean="0"/>
              <a:t>National currency</a:t>
            </a:r>
            <a:r>
              <a:rPr lang="ru-RU" sz="1050" b="1" i="1" dirty="0" smtClean="0"/>
              <a:t>:</a:t>
            </a:r>
            <a:r>
              <a:rPr lang="en-US" sz="1050" b="1" i="1" dirty="0" smtClean="0"/>
              <a:t> </a:t>
            </a:r>
            <a:r>
              <a:rPr lang="en-US" sz="1050" i="1" dirty="0" smtClean="0"/>
              <a:t>BAM</a:t>
            </a:r>
            <a:endParaRPr lang="ru-RU" sz="1050" dirty="0"/>
          </a:p>
        </p:txBody>
      </p:sp>
      <p:sp>
        <p:nvSpPr>
          <p:cNvPr id="8" name="Объект 2"/>
          <p:cNvSpPr txBox="1">
            <a:spLocks/>
          </p:cNvSpPr>
          <p:nvPr/>
        </p:nvSpPr>
        <p:spPr>
          <a:xfrm>
            <a:off x="332656" y="2381232"/>
            <a:ext cx="6172200" cy="7108272"/>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sz="1050" b="1" dirty="0" smtClean="0"/>
          </a:p>
          <a:p>
            <a:pPr fontAlgn="auto">
              <a:spcAft>
                <a:spcPts val="0"/>
              </a:spcAft>
              <a:defRPr/>
            </a:pPr>
            <a:endParaRPr lang="en-US" sz="1050" b="1" dirty="0" smtClean="0"/>
          </a:p>
          <a:p>
            <a:pPr fontAlgn="auto">
              <a:spcAft>
                <a:spcPts val="0"/>
              </a:spcAft>
              <a:defRPr/>
            </a:pPr>
            <a:r>
              <a:rPr lang="en-US" sz="1050" b="1" dirty="0" smtClean="0"/>
              <a:t>Institute of Metrology of Bosnia and Herzegovina () IMBIH – </a:t>
            </a:r>
            <a:r>
              <a:rPr lang="en-US" sz="1050" dirty="0" smtClean="0"/>
              <a:t>representing National Metrology Institute in Bosnia and Herzegovina, directly responsible to the Council of   Ministers of Bosnia and Herzegovina.</a:t>
            </a:r>
          </a:p>
          <a:p>
            <a:pPr fontAlgn="auto">
              <a:spcAft>
                <a:spcPts val="0"/>
              </a:spcAft>
              <a:defRPr/>
            </a:pPr>
            <a:r>
              <a:rPr lang="en-US" sz="1050" dirty="0" smtClean="0"/>
              <a:t>IMBIH is responsible for the establishment of a comprehensive measuring system in Bosnia and Herzegovina with traceability to the International System of Units, SI. </a:t>
            </a:r>
          </a:p>
          <a:p>
            <a:pPr fontAlgn="auto">
              <a:spcAft>
                <a:spcPts val="0"/>
              </a:spcAft>
              <a:defRPr/>
            </a:pPr>
            <a:r>
              <a:rPr lang="en-US" sz="1050" dirty="0" smtClean="0"/>
              <a:t>Areas of IMBIH’s work are:</a:t>
            </a:r>
          </a:p>
          <a:p>
            <a:pPr fontAlgn="auto">
              <a:spcAft>
                <a:spcPts val="0"/>
              </a:spcAft>
              <a:buFont typeface="Arial" pitchFamily="34" charset="0"/>
              <a:buChar char="•"/>
              <a:defRPr/>
            </a:pPr>
            <a:r>
              <a:rPr lang="en-US" sz="1050" dirty="0" smtClean="0"/>
              <a:t>      Scientific Metrology</a:t>
            </a:r>
          </a:p>
          <a:p>
            <a:pPr fontAlgn="auto">
              <a:spcAft>
                <a:spcPts val="0"/>
              </a:spcAft>
              <a:buFont typeface="Arial" pitchFamily="34" charset="0"/>
              <a:buChar char="•"/>
              <a:defRPr/>
            </a:pPr>
            <a:r>
              <a:rPr lang="en-US" sz="1050" dirty="0" smtClean="0"/>
              <a:t>      Legal Metrology</a:t>
            </a:r>
          </a:p>
          <a:p>
            <a:pPr fontAlgn="auto">
              <a:spcAft>
                <a:spcPts val="0"/>
              </a:spcAft>
              <a:buFont typeface="Arial" pitchFamily="34" charset="0"/>
              <a:buChar char="•"/>
              <a:defRPr/>
            </a:pPr>
            <a:r>
              <a:rPr lang="en-US" sz="1050" dirty="0" smtClean="0"/>
              <a:t>      Industrial Metrology</a:t>
            </a:r>
          </a:p>
          <a:p>
            <a:pPr fontAlgn="auto">
              <a:spcBef>
                <a:spcPts val="0"/>
              </a:spcBef>
              <a:spcAft>
                <a:spcPts val="0"/>
              </a:spcAft>
              <a:defRPr/>
            </a:pPr>
            <a:r>
              <a:rPr lang="en-GB" sz="1050" b="1" dirty="0" smtClean="0">
                <a:solidFill>
                  <a:srgbClr val="FF0000"/>
                </a:solidFill>
              </a:rPr>
              <a:t>1</a:t>
            </a:r>
            <a:r>
              <a:rPr lang="en-GB" sz="1050" b="1" dirty="0">
                <a:solidFill>
                  <a:srgbClr val="FF0000"/>
                </a:solidFill>
              </a:rPr>
              <a:t>) </a:t>
            </a:r>
            <a:r>
              <a:rPr lang="en-US" sz="1050" b="1" dirty="0" smtClean="0">
                <a:solidFill>
                  <a:srgbClr val="FF0000"/>
                </a:solidFill>
              </a:rPr>
              <a:t>Institute of Metrology of Bosnia and Herzegovina (IMBIH) </a:t>
            </a:r>
            <a:r>
              <a:rPr lang="en-GB" sz="1050" b="1" dirty="0" smtClean="0"/>
              <a:t/>
            </a:r>
            <a:br>
              <a:rPr lang="en-GB" sz="1050" b="1" dirty="0" smtClean="0"/>
            </a:br>
            <a:endParaRPr lang="ru-RU" sz="1050" dirty="0"/>
          </a:p>
          <a:p>
            <a:pPr fontAlgn="auto">
              <a:spcBef>
                <a:spcPts val="0"/>
              </a:spcBef>
              <a:spcAft>
                <a:spcPts val="0"/>
              </a:spcAft>
              <a:defRPr/>
            </a:pPr>
            <a:r>
              <a:rPr lang="en-GB" sz="1050" b="1" dirty="0" smtClean="0"/>
              <a:t>General Director:   Mr. </a:t>
            </a:r>
            <a:r>
              <a:rPr lang="en-GB" sz="1050" b="1" dirty="0" err="1" smtClean="0"/>
              <a:t>Zijad</a:t>
            </a:r>
            <a:r>
              <a:rPr lang="en-GB" sz="1050" b="1" dirty="0" smtClean="0"/>
              <a:t> </a:t>
            </a:r>
            <a:r>
              <a:rPr lang="en-GB" sz="1050" b="1" dirty="0" err="1" smtClean="0"/>
              <a:t>Dzemic</a:t>
            </a:r>
            <a:endParaRPr lang="ru-RU" sz="1050" dirty="0"/>
          </a:p>
          <a:p>
            <a:pPr fontAlgn="auto">
              <a:spcBef>
                <a:spcPts val="0"/>
              </a:spcBef>
              <a:spcAft>
                <a:spcPts val="0"/>
              </a:spcAft>
              <a:defRPr/>
            </a:pPr>
            <a:r>
              <a:rPr lang="en-GB" sz="1050" b="1" dirty="0"/>
              <a:t>Address:	</a:t>
            </a:r>
            <a:r>
              <a:rPr lang="en-GB" sz="1050" b="1" dirty="0" smtClean="0"/>
              <a:t>     </a:t>
            </a:r>
            <a:r>
              <a:rPr lang="en-GB" sz="1050" dirty="0" smtClean="0"/>
              <a:t>Augusta </a:t>
            </a:r>
            <a:r>
              <a:rPr lang="en-GB" sz="1050" dirty="0" err="1" smtClean="0"/>
              <a:t>Brauna</a:t>
            </a:r>
            <a:r>
              <a:rPr lang="en-GB" sz="1050" dirty="0" smtClean="0"/>
              <a:t> 2, 71000 	   	     Sarajevo</a:t>
            </a:r>
            <a:endParaRPr lang="ru-RU" sz="1050" dirty="0"/>
          </a:p>
          <a:p>
            <a:pPr fontAlgn="auto">
              <a:spcBef>
                <a:spcPts val="0"/>
              </a:spcBef>
              <a:spcAft>
                <a:spcPts val="0"/>
              </a:spcAft>
              <a:defRPr/>
            </a:pPr>
            <a:r>
              <a:rPr lang="en-GB" sz="1050" b="1" dirty="0"/>
              <a:t>Telephone:	</a:t>
            </a:r>
            <a:r>
              <a:rPr lang="en-GB" sz="1050" b="1" dirty="0" smtClean="0"/>
              <a:t>    </a:t>
            </a:r>
            <a:r>
              <a:rPr lang="en-GB" sz="1050" dirty="0" smtClean="0"/>
              <a:t>+387 (0) 33 568 902</a:t>
            </a:r>
            <a:endParaRPr lang="ru-RU" sz="1050" dirty="0"/>
          </a:p>
          <a:p>
            <a:pPr fontAlgn="auto">
              <a:spcBef>
                <a:spcPts val="0"/>
              </a:spcBef>
              <a:spcAft>
                <a:spcPts val="0"/>
              </a:spcAft>
              <a:defRPr/>
            </a:pPr>
            <a:r>
              <a:rPr lang="en-GB" sz="1050" b="1" dirty="0"/>
              <a:t>Fax</a:t>
            </a:r>
            <a:r>
              <a:rPr lang="en-GB" sz="1050" b="1" dirty="0" smtClean="0"/>
              <a:t>:</a:t>
            </a:r>
            <a:r>
              <a:rPr lang="en-GB" sz="1050" b="1" dirty="0"/>
              <a:t>	</a:t>
            </a:r>
            <a:r>
              <a:rPr lang="en-GB" sz="1050" b="1" dirty="0" smtClean="0"/>
              <a:t>    </a:t>
            </a:r>
            <a:r>
              <a:rPr lang="en-GB" sz="1050" dirty="0" smtClean="0"/>
              <a:t>+387 (0) 33 568 909</a:t>
            </a:r>
            <a:endParaRPr lang="ru-RU" sz="1050" dirty="0"/>
          </a:p>
          <a:p>
            <a:pPr fontAlgn="auto">
              <a:spcAft>
                <a:spcPts val="0"/>
              </a:spcAft>
              <a:defRPr/>
            </a:pPr>
            <a:r>
              <a:rPr lang="en-GB" sz="1050" b="1" dirty="0" smtClean="0"/>
              <a:t>E-mail:</a:t>
            </a:r>
            <a:r>
              <a:rPr lang="en-GB" sz="1050" b="1" dirty="0"/>
              <a:t>	</a:t>
            </a:r>
            <a:r>
              <a:rPr lang="en-GB" sz="1050" b="1" dirty="0" smtClean="0"/>
              <a:t>   </a:t>
            </a:r>
            <a:r>
              <a:rPr lang="en-US" sz="1050" b="1" dirty="0" smtClean="0"/>
              <a:t> </a:t>
            </a:r>
            <a:r>
              <a:rPr lang="en-US" sz="1050" dirty="0" smtClean="0"/>
              <a:t>zijad.dzemic@met.gov.ba </a:t>
            </a:r>
            <a:r>
              <a:rPr lang="en-GB" sz="1050" u="sng" dirty="0" smtClean="0"/>
              <a:t/>
            </a:r>
            <a:br>
              <a:rPr lang="en-GB" sz="1050" u="sng" dirty="0" smtClean="0"/>
            </a:br>
            <a:r>
              <a:rPr lang="en-US" sz="1050" b="1" dirty="0" smtClean="0"/>
              <a:t> </a:t>
            </a:r>
          </a:p>
          <a:p>
            <a:pPr fontAlgn="auto">
              <a:spcAft>
                <a:spcPts val="0"/>
              </a:spcAft>
              <a:defRPr/>
            </a:pPr>
            <a:r>
              <a:rPr lang="en-US" sz="1050" b="1" dirty="0" smtClean="0">
                <a:solidFill>
                  <a:srgbClr val="FF0000"/>
                </a:solidFill>
              </a:rPr>
              <a:t>METROLOGY INFRASTRUCTURE IN BOSNIA AND HERZEGOVINA</a:t>
            </a:r>
            <a:endParaRPr lang="en-US" sz="1050" dirty="0" smtClean="0">
              <a:solidFill>
                <a:srgbClr val="FF0000"/>
              </a:solidFill>
            </a:endParaRPr>
          </a:p>
          <a:p>
            <a:pPr fontAlgn="auto">
              <a:spcAft>
                <a:spcPts val="0"/>
              </a:spcAft>
              <a:buFont typeface="Arial" pitchFamily="34" charset="0"/>
              <a:buChar char="•"/>
              <a:defRPr/>
            </a:pPr>
            <a:r>
              <a:rPr lang="en-US" sz="1050" dirty="0" smtClean="0"/>
              <a:t>      The Institute of Metrology of Bosnia and Herzegovina (IMBIH);</a:t>
            </a:r>
          </a:p>
          <a:p>
            <a:pPr fontAlgn="auto">
              <a:spcAft>
                <a:spcPts val="0"/>
              </a:spcAft>
              <a:buFont typeface="Arial" pitchFamily="34" charset="0"/>
              <a:buChar char="•"/>
              <a:defRPr/>
            </a:pPr>
            <a:r>
              <a:rPr lang="en-US" sz="1050" dirty="0" smtClean="0"/>
              <a:t>      Nominated Metrological Laboratories and Bodies (verification laboratories; control of </a:t>
            </a:r>
            <a:r>
              <a:rPr lang="en-US" sz="1050" dirty="0" err="1" smtClean="0"/>
              <a:t>prepacked</a:t>
            </a:r>
            <a:r>
              <a:rPr lang="en-US" sz="1050" dirty="0" smtClean="0"/>
              <a:t> products);</a:t>
            </a:r>
          </a:p>
          <a:p>
            <a:pPr fontAlgn="auto">
              <a:spcAft>
                <a:spcPts val="0"/>
              </a:spcAft>
              <a:buFont typeface="Arial" pitchFamily="34" charset="0"/>
              <a:buChar char="•"/>
              <a:defRPr/>
            </a:pPr>
            <a:r>
              <a:rPr lang="en-US" sz="1050" dirty="0" smtClean="0"/>
              <a:t>      The Entity Bureaus of Metrology: Bureau of Metrology of Federation of  B&amp;H and Republic Bureau of Standardization and Metrology of Republic of </a:t>
            </a:r>
            <a:r>
              <a:rPr lang="en-US" sz="1050" dirty="0" err="1" smtClean="0"/>
              <a:t>Srpska</a:t>
            </a:r>
            <a:r>
              <a:rPr lang="en-US" sz="1050" dirty="0" smtClean="0"/>
              <a:t>;</a:t>
            </a:r>
          </a:p>
          <a:p>
            <a:pPr fontAlgn="auto">
              <a:spcAft>
                <a:spcPts val="0"/>
              </a:spcAft>
              <a:buFont typeface="Arial" pitchFamily="34" charset="0"/>
              <a:buChar char="•"/>
              <a:defRPr/>
            </a:pPr>
            <a:r>
              <a:rPr lang="en-US" sz="1050" dirty="0" smtClean="0"/>
              <a:t>      Conformity Assessment Bodies for Measuring Instruments;</a:t>
            </a:r>
          </a:p>
          <a:p>
            <a:pPr fontAlgn="auto">
              <a:spcAft>
                <a:spcPts val="0"/>
              </a:spcAft>
              <a:buFont typeface="Arial" pitchFamily="34" charset="0"/>
              <a:buChar char="•"/>
              <a:defRPr/>
            </a:pPr>
            <a:r>
              <a:rPr lang="en-US" sz="1050" dirty="0" smtClean="0"/>
              <a:t>      Accredited Calibration laboratories.</a:t>
            </a:r>
          </a:p>
          <a:p>
            <a:pPr fontAlgn="auto">
              <a:spcAft>
                <a:spcPts val="0"/>
              </a:spcAft>
              <a:defRPr/>
            </a:pPr>
            <a:r>
              <a:rPr lang="en-US" sz="1050" b="1" dirty="0" smtClean="0">
                <a:solidFill>
                  <a:srgbClr val="FF0000"/>
                </a:solidFill>
              </a:rPr>
              <a:t>IMBIH’s responsibilities regarding Scientific Metrology</a:t>
            </a:r>
            <a:endParaRPr lang="en-US" sz="1050" dirty="0" smtClean="0">
              <a:solidFill>
                <a:srgbClr val="FF0000"/>
              </a:solidFill>
            </a:endParaRPr>
          </a:p>
          <a:p>
            <a:pPr fontAlgn="auto">
              <a:spcAft>
                <a:spcPts val="0"/>
              </a:spcAft>
              <a:buFont typeface="Arial" pitchFamily="34" charset="0"/>
              <a:buChar char="•"/>
              <a:defRPr/>
            </a:pPr>
            <a:r>
              <a:rPr lang="en-US" sz="1050" dirty="0" smtClean="0"/>
              <a:t>      Realization and maintenance of national measurement standards ensuring their traceability to the internationally recognized measurement standards – realization of SI base and derived units</a:t>
            </a:r>
          </a:p>
          <a:p>
            <a:pPr fontAlgn="auto">
              <a:spcAft>
                <a:spcPts val="0"/>
              </a:spcAft>
              <a:buFont typeface="Arial" pitchFamily="34" charset="0"/>
              <a:buChar char="•"/>
              <a:defRPr/>
            </a:pPr>
            <a:r>
              <a:rPr lang="en-US" sz="1050" dirty="0" smtClean="0"/>
              <a:t>      Establishment of distributed measurement system by appointing other legal entity for performing responsibilities of national measurement standard holder </a:t>
            </a:r>
          </a:p>
          <a:p>
            <a:pPr fontAlgn="auto">
              <a:spcAft>
                <a:spcPts val="0"/>
              </a:spcAft>
              <a:buFont typeface="Arial" pitchFamily="34" charset="0"/>
              <a:buChar char="•"/>
              <a:defRPr/>
            </a:pPr>
            <a:r>
              <a:rPr lang="en-US" sz="1050" dirty="0" smtClean="0"/>
              <a:t>      Membership in RMOs and active participation in their activities</a:t>
            </a:r>
          </a:p>
          <a:p>
            <a:pPr fontAlgn="auto">
              <a:spcAft>
                <a:spcPts val="0"/>
              </a:spcAft>
              <a:buFont typeface="Arial" pitchFamily="34" charset="0"/>
              <a:buChar char="•"/>
              <a:defRPr/>
            </a:pPr>
            <a:r>
              <a:rPr lang="en-US" sz="1050" dirty="0" smtClean="0"/>
              <a:t>      Promotion of metrology</a:t>
            </a:r>
          </a:p>
          <a:p>
            <a:pPr fontAlgn="auto">
              <a:spcAft>
                <a:spcPts val="0"/>
              </a:spcAft>
              <a:buFont typeface="Arial" pitchFamily="34" charset="0"/>
              <a:buChar char="•"/>
              <a:defRPr/>
            </a:pPr>
            <a:r>
              <a:rPr lang="en-US" sz="1050" dirty="0" smtClean="0"/>
              <a:t>      To support research and development in all areas of metrology </a:t>
            </a:r>
          </a:p>
          <a:p>
            <a:pPr fontAlgn="auto">
              <a:spcAft>
                <a:spcPts val="0"/>
              </a:spcAft>
              <a:defRPr/>
            </a:pPr>
            <a:r>
              <a:rPr lang="en-US" sz="1050" b="1" dirty="0" smtClean="0">
                <a:solidFill>
                  <a:srgbClr val="FF0000"/>
                </a:solidFill>
              </a:rPr>
              <a:t>IMBIH’s responsibilities regarding Legal Metrology</a:t>
            </a:r>
            <a:endParaRPr lang="en-US" sz="1050" dirty="0" smtClean="0">
              <a:solidFill>
                <a:srgbClr val="FF0000"/>
              </a:solidFill>
            </a:endParaRPr>
          </a:p>
          <a:p>
            <a:pPr fontAlgn="auto">
              <a:spcAft>
                <a:spcPts val="0"/>
              </a:spcAft>
              <a:buFont typeface="Arial" pitchFamily="34" charset="0"/>
              <a:buChar char="•"/>
              <a:defRPr/>
            </a:pPr>
            <a:r>
              <a:rPr lang="en-US" sz="1050" dirty="0" smtClean="0"/>
              <a:t>      Issuance of bylaws in accordance with Law on Metrology</a:t>
            </a:r>
          </a:p>
          <a:p>
            <a:pPr fontAlgn="auto">
              <a:spcAft>
                <a:spcPts val="0"/>
              </a:spcAft>
              <a:buFont typeface="Arial" pitchFamily="34" charset="0"/>
              <a:buChar char="•"/>
              <a:defRPr/>
            </a:pPr>
            <a:r>
              <a:rPr lang="en-US" sz="1050" dirty="0" smtClean="0"/>
              <a:t>      Supervision of the implementation of Law on Metrology</a:t>
            </a:r>
          </a:p>
          <a:p>
            <a:pPr fontAlgn="auto">
              <a:spcAft>
                <a:spcPts val="0"/>
              </a:spcAft>
              <a:buFont typeface="Arial" pitchFamily="34" charset="0"/>
              <a:buChar char="•"/>
              <a:defRPr/>
            </a:pPr>
            <a:r>
              <a:rPr lang="en-US" sz="1050" dirty="0" smtClean="0"/>
              <a:t>      Nomination of laboratories dealing with verification</a:t>
            </a:r>
          </a:p>
          <a:p>
            <a:pPr fontAlgn="auto">
              <a:spcAft>
                <a:spcPts val="0"/>
              </a:spcAft>
              <a:buFont typeface="Arial" pitchFamily="34" charset="0"/>
              <a:buChar char="•"/>
              <a:defRPr/>
            </a:pPr>
            <a:r>
              <a:rPr lang="en-US" sz="1050" dirty="0" smtClean="0"/>
              <a:t>      Nomination of bodies for conformity assessment (MID and NAWI)</a:t>
            </a:r>
          </a:p>
          <a:p>
            <a:pPr fontAlgn="auto">
              <a:spcAft>
                <a:spcPts val="0"/>
              </a:spcAft>
              <a:buFont typeface="Arial" pitchFamily="34" charset="0"/>
              <a:buChar char="•"/>
              <a:defRPr/>
            </a:pPr>
            <a:r>
              <a:rPr lang="en-US" sz="1050" dirty="0" smtClean="0"/>
              <a:t>      Nomination of bodies for control of </a:t>
            </a:r>
            <a:r>
              <a:rPr lang="en-US" sz="1050" dirty="0" err="1" smtClean="0"/>
              <a:t>prepacked</a:t>
            </a:r>
            <a:r>
              <a:rPr lang="en-US" sz="1050" dirty="0" smtClean="0"/>
              <a:t> products</a:t>
            </a:r>
          </a:p>
          <a:p>
            <a:pPr fontAlgn="auto">
              <a:spcAft>
                <a:spcPts val="0"/>
              </a:spcAft>
              <a:buFont typeface="Arial" pitchFamily="34" charset="0"/>
              <a:buChar char="•"/>
              <a:defRPr/>
            </a:pPr>
            <a:r>
              <a:rPr lang="en-US" sz="1050" dirty="0" smtClean="0"/>
              <a:t>      Issuance and acceptance of Type approval</a:t>
            </a:r>
          </a:p>
          <a:p>
            <a:pPr fontAlgn="auto">
              <a:spcAft>
                <a:spcPts val="0"/>
              </a:spcAft>
              <a:defRPr/>
            </a:pPr>
            <a:r>
              <a:rPr lang="en-US" sz="1050" b="1" dirty="0" smtClean="0">
                <a:solidFill>
                  <a:srgbClr val="FF0000"/>
                </a:solidFill>
              </a:rPr>
              <a:t>IMBIH's Membership in International Organizations</a:t>
            </a:r>
            <a:endParaRPr lang="en-US" sz="1050" dirty="0" smtClean="0">
              <a:solidFill>
                <a:srgbClr val="FF0000"/>
              </a:solidFill>
            </a:endParaRPr>
          </a:p>
          <a:p>
            <a:pPr fontAlgn="auto">
              <a:spcAft>
                <a:spcPts val="0"/>
              </a:spcAft>
              <a:defRPr/>
            </a:pPr>
            <a:r>
              <a:rPr lang="en-US" sz="1050" b="1" dirty="0" smtClean="0"/>
              <a:t>BIPM / CGPM </a:t>
            </a:r>
            <a:r>
              <a:rPr lang="en-US" sz="1050" i="1" dirty="0" smtClean="0"/>
              <a:t>(International Bureau of Weights and Measures / General Conference for Measures and Weights) </a:t>
            </a:r>
            <a:r>
              <a:rPr lang="en-US" sz="1050" dirty="0" smtClean="0"/>
              <a:t>- Associate Member since 2011</a:t>
            </a:r>
          </a:p>
          <a:p>
            <a:pPr fontAlgn="auto">
              <a:spcAft>
                <a:spcPts val="0"/>
              </a:spcAft>
              <a:defRPr/>
            </a:pPr>
            <a:r>
              <a:rPr lang="en-US" sz="1050" b="1" dirty="0" smtClean="0"/>
              <a:t>EMRP</a:t>
            </a:r>
            <a:r>
              <a:rPr lang="en-US" sz="1050" dirty="0" smtClean="0"/>
              <a:t> </a:t>
            </a:r>
            <a:r>
              <a:rPr lang="en-US" sz="1050" i="1" dirty="0" smtClean="0"/>
              <a:t>(European Metrology Research </a:t>
            </a:r>
            <a:r>
              <a:rPr lang="en-US" sz="1050" i="1" dirty="0" err="1" smtClean="0"/>
              <a:t>Programme</a:t>
            </a:r>
            <a:r>
              <a:rPr lang="en-US" sz="1050" i="1" dirty="0" smtClean="0"/>
              <a:t>) - </a:t>
            </a:r>
            <a:r>
              <a:rPr lang="en-US" sz="1050" dirty="0" smtClean="0"/>
              <a:t> Member since 2013</a:t>
            </a:r>
          </a:p>
          <a:p>
            <a:pPr fontAlgn="auto">
              <a:spcAft>
                <a:spcPts val="0"/>
              </a:spcAft>
              <a:defRPr/>
            </a:pPr>
            <a:r>
              <a:rPr lang="en-US" sz="1050" b="1" dirty="0" smtClean="0"/>
              <a:t>EURAMET</a:t>
            </a:r>
            <a:r>
              <a:rPr lang="en-US" sz="1050" dirty="0" smtClean="0"/>
              <a:t> </a:t>
            </a:r>
            <a:r>
              <a:rPr lang="en-US" sz="1050" i="1" dirty="0" smtClean="0"/>
              <a:t>(European Association of National Metrology Institutes)</a:t>
            </a:r>
            <a:r>
              <a:rPr lang="en-US" sz="1050" dirty="0" smtClean="0"/>
              <a:t> - Member since 2009</a:t>
            </a:r>
          </a:p>
          <a:p>
            <a:pPr fontAlgn="auto">
              <a:spcAft>
                <a:spcPts val="0"/>
              </a:spcAft>
              <a:defRPr/>
            </a:pPr>
            <a:r>
              <a:rPr lang="en-US" sz="1050" b="1" dirty="0" smtClean="0"/>
              <a:t>IAAO </a:t>
            </a:r>
            <a:r>
              <a:rPr lang="en-US" sz="1050" i="1" dirty="0" smtClean="0"/>
              <a:t>(International Association Assay Office) </a:t>
            </a:r>
            <a:r>
              <a:rPr lang="en-US" sz="1050" dirty="0" smtClean="0"/>
              <a:t>- Observer since 2010</a:t>
            </a:r>
          </a:p>
          <a:p>
            <a:pPr fontAlgn="auto">
              <a:spcAft>
                <a:spcPts val="0"/>
              </a:spcAft>
              <a:defRPr/>
            </a:pPr>
            <a:r>
              <a:rPr lang="en-US" sz="1050" b="1" dirty="0" smtClean="0"/>
              <a:t>OIML </a:t>
            </a:r>
            <a:r>
              <a:rPr lang="en-US" sz="1050" i="1" dirty="0" smtClean="0"/>
              <a:t>(International Organization of Legal Metrology) </a:t>
            </a:r>
            <a:r>
              <a:rPr lang="en-US" sz="1050" dirty="0" smtClean="0"/>
              <a:t>- Corresponding Member since March 1997 </a:t>
            </a:r>
          </a:p>
          <a:p>
            <a:pPr fontAlgn="auto">
              <a:spcAft>
                <a:spcPts val="0"/>
              </a:spcAft>
              <a:defRPr/>
            </a:pPr>
            <a:r>
              <a:rPr lang="en-US" sz="1050" b="1" dirty="0" smtClean="0"/>
              <a:t>WELMEC</a:t>
            </a:r>
            <a:r>
              <a:rPr lang="en-US" sz="1050" dirty="0" smtClean="0"/>
              <a:t> </a:t>
            </a:r>
            <a:r>
              <a:rPr lang="en-US" sz="1050" i="1" dirty="0" smtClean="0"/>
              <a:t>(European cooperation in legal metrology)</a:t>
            </a:r>
            <a:r>
              <a:rPr lang="en-US" sz="1050" dirty="0" smtClean="0"/>
              <a:t> - Associate member since 2009 </a:t>
            </a:r>
          </a:p>
          <a:p>
            <a:pPr fontAlgn="auto">
              <a:spcBef>
                <a:spcPts val="0"/>
              </a:spcBef>
              <a:spcAft>
                <a:spcPts val="0"/>
              </a:spcAft>
              <a:defRPr/>
            </a:pPr>
            <a:endParaRPr lang="ru-RU" sz="1050" dirty="0"/>
          </a:p>
        </p:txBody>
      </p:sp>
      <p:pic>
        <p:nvPicPr>
          <p:cNvPr id="78854" name="Picture 2" descr="\\storage.servdesk.ru\vniims$\401\Документы\Секретариат\Разное\Для каталога\2014\br eng.jpg"/>
          <p:cNvPicPr>
            <a:picLocks noChangeAspect="1" noChangeArrowheads="1"/>
          </p:cNvPicPr>
          <p:nvPr/>
        </p:nvPicPr>
        <p:blipFill>
          <a:blip r:embed="rId2" cstate="print"/>
          <a:srcRect/>
          <a:stretch>
            <a:fillRect/>
          </a:stretch>
        </p:blipFill>
        <p:spPr bwMode="auto">
          <a:xfrm>
            <a:off x="500063" y="1023938"/>
            <a:ext cx="2214562" cy="1571625"/>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BULGARIA</a:t>
            </a:r>
            <a:endParaRPr lang="ru-RU" sz="1600" b="1" dirty="0">
              <a:solidFill>
                <a:srgbClr val="FF0000"/>
              </a:solidFill>
            </a:endParaRPr>
          </a:p>
          <a:p>
            <a:pPr fontAlgn="auto">
              <a:spcAft>
                <a:spcPts val="0"/>
              </a:spcAft>
              <a:defRPr/>
            </a:pP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111 thousand km</a:t>
            </a:r>
            <a:r>
              <a:rPr lang="en-GB" sz="1050" i="1" baseline="30000" dirty="0"/>
              <a:t>2</a:t>
            </a:r>
            <a:endParaRPr lang="ru-RU" sz="1050" dirty="0"/>
          </a:p>
          <a:p>
            <a:pPr fontAlgn="auto">
              <a:spcAft>
                <a:spcPts val="0"/>
              </a:spcAft>
              <a:defRPr/>
            </a:pPr>
            <a:r>
              <a:rPr lang="en-GB" sz="1050" b="1" i="1" dirty="0"/>
              <a:t>Population:</a:t>
            </a:r>
            <a:r>
              <a:rPr lang="en-GB" sz="1050" i="1" dirty="0"/>
              <a:t> 7.365 million</a:t>
            </a:r>
            <a:endParaRPr lang="ru-RU" sz="1050" dirty="0"/>
          </a:p>
          <a:p>
            <a:pPr fontAlgn="auto">
              <a:spcAft>
                <a:spcPts val="0"/>
              </a:spcAft>
              <a:defRPr/>
            </a:pPr>
            <a:r>
              <a:rPr lang="en-GB" sz="1050" b="1" i="1" dirty="0"/>
              <a:t>Capital:</a:t>
            </a:r>
            <a:r>
              <a:rPr lang="en-GB" sz="1050" i="1" dirty="0"/>
              <a:t> Sofia</a:t>
            </a:r>
            <a:endParaRPr lang="ru-RU" sz="1050" dirty="0"/>
          </a:p>
          <a:p>
            <a:pPr fontAlgn="auto">
              <a:spcAft>
                <a:spcPts val="0"/>
              </a:spcAft>
              <a:defRPr/>
            </a:pPr>
            <a:r>
              <a:rPr lang="en-US" sz="1050" b="1" i="1" dirty="0" smtClean="0"/>
              <a:t>Time zone</a:t>
            </a:r>
            <a:r>
              <a:rPr lang="ru-RU" sz="1050" b="1" i="1" dirty="0" smtClean="0"/>
              <a:t>: </a:t>
            </a:r>
            <a:r>
              <a:rPr lang="en-GB" sz="1050" i="1" dirty="0"/>
              <a:t>UTC</a:t>
            </a:r>
            <a:r>
              <a:rPr lang="ru-RU" sz="1050" i="1" dirty="0"/>
              <a:t>+2</a:t>
            </a:r>
            <a:endParaRPr lang="ru-RU" sz="1050" dirty="0"/>
          </a:p>
          <a:p>
            <a:pPr fontAlgn="auto">
              <a:spcAft>
                <a:spcPts val="0"/>
              </a:spcAft>
              <a:defRPr/>
            </a:pPr>
            <a:r>
              <a:rPr lang="en-US" sz="1050" b="1" i="1" dirty="0"/>
              <a:t>National currency</a:t>
            </a:r>
            <a:r>
              <a:rPr lang="ru-RU" sz="1050" b="1" i="1" dirty="0"/>
              <a:t>: </a:t>
            </a:r>
            <a:r>
              <a:rPr lang="en-US" sz="1050" i="1" dirty="0" err="1" smtClean="0"/>
              <a:t>lev</a:t>
            </a:r>
            <a:endParaRPr lang="ru-RU" sz="1050" dirty="0"/>
          </a:p>
        </p:txBody>
      </p:sp>
      <p:sp>
        <p:nvSpPr>
          <p:cNvPr id="8" name="Объект 2"/>
          <p:cNvSpPr txBox="1">
            <a:spLocks/>
          </p:cNvSpPr>
          <p:nvPr/>
        </p:nvSpPr>
        <p:spPr>
          <a:xfrm>
            <a:off x="332656" y="2576736"/>
            <a:ext cx="6172200" cy="6912768"/>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defRPr/>
            </a:pPr>
            <a:r>
              <a:rPr lang="en-GB" sz="1050" dirty="0"/>
              <a:t>The first Law on Measures and Weights was adopted by the Bulgarian Parliament in 1888 and thus the Bulgarian metrological service was established.</a:t>
            </a:r>
            <a:endParaRPr lang="ru-RU" sz="1050" dirty="0"/>
          </a:p>
          <a:p>
            <a:r>
              <a:rPr lang="en-GB" sz="1050" dirty="0"/>
              <a:t>At present </a:t>
            </a:r>
            <a:r>
              <a:rPr lang="en-GB" sz="1050" b="1" dirty="0">
                <a:solidFill>
                  <a:srgbClr val="FF0000"/>
                </a:solidFill>
              </a:rPr>
              <a:t>the Bulgarian Institute of Metrology (BIM) </a:t>
            </a:r>
            <a:r>
              <a:rPr lang="en-GB" sz="1050" dirty="0"/>
              <a:t>is the institution responsible for the implementation of the governmental policy in the field of metrology. This institution carries out activities in the field of metrology for providing traceability, accuracy and reliability of measurements in Bulgaria. Its responsibilities are laid down in the new Law on Measurements in 2002 and its amendments of 2005, 2008, 2009 and 2011. </a:t>
            </a:r>
            <a:endParaRPr lang="ru-RU" sz="1050" dirty="0"/>
          </a:p>
          <a:p>
            <a:pPr fontAlgn="auto">
              <a:spcBef>
                <a:spcPts val="0"/>
              </a:spcBef>
              <a:spcAft>
                <a:spcPts val="0"/>
              </a:spcAft>
              <a:defRPr/>
            </a:pPr>
            <a:r>
              <a:rPr lang="en-GB" sz="1050" b="1" dirty="0" smtClean="0">
                <a:solidFill>
                  <a:srgbClr val="FF0000"/>
                </a:solidFill>
              </a:rPr>
              <a:t>Bulgarian </a:t>
            </a:r>
            <a:r>
              <a:rPr lang="en-GB" sz="1050" b="1" dirty="0">
                <a:solidFill>
                  <a:srgbClr val="FF0000"/>
                </a:solidFill>
              </a:rPr>
              <a:t>Institute of Metrology (BIM</a:t>
            </a:r>
            <a:r>
              <a:rPr lang="en-GB" sz="1050" b="1" dirty="0" smtClean="0">
                <a:solidFill>
                  <a:srgbClr val="FF0000"/>
                </a:solidFill>
              </a:rPr>
              <a:t>)</a:t>
            </a:r>
            <a:r>
              <a:rPr lang="en-GB" sz="1050" b="1" dirty="0" smtClean="0"/>
              <a:t/>
            </a:r>
            <a:br>
              <a:rPr lang="en-GB" sz="1050" b="1" dirty="0" smtClean="0"/>
            </a:br>
            <a:endParaRPr lang="ru-RU" sz="1050" dirty="0"/>
          </a:p>
          <a:p>
            <a:pPr fontAlgn="auto">
              <a:spcBef>
                <a:spcPts val="0"/>
              </a:spcBef>
              <a:spcAft>
                <a:spcPts val="0"/>
              </a:spcAft>
              <a:defRPr/>
            </a:pPr>
            <a:r>
              <a:rPr lang="en-GB" sz="1050" b="1" dirty="0" smtClean="0"/>
              <a:t>President: 	Mr. </a:t>
            </a:r>
            <a:r>
              <a:rPr lang="en-GB" sz="1050" b="1" dirty="0" err="1" smtClean="0"/>
              <a:t>Paun</a:t>
            </a:r>
            <a:r>
              <a:rPr lang="en-GB" sz="1050" b="1" dirty="0" smtClean="0"/>
              <a:t> </a:t>
            </a:r>
            <a:r>
              <a:rPr lang="en-GB" sz="1050" b="1" dirty="0" err="1" smtClean="0"/>
              <a:t>Ilchev</a:t>
            </a:r>
            <a:endParaRPr lang="ru-RU" sz="1050" dirty="0"/>
          </a:p>
          <a:p>
            <a:pPr fontAlgn="auto">
              <a:spcBef>
                <a:spcPts val="0"/>
              </a:spcBef>
              <a:spcAft>
                <a:spcPts val="0"/>
              </a:spcAft>
              <a:defRPr/>
            </a:pPr>
            <a:r>
              <a:rPr lang="en-GB" sz="1050" b="1" dirty="0"/>
              <a:t>Address:	</a:t>
            </a:r>
            <a:r>
              <a:rPr lang="en-GB" sz="1050" dirty="0" smtClean="0"/>
              <a:t>52-B</a:t>
            </a:r>
            <a:r>
              <a:rPr lang="en-GB" sz="1050" dirty="0"/>
              <a:t>, Blvd </a:t>
            </a:r>
            <a:r>
              <a:rPr lang="en-GB" sz="1050" dirty="0" err="1"/>
              <a:t>G.M.Dimitrov</a:t>
            </a:r>
            <a:r>
              <a:rPr lang="en-GB" sz="1050" dirty="0"/>
              <a:t> 1040 </a:t>
            </a:r>
            <a:r>
              <a:rPr lang="en-GB" sz="1050" dirty="0" smtClean="0"/>
              <a:t>	Sofia</a:t>
            </a:r>
            <a:r>
              <a:rPr lang="en-GB" sz="1050" dirty="0"/>
              <a:t>, Bulgaria</a:t>
            </a:r>
            <a:endParaRPr lang="ru-RU" sz="1050" dirty="0"/>
          </a:p>
          <a:p>
            <a:pPr fontAlgn="auto">
              <a:spcBef>
                <a:spcPts val="0"/>
              </a:spcBef>
              <a:spcAft>
                <a:spcPts val="0"/>
              </a:spcAft>
              <a:defRPr/>
            </a:pPr>
            <a:r>
              <a:rPr lang="en-GB" sz="1050" b="1" dirty="0"/>
              <a:t>Telephone:	</a:t>
            </a:r>
            <a:r>
              <a:rPr lang="en-GB" sz="1050" dirty="0" smtClean="0"/>
              <a:t>+</a:t>
            </a:r>
            <a:r>
              <a:rPr lang="en-GB" sz="1050" dirty="0"/>
              <a:t>359 2 873 52 77</a:t>
            </a:r>
            <a:endParaRPr lang="ru-RU" sz="1050" dirty="0"/>
          </a:p>
          <a:p>
            <a:pPr fontAlgn="auto">
              <a:spcBef>
                <a:spcPts val="0"/>
              </a:spcBef>
              <a:spcAft>
                <a:spcPts val="0"/>
              </a:spcAft>
              <a:defRPr/>
            </a:pPr>
            <a:r>
              <a:rPr lang="en-GB" sz="1050" b="1" dirty="0"/>
              <a:t>Fax</a:t>
            </a:r>
            <a:r>
              <a:rPr lang="en-GB" sz="1050" b="1" dirty="0" smtClean="0"/>
              <a:t>:</a:t>
            </a:r>
            <a:r>
              <a:rPr lang="en-GB" sz="1050" b="1" dirty="0"/>
              <a:t>	</a:t>
            </a:r>
            <a:r>
              <a:rPr lang="en-GB" sz="1050" dirty="0" smtClean="0"/>
              <a:t>+</a:t>
            </a:r>
            <a:r>
              <a:rPr lang="en-GB" sz="1050" dirty="0"/>
              <a:t>359 2 </a:t>
            </a:r>
            <a:r>
              <a:rPr lang="en-GB" sz="1050" dirty="0" smtClean="0"/>
              <a:t>873 52 72</a:t>
            </a:r>
            <a:endParaRPr lang="ru-RU" sz="1050" dirty="0"/>
          </a:p>
          <a:p>
            <a:pPr fontAlgn="auto">
              <a:spcBef>
                <a:spcPts val="0"/>
              </a:spcBef>
              <a:spcAft>
                <a:spcPts val="0"/>
              </a:spcAft>
              <a:defRPr/>
            </a:pPr>
            <a:r>
              <a:rPr lang="en-GB" sz="1050" b="1" dirty="0" smtClean="0"/>
              <a:t>E-mail:</a:t>
            </a:r>
            <a:r>
              <a:rPr lang="en-GB" sz="1050" b="1" dirty="0"/>
              <a:t>	</a:t>
            </a:r>
            <a:r>
              <a:rPr lang="en-GB" sz="1050" dirty="0" smtClean="0">
                <a:hlinkClick r:id="rId2"/>
              </a:rPr>
              <a:t>bim@bim.government.bg</a:t>
            </a:r>
            <a:endParaRPr lang="en-GB" sz="1050" dirty="0" smtClean="0"/>
          </a:p>
          <a:p>
            <a:pPr fontAlgn="auto">
              <a:spcBef>
                <a:spcPts val="0"/>
              </a:spcBef>
              <a:spcAft>
                <a:spcPts val="0"/>
              </a:spcAft>
              <a:defRPr/>
            </a:pPr>
            <a:r>
              <a:rPr lang="en-GB" sz="1050" b="1" dirty="0" smtClean="0"/>
              <a:t>	</a:t>
            </a:r>
            <a:r>
              <a:rPr lang="en-US" sz="1050" u="sng" dirty="0" smtClean="0"/>
              <a:t>p</a:t>
            </a:r>
            <a:r>
              <a:rPr lang="en-US" sz="1050" u="sng" dirty="0" smtClean="0">
                <a:hlinkClick r:id="rId3"/>
              </a:rPr>
              <a:t>.ilchev@bim.government.bg</a:t>
            </a:r>
            <a:r>
              <a:rPr lang="en-GB" sz="1050" u="sng" dirty="0" smtClean="0"/>
              <a:t/>
            </a:r>
            <a:br>
              <a:rPr lang="en-GB" sz="1050" u="sng" dirty="0" smtClean="0"/>
            </a:br>
            <a:endParaRPr lang="ru-RU" sz="1050" dirty="0"/>
          </a:p>
          <a:p>
            <a:r>
              <a:rPr lang="en-GB" sz="1050" b="1" dirty="0"/>
              <a:t>The major objectives </a:t>
            </a:r>
            <a:r>
              <a:rPr lang="en-GB" sz="1050" dirty="0"/>
              <a:t>of BIM are focused on promoting the government policy in the field of metrology and on providing traceability, accuracy and reliability of the measurements in Bulgaria. The main BIM activities are performed by the Directorate General “National Centre of Metrology”, Directorate General “Measures and Measuring Instruments” and Directorate “Testing of Measuring Instruments, Devices and Equipment”.</a:t>
            </a:r>
            <a:endParaRPr lang="ru-RU" sz="1050" dirty="0"/>
          </a:p>
          <a:p>
            <a:pPr fontAlgn="auto">
              <a:spcBef>
                <a:spcPts val="0"/>
              </a:spcBef>
              <a:spcAft>
                <a:spcPts val="0"/>
              </a:spcAft>
              <a:defRPr/>
            </a:pPr>
            <a:r>
              <a:rPr lang="en-GB" sz="1050" b="1" dirty="0" smtClean="0">
                <a:solidFill>
                  <a:srgbClr val="FF0000"/>
                </a:solidFill>
              </a:rPr>
              <a:t>The Directorate </a:t>
            </a:r>
            <a:r>
              <a:rPr lang="en-GB" sz="1050" b="1" dirty="0">
                <a:solidFill>
                  <a:srgbClr val="FF0000"/>
                </a:solidFill>
              </a:rPr>
              <a:t>General “National Centre of Metrology” (DG NCM) realises the BIM policy </a:t>
            </a:r>
            <a:r>
              <a:rPr lang="en-GB" sz="1050" b="1" dirty="0" smtClean="0">
                <a:solidFill>
                  <a:srgbClr val="FF0000"/>
                </a:solidFill>
              </a:rPr>
              <a:t/>
            </a:r>
            <a:br>
              <a:rPr lang="en-GB" sz="1050" b="1" dirty="0" smtClean="0">
                <a:solidFill>
                  <a:srgbClr val="FF0000"/>
                </a:solidFill>
              </a:rPr>
            </a:br>
            <a:r>
              <a:rPr lang="en-GB" sz="1050" b="1" dirty="0" smtClean="0">
                <a:solidFill>
                  <a:srgbClr val="FF0000"/>
                </a:solidFill>
              </a:rPr>
              <a:t>in </a:t>
            </a:r>
            <a:r>
              <a:rPr lang="en-GB" sz="1050" b="1" dirty="0">
                <a:solidFill>
                  <a:srgbClr val="FF0000"/>
                </a:solidFill>
              </a:rPr>
              <a:t>the field of fundamental </a:t>
            </a:r>
            <a:r>
              <a:rPr lang="en-GB" sz="1050" b="1" dirty="0" smtClean="0">
                <a:solidFill>
                  <a:srgbClr val="FF0000"/>
                </a:solidFill>
              </a:rPr>
              <a:t>metrology</a:t>
            </a:r>
            <a:r>
              <a:rPr lang="en-GB" sz="1050" b="1" dirty="0" smtClean="0"/>
              <a:t/>
            </a:r>
            <a:br>
              <a:rPr lang="en-GB" sz="1050" b="1" dirty="0" smtClean="0"/>
            </a:br>
            <a:endParaRPr lang="ru-RU" sz="1050" dirty="0"/>
          </a:p>
          <a:p>
            <a:pPr fontAlgn="auto">
              <a:spcBef>
                <a:spcPts val="0"/>
              </a:spcBef>
              <a:spcAft>
                <a:spcPts val="0"/>
              </a:spcAft>
              <a:defRPr/>
            </a:pPr>
            <a:r>
              <a:rPr lang="en-GB" sz="1050" b="1" dirty="0"/>
              <a:t>General </a:t>
            </a:r>
            <a:r>
              <a:rPr lang="en-GB" sz="1050" b="1" dirty="0" smtClean="0"/>
              <a:t>Director: Mr. </a:t>
            </a:r>
            <a:r>
              <a:rPr lang="en-GB" sz="1050" b="1" dirty="0" err="1" smtClean="0"/>
              <a:t>Sasho</a:t>
            </a:r>
            <a:r>
              <a:rPr lang="en-GB" sz="1050" b="1" dirty="0" smtClean="0"/>
              <a:t> </a:t>
            </a:r>
            <a:r>
              <a:rPr lang="en-GB" sz="1050" b="1" dirty="0" err="1" smtClean="0"/>
              <a:t>Nedialkov</a:t>
            </a:r>
            <a:endParaRPr lang="ru-RU" sz="1050" dirty="0"/>
          </a:p>
          <a:p>
            <a:pPr fontAlgn="auto">
              <a:spcBef>
                <a:spcPts val="0"/>
              </a:spcBef>
              <a:spcAft>
                <a:spcPts val="0"/>
              </a:spcAft>
              <a:defRPr/>
            </a:pPr>
            <a:r>
              <a:rPr lang="en-GB" sz="1050" b="1" dirty="0"/>
              <a:t>Address:	</a:t>
            </a:r>
            <a:r>
              <a:rPr lang="en-GB" sz="1050" dirty="0" smtClean="0"/>
              <a:t>52-b </a:t>
            </a:r>
            <a:r>
              <a:rPr lang="en-GB" sz="1050" dirty="0"/>
              <a:t>G.M. </a:t>
            </a:r>
            <a:r>
              <a:rPr lang="en-GB" sz="1050" dirty="0" err="1"/>
              <a:t>Dimitrov</a:t>
            </a:r>
            <a:r>
              <a:rPr lang="en-GB" sz="1050" dirty="0"/>
              <a:t> Blvd., 1040 </a:t>
            </a:r>
            <a:r>
              <a:rPr lang="en-GB" sz="1050" dirty="0" smtClean="0"/>
              <a:t>	Sofia</a:t>
            </a:r>
            <a:r>
              <a:rPr lang="en-GB" sz="1050" cap="all" dirty="0"/>
              <a:t>, </a:t>
            </a:r>
            <a:r>
              <a:rPr lang="en-GB" sz="1050" dirty="0"/>
              <a:t>Bulgaria</a:t>
            </a:r>
            <a:endParaRPr lang="ru-RU" sz="1050" dirty="0"/>
          </a:p>
          <a:p>
            <a:pPr fontAlgn="auto">
              <a:spcBef>
                <a:spcPts val="0"/>
              </a:spcBef>
              <a:spcAft>
                <a:spcPts val="0"/>
              </a:spcAft>
              <a:defRPr/>
            </a:pPr>
            <a:r>
              <a:rPr lang="en-GB" sz="1050" b="1" dirty="0"/>
              <a:t>Telephone:	</a:t>
            </a:r>
            <a:r>
              <a:rPr lang="en-GB" sz="1050" dirty="0" smtClean="0"/>
              <a:t>+</a:t>
            </a:r>
            <a:r>
              <a:rPr lang="en-GB" sz="1050" dirty="0"/>
              <a:t>359 2 873 52 88</a:t>
            </a:r>
            <a:endParaRPr lang="ru-RU" sz="1050" dirty="0"/>
          </a:p>
          <a:p>
            <a:pPr fontAlgn="auto">
              <a:spcBef>
                <a:spcPts val="0"/>
              </a:spcBef>
              <a:spcAft>
                <a:spcPts val="0"/>
              </a:spcAft>
              <a:defRPr/>
            </a:pPr>
            <a:r>
              <a:rPr lang="en-GB" sz="1050" b="1" dirty="0"/>
              <a:t>Fax:	</a:t>
            </a:r>
            <a:r>
              <a:rPr lang="en-GB" sz="1050" dirty="0" smtClean="0"/>
              <a:t>+</a:t>
            </a:r>
            <a:r>
              <a:rPr lang="en-GB" sz="1050" dirty="0"/>
              <a:t>359 2 970 27 35</a:t>
            </a:r>
            <a:endParaRPr lang="ru-RU" sz="1050" dirty="0"/>
          </a:p>
          <a:p>
            <a:pPr fontAlgn="auto">
              <a:spcBef>
                <a:spcPts val="0"/>
              </a:spcBef>
              <a:spcAft>
                <a:spcPts val="0"/>
              </a:spcAft>
              <a:defRPr/>
            </a:pPr>
            <a:r>
              <a:rPr lang="en-GB" sz="1050" b="1" dirty="0"/>
              <a:t>E-mail:	</a:t>
            </a:r>
            <a:r>
              <a:rPr lang="en-GB" sz="1050" u="sng" dirty="0" smtClean="0">
                <a:hlinkClick r:id="rId4"/>
              </a:rPr>
              <a:t>s.nedialkov@bim.government.bg</a:t>
            </a:r>
            <a:r>
              <a:rPr lang="en-GB" sz="1050" i="1" dirty="0" smtClean="0"/>
              <a:t> </a:t>
            </a:r>
            <a:br>
              <a:rPr lang="en-GB" sz="1050" i="1" dirty="0" smtClean="0"/>
            </a:br>
            <a:r>
              <a:rPr lang="en-GB" sz="1050" b="1" dirty="0" smtClean="0"/>
              <a:t>The </a:t>
            </a:r>
            <a:r>
              <a:rPr lang="en-GB" sz="1050" b="1" dirty="0"/>
              <a:t>major activities of DG NCM include</a:t>
            </a:r>
            <a:r>
              <a:rPr lang="en-GB" sz="1050" b="1" dirty="0" smtClean="0"/>
              <a:t>:</a:t>
            </a:r>
            <a:endParaRPr lang="en-GB" sz="1050" dirty="0" smtClean="0"/>
          </a:p>
          <a:p>
            <a:pPr marL="171450" lvl="0" indent="-171450">
              <a:buFont typeface="Arial" panose="020B0604020202020204" pitchFamily="34" charset="0"/>
              <a:buChar char="•"/>
            </a:pPr>
            <a:r>
              <a:rPr lang="en-GB" sz="1050" dirty="0"/>
              <a:t>developing long-term program on elaboration and improvement of the national measurement </a:t>
            </a:r>
            <a:r>
              <a:rPr lang="en-GB" sz="1050" dirty="0" smtClean="0"/>
              <a:t>standards;</a:t>
            </a:r>
            <a:endParaRPr lang="en-US" sz="1050" dirty="0"/>
          </a:p>
          <a:p>
            <a:pPr marL="171450" lvl="0" indent="-171450">
              <a:buFont typeface="Arial" panose="020B0604020202020204" pitchFamily="34" charset="0"/>
              <a:buChar char="•"/>
            </a:pPr>
            <a:r>
              <a:rPr lang="en-GB" sz="1050" dirty="0" smtClean="0"/>
              <a:t>development</a:t>
            </a:r>
            <a:r>
              <a:rPr lang="en-GB" sz="1050" dirty="0"/>
              <a:t>, maintenance and improvement of national measurement </a:t>
            </a:r>
            <a:r>
              <a:rPr lang="en-GB" sz="1050" dirty="0" smtClean="0"/>
              <a:t>standards;</a:t>
            </a:r>
            <a:endParaRPr lang="en-US" sz="1050" dirty="0"/>
          </a:p>
          <a:p>
            <a:pPr marL="171450" lvl="0" indent="-171450">
              <a:buFont typeface="Arial" panose="020B0604020202020204" pitchFamily="34" charset="0"/>
              <a:buChar char="•"/>
            </a:pPr>
            <a:r>
              <a:rPr lang="en-GB" sz="1050" dirty="0" smtClean="0"/>
              <a:t>providing </a:t>
            </a:r>
            <a:r>
              <a:rPr lang="en-GB" sz="1050" dirty="0"/>
              <a:t>traceability of national measurement standards to international standards or to the standards   of the Signatories of the Metre </a:t>
            </a:r>
            <a:r>
              <a:rPr lang="en-GB" sz="1050" dirty="0" smtClean="0"/>
              <a:t>Convention;</a:t>
            </a:r>
            <a:endParaRPr lang="en-US" sz="1050" dirty="0"/>
          </a:p>
          <a:p>
            <a:pPr marL="171450" lvl="0" indent="-171450">
              <a:buFont typeface="Arial" panose="020B0604020202020204" pitchFamily="34" charset="0"/>
              <a:buChar char="•"/>
            </a:pPr>
            <a:r>
              <a:rPr lang="en-GB" sz="1050" dirty="0" smtClean="0"/>
              <a:t>taking </a:t>
            </a:r>
            <a:r>
              <a:rPr lang="en-GB" sz="1050" dirty="0"/>
              <a:t>measures on assuring traceability of measurements in case if there is no approved national  measurement standards or this standard is out of </a:t>
            </a:r>
            <a:r>
              <a:rPr lang="en-GB" sz="1050" dirty="0" smtClean="0"/>
              <a:t>service;</a:t>
            </a:r>
            <a:endParaRPr lang="en-US" sz="1050" dirty="0"/>
          </a:p>
          <a:p>
            <a:pPr marL="171450" lvl="0" indent="-171450">
              <a:buFont typeface="Arial" panose="020B0604020202020204" pitchFamily="34" charset="0"/>
              <a:buChar char="•"/>
            </a:pPr>
            <a:r>
              <a:rPr lang="en-GB" sz="1050" dirty="0" smtClean="0"/>
              <a:t>organisation </a:t>
            </a:r>
            <a:r>
              <a:rPr lang="en-GB" sz="1050" dirty="0"/>
              <a:t>and participation in international comparisons in order to determine the level of equivalence  of national </a:t>
            </a:r>
            <a:r>
              <a:rPr lang="en-GB" sz="1050" dirty="0" smtClean="0"/>
              <a:t>standards;</a:t>
            </a:r>
            <a:endParaRPr lang="en-US" sz="1050" dirty="0"/>
          </a:p>
          <a:p>
            <a:pPr marL="171450" lvl="0" indent="-171450">
              <a:buFont typeface="Arial" panose="020B0604020202020204" pitchFamily="34" charset="0"/>
              <a:buChar char="•"/>
            </a:pPr>
            <a:r>
              <a:rPr lang="en-GB" sz="1050" dirty="0" smtClean="0"/>
              <a:t>dissemination </a:t>
            </a:r>
            <a:r>
              <a:rPr lang="en-GB" sz="1050" dirty="0"/>
              <a:t>of units from the national measurement standards to the standards of lower level  through  </a:t>
            </a:r>
            <a:r>
              <a:rPr lang="en-GB" sz="1050" dirty="0" smtClean="0"/>
              <a:t>calibration;</a:t>
            </a:r>
            <a:endParaRPr lang="en-US" sz="1050" dirty="0"/>
          </a:p>
          <a:p>
            <a:pPr marL="171450" lvl="0" indent="-171450">
              <a:buFont typeface="Arial" panose="020B0604020202020204" pitchFamily="34" charset="0"/>
              <a:buChar char="•"/>
            </a:pPr>
            <a:r>
              <a:rPr lang="en-GB" sz="1050" dirty="0" smtClean="0"/>
              <a:t>coordinating </a:t>
            </a:r>
            <a:r>
              <a:rPr lang="en-GB" sz="1050" dirty="0"/>
              <a:t>the activities of measurement standards </a:t>
            </a:r>
            <a:r>
              <a:rPr lang="en-GB" sz="1050" dirty="0" smtClean="0"/>
              <a:t>’keepers;</a:t>
            </a:r>
            <a:endParaRPr lang="en-US" sz="1050" dirty="0"/>
          </a:p>
          <a:p>
            <a:pPr marL="171450" lvl="0" indent="-171450">
              <a:buFont typeface="Arial" panose="020B0604020202020204" pitchFamily="34" charset="0"/>
              <a:buChar char="•"/>
            </a:pPr>
            <a:r>
              <a:rPr lang="en-GB" sz="1050" dirty="0" smtClean="0"/>
              <a:t>keeping </a:t>
            </a:r>
            <a:r>
              <a:rPr lang="en-GB" sz="1050" dirty="0"/>
              <a:t>the register of approved national measurement </a:t>
            </a:r>
            <a:r>
              <a:rPr lang="en-GB" sz="1050" dirty="0" smtClean="0"/>
              <a:t>standards;</a:t>
            </a:r>
            <a:endParaRPr lang="en-US" sz="1050" dirty="0"/>
          </a:p>
          <a:p>
            <a:pPr marL="171450" lvl="0" indent="-171450">
              <a:buFont typeface="Arial" panose="020B0604020202020204" pitchFamily="34" charset="0"/>
              <a:buChar char="•"/>
            </a:pPr>
            <a:r>
              <a:rPr lang="en-GB" sz="1050" dirty="0" smtClean="0"/>
              <a:t>carrying </a:t>
            </a:r>
            <a:r>
              <a:rPr lang="en-GB" sz="1050" dirty="0"/>
              <a:t>out approval of software for processing measurement </a:t>
            </a:r>
            <a:r>
              <a:rPr lang="en-GB" sz="1050" dirty="0" smtClean="0"/>
              <a:t>data;</a:t>
            </a:r>
            <a:endParaRPr lang="en-US" sz="1050" dirty="0"/>
          </a:p>
          <a:p>
            <a:pPr marL="171450" lvl="0" indent="-171450">
              <a:buFont typeface="Arial" panose="020B0604020202020204" pitchFamily="34" charset="0"/>
              <a:buChar char="•"/>
            </a:pPr>
            <a:r>
              <a:rPr lang="en-GB" sz="1050" dirty="0" smtClean="0"/>
              <a:t>certification </a:t>
            </a:r>
            <a:r>
              <a:rPr lang="en-GB" sz="1050" dirty="0"/>
              <a:t>of reference materials and coordination of implementation of the long-term policy on  developing and maintaining certified reference </a:t>
            </a:r>
            <a:r>
              <a:rPr lang="en-GB" sz="1050" dirty="0" smtClean="0"/>
              <a:t>materials;</a:t>
            </a:r>
            <a:endParaRPr lang="en-US" sz="1050" dirty="0"/>
          </a:p>
          <a:p>
            <a:pPr marL="171450" lvl="0" indent="-171450">
              <a:buFont typeface="Arial" panose="020B0604020202020204" pitchFamily="34" charset="0"/>
              <a:buChar char="•"/>
            </a:pPr>
            <a:r>
              <a:rPr lang="en-GB" sz="1050" dirty="0" smtClean="0"/>
              <a:t>keeping </a:t>
            </a:r>
            <a:r>
              <a:rPr lang="en-GB" sz="1050" dirty="0"/>
              <a:t>the register of certified reference materials and publishing this register in a special </a:t>
            </a:r>
            <a:r>
              <a:rPr lang="en-GB" sz="1050" dirty="0" smtClean="0"/>
              <a:t>edition;</a:t>
            </a:r>
            <a:endParaRPr lang="en-US" sz="1050" dirty="0"/>
          </a:p>
          <a:p>
            <a:pPr marL="171450" lvl="0" indent="-171450">
              <a:buFont typeface="Arial" panose="020B0604020202020204" pitchFamily="34" charset="0"/>
              <a:buChar char="•"/>
            </a:pPr>
            <a:r>
              <a:rPr lang="en-GB" sz="1050" dirty="0" smtClean="0"/>
              <a:t>carrying </a:t>
            </a:r>
            <a:r>
              <a:rPr lang="en-GB" sz="1050" dirty="0"/>
              <a:t>out the activities on creating the conditions for mutual recognition of measurement standards in the framework of the Agreement (MRA) initiated by </a:t>
            </a:r>
            <a:r>
              <a:rPr lang="en-GB" sz="1050" dirty="0" smtClean="0"/>
              <a:t>CIPM;</a:t>
            </a:r>
            <a:endParaRPr lang="en-US" sz="1050" dirty="0"/>
          </a:p>
          <a:p>
            <a:pPr marL="171450" lvl="0" indent="-171450">
              <a:buFont typeface="Arial" panose="020B0604020202020204" pitchFamily="34" charset="0"/>
              <a:buChar char="•"/>
            </a:pPr>
            <a:r>
              <a:rPr lang="en-GB" sz="1050" dirty="0" smtClean="0"/>
              <a:t>participation </a:t>
            </a:r>
            <a:r>
              <a:rPr lang="en-GB" sz="1050" dirty="0"/>
              <a:t>in the work of CIPM, EURAMET and COOMET technical committees.</a:t>
            </a:r>
            <a:endParaRPr lang="ru-RU" sz="1050" dirty="0"/>
          </a:p>
        </p:txBody>
      </p:sp>
      <p:pic>
        <p:nvPicPr>
          <p:cNvPr id="79878" name="Рисунок 1"/>
          <p:cNvPicPr>
            <a:picLocks noChangeAspect="1"/>
          </p:cNvPicPr>
          <p:nvPr/>
        </p:nvPicPr>
        <p:blipFill>
          <a:blip r:embed="rId5" cstate="print"/>
          <a:srcRect/>
          <a:stretch>
            <a:fillRect/>
          </a:stretch>
        </p:blipFill>
        <p:spPr bwMode="auto">
          <a:xfrm>
            <a:off x="333375" y="1165225"/>
            <a:ext cx="2449513" cy="1393825"/>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7992888"/>
          </a:xfrm>
        </p:spPr>
        <p:txBody>
          <a:bodyPr numCol="2" spcCol="288000" rtlCol="0">
            <a:noAutofit/>
          </a:bodyPr>
          <a:lstStyle/>
          <a:p>
            <a:pPr fontAlgn="auto">
              <a:spcAft>
                <a:spcPts val="0"/>
              </a:spcAft>
              <a:defRPr/>
            </a:pPr>
            <a:r>
              <a:rPr lang="en-GB" sz="1050" b="1" dirty="0">
                <a:solidFill>
                  <a:srgbClr val="FF0000"/>
                </a:solidFill>
              </a:rPr>
              <a:t>The </a:t>
            </a:r>
            <a:r>
              <a:rPr lang="en-GB" sz="1050" b="1" dirty="0" smtClean="0">
                <a:solidFill>
                  <a:srgbClr val="FF0000"/>
                </a:solidFill>
              </a:rPr>
              <a:t>Directorate </a:t>
            </a:r>
            <a:r>
              <a:rPr lang="en-GB" sz="1050" b="1" dirty="0">
                <a:solidFill>
                  <a:srgbClr val="FF0000"/>
                </a:solidFill>
              </a:rPr>
              <a:t>General “Measures and Measuring Instruments” (DG MMI)</a:t>
            </a:r>
            <a:r>
              <a:rPr lang="en-GB" sz="1050" dirty="0">
                <a:solidFill>
                  <a:srgbClr val="FF0000"/>
                </a:solidFill>
              </a:rPr>
              <a:t> </a:t>
            </a:r>
            <a:r>
              <a:rPr lang="en-GB" sz="1050" b="1" dirty="0">
                <a:solidFill>
                  <a:srgbClr val="FF0000"/>
                </a:solidFill>
              </a:rPr>
              <a:t>realises the BIM policy </a:t>
            </a:r>
            <a:r>
              <a:rPr lang="en-GB" sz="1050" b="1" dirty="0" smtClean="0">
                <a:solidFill>
                  <a:srgbClr val="FF0000"/>
                </a:solidFill>
              </a:rPr>
              <a:t/>
            </a:r>
            <a:br>
              <a:rPr lang="en-GB" sz="1050" b="1" dirty="0" smtClean="0">
                <a:solidFill>
                  <a:srgbClr val="FF0000"/>
                </a:solidFill>
              </a:rPr>
            </a:br>
            <a:r>
              <a:rPr lang="en-GB" sz="1050" b="1" dirty="0" smtClean="0">
                <a:solidFill>
                  <a:srgbClr val="FF0000"/>
                </a:solidFill>
              </a:rPr>
              <a:t>in </a:t>
            </a:r>
            <a:r>
              <a:rPr lang="en-GB" sz="1050" b="1" dirty="0">
                <a:solidFill>
                  <a:srgbClr val="FF0000"/>
                </a:solidFill>
              </a:rPr>
              <a:t>the filed of legal metrology</a:t>
            </a:r>
            <a:endParaRPr lang="ru-RU" sz="1050" dirty="0">
              <a:solidFill>
                <a:srgbClr val="FF0000"/>
              </a:solidFill>
            </a:endParaRPr>
          </a:p>
          <a:p>
            <a:pPr fontAlgn="auto">
              <a:spcAft>
                <a:spcPts val="0"/>
              </a:spcAft>
              <a:defRPr/>
            </a:pPr>
            <a:r>
              <a:rPr lang="en-GB" sz="1050" b="1" dirty="0"/>
              <a:t>General </a:t>
            </a:r>
            <a:r>
              <a:rPr lang="en-GB" sz="1050" b="1" dirty="0" smtClean="0"/>
              <a:t>Director: Mr. </a:t>
            </a:r>
            <a:r>
              <a:rPr lang="en-GB" sz="1050" b="1" dirty="0" err="1" smtClean="0"/>
              <a:t>Valentin</a:t>
            </a:r>
            <a:r>
              <a:rPr lang="en-GB" sz="1050" b="1" dirty="0" smtClean="0"/>
              <a:t> </a:t>
            </a:r>
            <a:r>
              <a:rPr lang="en-GB" sz="1050" b="1" dirty="0" err="1" smtClean="0"/>
              <a:t>Starev</a:t>
            </a:r>
            <a:endParaRPr lang="ru-RU" sz="1050" dirty="0"/>
          </a:p>
          <a:p>
            <a:pPr fontAlgn="auto">
              <a:spcAft>
                <a:spcPts val="0"/>
              </a:spcAft>
              <a:defRPr/>
            </a:pPr>
            <a:r>
              <a:rPr lang="en-GB" sz="1050" b="1" dirty="0"/>
              <a:t>Address:	</a:t>
            </a:r>
            <a:r>
              <a:rPr lang="en-GB" sz="1050" dirty="0" smtClean="0"/>
              <a:t>52-b </a:t>
            </a:r>
            <a:r>
              <a:rPr lang="en-GB" sz="1050" dirty="0"/>
              <a:t>G.M. </a:t>
            </a:r>
            <a:r>
              <a:rPr lang="en-GB" sz="1050" dirty="0" err="1"/>
              <a:t>Dimitrov</a:t>
            </a:r>
            <a:r>
              <a:rPr lang="en-GB" sz="1050" dirty="0"/>
              <a:t> Blvd., 1040 </a:t>
            </a:r>
            <a:r>
              <a:rPr lang="en-GB" sz="1050" dirty="0" smtClean="0"/>
              <a:t>	Sofia</a:t>
            </a:r>
            <a:r>
              <a:rPr lang="en-GB" sz="1050" cap="all" dirty="0"/>
              <a:t>, </a:t>
            </a:r>
            <a:r>
              <a:rPr lang="en-GB" sz="1050" dirty="0"/>
              <a:t>Bulgaria</a:t>
            </a:r>
            <a:endParaRPr lang="ru-RU" sz="1050" dirty="0"/>
          </a:p>
          <a:p>
            <a:pPr fontAlgn="auto">
              <a:spcAft>
                <a:spcPts val="0"/>
              </a:spcAft>
              <a:defRPr/>
            </a:pPr>
            <a:r>
              <a:rPr lang="en-GB" sz="1050" b="1" dirty="0"/>
              <a:t>Telephone:	</a:t>
            </a:r>
            <a:r>
              <a:rPr lang="en-GB" sz="1050" dirty="0" smtClean="0"/>
              <a:t>+</a:t>
            </a:r>
            <a:r>
              <a:rPr lang="en-GB" sz="1050" dirty="0"/>
              <a:t>359 2 873 52 98</a:t>
            </a:r>
            <a:endParaRPr lang="ru-RU" sz="1050" dirty="0"/>
          </a:p>
          <a:p>
            <a:pPr fontAlgn="auto">
              <a:spcAft>
                <a:spcPts val="0"/>
              </a:spcAft>
              <a:defRPr/>
            </a:pPr>
            <a:r>
              <a:rPr lang="en-GB" sz="1050" b="1" dirty="0"/>
              <a:t>Fax:	</a:t>
            </a:r>
            <a:r>
              <a:rPr lang="en-GB" sz="1050" dirty="0" smtClean="0"/>
              <a:t>+</a:t>
            </a:r>
            <a:r>
              <a:rPr lang="en-GB" sz="1050" dirty="0"/>
              <a:t>359 2 873 52 98</a:t>
            </a:r>
            <a:endParaRPr lang="ru-RU" sz="1050" dirty="0"/>
          </a:p>
          <a:p>
            <a:pPr fontAlgn="auto">
              <a:spcAft>
                <a:spcPts val="0"/>
              </a:spcAft>
              <a:defRPr/>
            </a:pPr>
            <a:r>
              <a:rPr lang="en-GB" sz="1050" b="1" dirty="0" smtClean="0"/>
              <a:t>E-mail:</a:t>
            </a:r>
            <a:r>
              <a:rPr lang="en-GB" sz="1050" b="1" dirty="0"/>
              <a:t>	</a:t>
            </a:r>
            <a:r>
              <a:rPr lang="en-GB" sz="1050" u="sng" dirty="0"/>
              <a:t>v.starev</a:t>
            </a:r>
            <a:r>
              <a:rPr lang="en-GB" sz="1050" u="sng" dirty="0" smtClean="0">
                <a:hlinkClick r:id="rId2"/>
              </a:rPr>
              <a:t>@bim.government.bg</a:t>
            </a:r>
            <a:endParaRPr lang="ru-RU" sz="1050" dirty="0"/>
          </a:p>
          <a:p>
            <a:pPr fontAlgn="auto">
              <a:spcAft>
                <a:spcPts val="0"/>
              </a:spcAft>
              <a:defRPr/>
            </a:pPr>
            <a:r>
              <a:rPr lang="en-GB" sz="1050" b="1" dirty="0"/>
              <a:t>The major activities</a:t>
            </a:r>
            <a:r>
              <a:rPr lang="en-GB" sz="1050" dirty="0"/>
              <a:t> of DG MMI include:</a:t>
            </a:r>
            <a:endParaRPr lang="ru-RU" sz="1050" dirty="0"/>
          </a:p>
          <a:p>
            <a:pPr marL="171450" lvl="0" indent="-171450">
              <a:buFont typeface="Arial" panose="020B0604020202020204" pitchFamily="34" charset="0"/>
              <a:buChar char="•"/>
            </a:pPr>
            <a:r>
              <a:rPr lang="en-GB" sz="1050" dirty="0"/>
              <a:t>carrying out initial and subsequent verification of measuring instruments;</a:t>
            </a:r>
            <a:endParaRPr lang="ru-RU" sz="1050" dirty="0"/>
          </a:p>
          <a:p>
            <a:pPr marL="171450" lvl="0" indent="-171450">
              <a:buFont typeface="Arial" panose="020B0604020202020204" pitchFamily="34" charset="0"/>
              <a:buChar char="•"/>
            </a:pPr>
            <a:r>
              <a:rPr lang="en-GB" sz="1050" dirty="0"/>
              <a:t>carrying out metrological expertise of measuring instruments;</a:t>
            </a:r>
            <a:endParaRPr lang="ru-RU" sz="1050" dirty="0"/>
          </a:p>
          <a:p>
            <a:pPr marL="171450" lvl="0" indent="-171450">
              <a:buFont typeface="Arial" panose="020B0604020202020204" pitchFamily="34" charset="0"/>
              <a:buChar char="•"/>
            </a:pPr>
            <a:r>
              <a:rPr lang="en-GB" sz="1050" dirty="0"/>
              <a:t>carrying out conformity assessment of measuring instruments and non-automatic weighing instruments;</a:t>
            </a:r>
            <a:endParaRPr lang="ru-RU" sz="1050" dirty="0"/>
          </a:p>
          <a:p>
            <a:pPr marL="171450" lvl="0" indent="-171450">
              <a:buFont typeface="Arial" panose="020B0604020202020204" pitchFamily="34" charset="0"/>
              <a:buChar char="•"/>
            </a:pPr>
            <a:r>
              <a:rPr lang="en-GB" sz="1050" dirty="0"/>
              <a:t>participation in the work of OIML, WELMEC and COOMET technical committees;</a:t>
            </a:r>
            <a:endParaRPr lang="ru-RU" sz="1050" dirty="0"/>
          </a:p>
          <a:p>
            <a:pPr marL="171450" lvl="0" indent="-171450">
              <a:buFont typeface="Arial" panose="020B0604020202020204" pitchFamily="34" charset="0"/>
              <a:buChar char="•"/>
            </a:pPr>
            <a:r>
              <a:rPr lang="en-GB" sz="1050" dirty="0"/>
              <a:t>carrying out calibration of measuring instruments;</a:t>
            </a:r>
            <a:endParaRPr lang="ru-RU" sz="1050" dirty="0"/>
          </a:p>
          <a:p>
            <a:pPr marL="171450" lvl="0" indent="-171450">
              <a:buFont typeface="Arial" panose="020B0604020202020204" pitchFamily="34" charset="0"/>
              <a:buChar char="•"/>
            </a:pPr>
            <a:r>
              <a:rPr lang="en-GB" sz="1050" dirty="0"/>
              <a:t>carrying out initial and subsequent verifications of Stage II vapour recovery systems;</a:t>
            </a:r>
            <a:endParaRPr lang="ru-RU" sz="1050" dirty="0"/>
          </a:p>
          <a:p>
            <a:pPr marL="171450" lvl="0" indent="-171450">
              <a:buFont typeface="Arial" panose="020B0604020202020204" pitchFamily="34" charset="0"/>
              <a:buChar char="•"/>
            </a:pPr>
            <a:r>
              <a:rPr lang="en-GB" sz="1050" dirty="0"/>
              <a:t>authorisation of bodies for carrying out initial and subsequent verifications of Stage II vapour recovery systems.</a:t>
            </a:r>
            <a:endParaRPr lang="ru-RU" sz="1050" dirty="0"/>
          </a:p>
          <a:p>
            <a:r>
              <a:rPr lang="en-GB" sz="1050" dirty="0"/>
              <a:t>The Directorate General “Measures and Measuring Instruments” includes </a:t>
            </a:r>
            <a:r>
              <a:rPr lang="en-GB" sz="1050" b="1" dirty="0"/>
              <a:t>8 regional </a:t>
            </a:r>
            <a:r>
              <a:rPr lang="en-GB" sz="1050" b="1" dirty="0" smtClean="0"/>
              <a:t>departments.</a:t>
            </a:r>
            <a:r>
              <a:rPr lang="en-GB" sz="1050" b="1" dirty="0"/>
              <a:t> </a:t>
            </a:r>
            <a:endParaRPr lang="en-GB" sz="1050" b="1" dirty="0" smtClean="0"/>
          </a:p>
          <a:p>
            <a:r>
              <a:rPr lang="en-GB" sz="1050" b="1" dirty="0" smtClean="0"/>
              <a:t> </a:t>
            </a:r>
            <a:r>
              <a:rPr lang="en-GB" sz="1050" b="1" dirty="0">
                <a:solidFill>
                  <a:srgbClr val="FF0000"/>
                </a:solidFill>
              </a:rPr>
              <a:t>The Directorate “Testing of Measuring Instruments, Devices and Equipment” (D TMIDE) realises the BIM policy in the field of legal metrology</a:t>
            </a:r>
            <a:endParaRPr lang="ru-RU" sz="1050" b="1" dirty="0">
              <a:solidFill>
                <a:srgbClr val="FF0000"/>
              </a:solidFill>
            </a:endParaRPr>
          </a:p>
          <a:p>
            <a:pPr fontAlgn="auto">
              <a:spcAft>
                <a:spcPts val="0"/>
              </a:spcAft>
              <a:defRPr/>
            </a:pPr>
            <a:r>
              <a:rPr lang="en-US" sz="1050" b="1" dirty="0"/>
              <a:t>Acting </a:t>
            </a:r>
            <a:r>
              <a:rPr lang="en-GB" sz="1050" b="1" dirty="0" smtClean="0"/>
              <a:t>Director: </a:t>
            </a:r>
            <a:r>
              <a:rPr lang="en-GB" sz="1050" b="1" dirty="0"/>
              <a:t>	</a:t>
            </a:r>
            <a:r>
              <a:rPr lang="en-GB" sz="1050" b="1" dirty="0" smtClean="0"/>
              <a:t>Mrs. </a:t>
            </a:r>
            <a:r>
              <a:rPr lang="en-GB" sz="1050" b="1" dirty="0" err="1"/>
              <a:t>Hristina</a:t>
            </a:r>
            <a:r>
              <a:rPr lang="en-GB" sz="1050" b="1" dirty="0"/>
              <a:t> </a:t>
            </a:r>
            <a:r>
              <a:rPr lang="en-GB" sz="1050" b="1" dirty="0" err="1"/>
              <a:t>Sokolova</a:t>
            </a:r>
            <a:endParaRPr lang="ru-RU" sz="1050" dirty="0"/>
          </a:p>
          <a:p>
            <a:pPr fontAlgn="auto">
              <a:spcAft>
                <a:spcPts val="0"/>
              </a:spcAft>
              <a:defRPr/>
            </a:pPr>
            <a:r>
              <a:rPr lang="en-GB" sz="1050" b="1" dirty="0"/>
              <a:t>Address: 	</a:t>
            </a:r>
            <a:r>
              <a:rPr lang="en-GB" sz="1050" dirty="0" smtClean="0"/>
              <a:t>52B </a:t>
            </a:r>
            <a:r>
              <a:rPr lang="en-GB" sz="1050" dirty="0"/>
              <a:t>“</a:t>
            </a:r>
            <a:r>
              <a:rPr lang="en-GB" sz="1050" dirty="0" err="1"/>
              <a:t>G.M.Dimitrov</a:t>
            </a:r>
            <a:r>
              <a:rPr lang="en-GB" sz="1050" dirty="0"/>
              <a:t>” Blvd., </a:t>
            </a:r>
            <a:r>
              <a:rPr lang="en-GB" sz="1050" dirty="0" smtClean="0"/>
              <a:t>1040 	Sofia</a:t>
            </a:r>
            <a:r>
              <a:rPr lang="en-GB" sz="1050" dirty="0"/>
              <a:t>, Bulgaria</a:t>
            </a:r>
            <a:endParaRPr lang="ru-RU" sz="1050" dirty="0"/>
          </a:p>
          <a:p>
            <a:pPr fontAlgn="auto">
              <a:spcAft>
                <a:spcPts val="0"/>
              </a:spcAft>
              <a:defRPr/>
            </a:pPr>
            <a:r>
              <a:rPr lang="en-GB" sz="1050" b="1" dirty="0"/>
              <a:t>Telephone: 	</a:t>
            </a:r>
            <a:r>
              <a:rPr lang="en-GB" sz="1050" dirty="0" smtClean="0"/>
              <a:t>+</a:t>
            </a:r>
            <a:r>
              <a:rPr lang="en-GB" sz="1050" dirty="0"/>
              <a:t>359 2 </a:t>
            </a:r>
            <a:r>
              <a:rPr lang="en-GB" sz="1050" dirty="0" smtClean="0"/>
              <a:t>970 27 99</a:t>
            </a:r>
            <a:endParaRPr lang="ru-RU" sz="1050" dirty="0"/>
          </a:p>
          <a:p>
            <a:pPr fontAlgn="auto">
              <a:spcAft>
                <a:spcPts val="0"/>
              </a:spcAft>
              <a:defRPr/>
            </a:pPr>
            <a:r>
              <a:rPr lang="en-GB" sz="1050" b="1" dirty="0" smtClean="0"/>
              <a:t>Fax</a:t>
            </a:r>
            <a:r>
              <a:rPr lang="en-GB" sz="1050" b="1" dirty="0"/>
              <a:t>: 	</a:t>
            </a:r>
            <a:r>
              <a:rPr lang="en-GB" sz="1050" dirty="0" smtClean="0"/>
              <a:t>+</a:t>
            </a:r>
            <a:r>
              <a:rPr lang="en-GB" sz="1050" dirty="0"/>
              <a:t>359 2 </a:t>
            </a:r>
            <a:r>
              <a:rPr lang="en-GB" sz="1050" dirty="0" smtClean="0"/>
              <a:t>873 52 72</a:t>
            </a:r>
            <a:endParaRPr lang="ru-RU" sz="1050" dirty="0"/>
          </a:p>
          <a:p>
            <a:pPr fontAlgn="auto">
              <a:spcAft>
                <a:spcPts val="0"/>
              </a:spcAft>
              <a:defRPr/>
            </a:pPr>
            <a:r>
              <a:rPr lang="en-GB" sz="1050" b="1" dirty="0"/>
              <a:t>E-mail: 	</a:t>
            </a:r>
            <a:r>
              <a:rPr lang="en-GB" sz="1050" u="sng" dirty="0" smtClean="0"/>
              <a:t>ddisius</a:t>
            </a:r>
            <a:r>
              <a:rPr lang="en-GB" sz="1050" u="sng" dirty="0" smtClean="0">
                <a:hlinkClick r:id="rId3"/>
              </a:rPr>
              <a:t>@bim.government.bg</a:t>
            </a:r>
            <a:endParaRPr lang="ru-RU" sz="1050" dirty="0"/>
          </a:p>
          <a:p>
            <a:endParaRPr lang="en-GB" sz="1050" b="1" dirty="0" smtClean="0"/>
          </a:p>
          <a:p>
            <a:r>
              <a:rPr lang="en-GB" sz="1050" b="1" dirty="0" smtClean="0"/>
              <a:t>The </a:t>
            </a:r>
            <a:r>
              <a:rPr lang="en-GB" sz="1050" b="1" dirty="0"/>
              <a:t>major activities </a:t>
            </a:r>
            <a:r>
              <a:rPr lang="en-GB" sz="1050" dirty="0"/>
              <a:t>of D TMIDE include:</a:t>
            </a:r>
            <a:endParaRPr lang="ru-RU" sz="1050" dirty="0"/>
          </a:p>
          <a:p>
            <a:pPr marL="171450" lvl="0" indent="-171450">
              <a:buFont typeface="Arial" panose="020B0604020202020204" pitchFamily="34" charset="0"/>
              <a:buChar char="•"/>
            </a:pPr>
            <a:r>
              <a:rPr lang="en-GB" sz="1050" dirty="0"/>
              <a:t>carrying out type approval of legally controlled measuring instruments;</a:t>
            </a:r>
            <a:endParaRPr lang="ru-RU" sz="1050" dirty="0"/>
          </a:p>
          <a:p>
            <a:pPr marL="171450" lvl="0" indent="-171450">
              <a:buFont typeface="Arial" panose="020B0604020202020204" pitchFamily="34" charset="0"/>
              <a:buChar char="•"/>
            </a:pPr>
            <a:r>
              <a:rPr lang="en-GB" sz="1050" dirty="0"/>
              <a:t>keeping the register of approved types of measuring instruments;</a:t>
            </a:r>
            <a:endParaRPr lang="ru-RU" sz="1050" dirty="0"/>
          </a:p>
          <a:p>
            <a:pPr marL="171450" lvl="0" indent="-171450">
              <a:buFont typeface="Arial" panose="020B0604020202020204" pitchFamily="34" charset="0"/>
              <a:buChar char="•"/>
            </a:pPr>
            <a:r>
              <a:rPr lang="en-GB" sz="1050" dirty="0"/>
              <a:t>carrying out conformity assessment of measuring instruments and non-automatic weighing </a:t>
            </a:r>
            <a:endParaRPr lang="ru-RU" sz="1050" dirty="0"/>
          </a:p>
          <a:p>
            <a:pPr marL="171450" indent="-171450">
              <a:buFont typeface="Arial" panose="020B0604020202020204" pitchFamily="34" charset="0"/>
              <a:buChar char="•"/>
            </a:pPr>
            <a:r>
              <a:rPr lang="en-GB" sz="1050" dirty="0"/>
              <a:t>instruments;</a:t>
            </a:r>
            <a:endParaRPr lang="ru-RU" sz="1050" dirty="0"/>
          </a:p>
          <a:p>
            <a:pPr marL="171450" lvl="0" indent="-171450">
              <a:buFont typeface="Arial" panose="020B0604020202020204" pitchFamily="34" charset="0"/>
              <a:buChar char="•"/>
            </a:pPr>
            <a:r>
              <a:rPr lang="en-GB" sz="1050" dirty="0"/>
              <a:t>participation in the work of OIML, WELMEC and COOMET technical committees;</a:t>
            </a:r>
            <a:endParaRPr lang="ru-RU" sz="1050" dirty="0"/>
          </a:p>
          <a:p>
            <a:pPr marL="171450" lvl="0" indent="-171450">
              <a:buFont typeface="Arial" panose="020B0604020202020204" pitchFamily="34" charset="0"/>
              <a:buChar char="•"/>
            </a:pPr>
            <a:r>
              <a:rPr lang="en-GB" sz="1050" dirty="0"/>
              <a:t>carrying out calibration of measuring instruments;</a:t>
            </a:r>
            <a:endParaRPr lang="ru-RU" sz="1050" dirty="0"/>
          </a:p>
          <a:p>
            <a:pPr marL="171450" lvl="0" indent="-171450">
              <a:buFont typeface="Arial" panose="020B0604020202020204" pitchFamily="34" charset="0"/>
              <a:buChar char="•"/>
            </a:pPr>
            <a:r>
              <a:rPr lang="en-GB" sz="1050" dirty="0"/>
              <a:t>carrying out testing of types, versions and modifications of gambling equipment and gambling software of communication equipment;</a:t>
            </a:r>
            <a:endParaRPr lang="ru-RU" sz="1050" dirty="0"/>
          </a:p>
          <a:p>
            <a:pPr marL="171450" lvl="0" indent="-171450">
              <a:buFont typeface="Arial" panose="020B0604020202020204" pitchFamily="34" charset="0"/>
              <a:buChar char="•"/>
            </a:pPr>
            <a:r>
              <a:rPr lang="en-GB" sz="1050" dirty="0"/>
              <a:t>carrying out testing and preparing proposals for type approval of fiscal devices, including electronic cash devices with fiscal memory, fiscal printers, fiscal devices built in vending machines, electronic systems with fiscal memory for liquid fuels sales, local networks of fiscal devices, integrated automated business systems and fiscal devices built-in </a:t>
            </a:r>
            <a:r>
              <a:rPr lang="en-GB" sz="1050" dirty="0" smtClean="0"/>
              <a:t>automats </a:t>
            </a:r>
            <a:r>
              <a:rPr lang="en-GB" sz="1050" dirty="0"/>
              <a:t>for currency </a:t>
            </a:r>
            <a:r>
              <a:rPr lang="en-GB" sz="1050" dirty="0" smtClean="0"/>
              <a:t>exchange;</a:t>
            </a:r>
          </a:p>
          <a:p>
            <a:pPr marL="171450" lvl="0" indent="-171450">
              <a:buFont typeface="Arial" panose="020B0604020202020204" pitchFamily="34" charset="0"/>
              <a:buChar char="•"/>
            </a:pPr>
            <a:r>
              <a:rPr lang="en-GB" sz="1050" dirty="0" smtClean="0"/>
              <a:t>keeping </a:t>
            </a:r>
            <a:r>
              <a:rPr lang="en-GB" sz="1050" dirty="0"/>
              <a:t>the public register of the approved types of fiscal devices, electronic systems with fiscal memory, local networks of fiscal devices and integrated automated business systems;</a:t>
            </a:r>
            <a:endParaRPr lang="ru-RU" sz="1050" dirty="0"/>
          </a:p>
          <a:p>
            <a:pPr marL="171450" lvl="0" indent="-171450">
              <a:buFont typeface="Arial" panose="020B0604020202020204" pitchFamily="34" charset="0"/>
              <a:buChar char="•"/>
            </a:pPr>
            <a:r>
              <a:rPr lang="en-GB" sz="1050" dirty="0"/>
              <a:t>carrying out testing of products for electromagnetic compatibility and environmental impact</a:t>
            </a:r>
            <a:r>
              <a:rPr lang="en-GB" sz="1050" dirty="0" smtClean="0"/>
              <a:t>.</a:t>
            </a:r>
          </a:p>
          <a:p>
            <a:r>
              <a:rPr lang="en-GB" sz="1050" dirty="0" smtClean="0"/>
              <a:t>The </a:t>
            </a:r>
            <a:r>
              <a:rPr lang="en-GB" sz="1050" dirty="0"/>
              <a:t>Directorate “Testing of Measuring Instruments, Devices and Equipment” includes </a:t>
            </a:r>
            <a:r>
              <a:rPr lang="en-GB" sz="1050" b="1" dirty="0"/>
              <a:t>Conformity Assessment of Measuring Instruments Department, Testing of Measuring Instruments Department, Electromagnetic Compatibility and Environmental Impact Department, Gambling Machines and Fiscal Devices Department.</a:t>
            </a:r>
            <a:endParaRPr lang="ru-RU" sz="1050" b="1" dirty="0"/>
          </a:p>
          <a:p>
            <a:pPr lvl="0"/>
            <a:endParaRPr lang="ru-RU" sz="105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CUBA</a:t>
            </a:r>
            <a:endParaRPr lang="ru-RU" sz="1600" b="1" dirty="0">
              <a:solidFill>
                <a:srgbClr val="FF0000"/>
              </a:solidFill>
            </a:endParaRPr>
          </a:p>
          <a:p>
            <a:pPr fontAlgn="auto">
              <a:spcAft>
                <a:spcPts val="0"/>
              </a:spcAft>
              <a:defRPr/>
            </a:pP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a:t>
            </a:r>
            <a:r>
              <a:rPr lang="ru-RU" sz="1050" i="1" dirty="0"/>
              <a:t>110,86 </a:t>
            </a:r>
            <a:r>
              <a:rPr lang="en-GB" sz="1050" i="1" dirty="0"/>
              <a:t>thousand km</a:t>
            </a:r>
            <a:r>
              <a:rPr lang="en-GB" sz="1050" i="1" baseline="30000" dirty="0"/>
              <a:t>2</a:t>
            </a:r>
            <a:endParaRPr lang="ru-RU" sz="1050" dirty="0"/>
          </a:p>
          <a:p>
            <a:pPr fontAlgn="auto">
              <a:spcAft>
                <a:spcPts val="0"/>
              </a:spcAft>
              <a:defRPr/>
            </a:pPr>
            <a:r>
              <a:rPr lang="en-GB" sz="1050" b="1" i="1" dirty="0"/>
              <a:t>Population:</a:t>
            </a:r>
            <a:r>
              <a:rPr lang="en-GB" sz="1050" i="1" dirty="0"/>
              <a:t> 11.1 million</a:t>
            </a:r>
            <a:endParaRPr lang="ru-RU" sz="1050" dirty="0"/>
          </a:p>
          <a:p>
            <a:pPr fontAlgn="auto">
              <a:spcAft>
                <a:spcPts val="0"/>
              </a:spcAft>
              <a:defRPr/>
            </a:pPr>
            <a:r>
              <a:rPr lang="en-GB" sz="1050" b="1" i="1" dirty="0"/>
              <a:t>Capital</a:t>
            </a:r>
            <a:r>
              <a:rPr lang="en-GB" sz="1050" i="1" dirty="0"/>
              <a:t>: Havana</a:t>
            </a:r>
            <a:endParaRPr lang="ru-RU" sz="1050" dirty="0"/>
          </a:p>
          <a:p>
            <a:pPr fontAlgn="auto">
              <a:spcAft>
                <a:spcPts val="0"/>
              </a:spcAft>
              <a:defRPr/>
            </a:pPr>
            <a:r>
              <a:rPr lang="en-US" sz="1050" b="1" i="1" dirty="0" smtClean="0"/>
              <a:t>Time zone</a:t>
            </a:r>
            <a:r>
              <a:rPr lang="ru-RU" sz="1050" b="1" i="1" dirty="0" smtClean="0"/>
              <a:t>: </a:t>
            </a:r>
            <a:r>
              <a:rPr lang="ru-RU" sz="1050" i="1" dirty="0" smtClean="0"/>
              <a:t>UTC-5</a:t>
            </a:r>
            <a:endParaRPr lang="ru-RU" sz="1050" dirty="0" smtClean="0"/>
          </a:p>
          <a:p>
            <a:pPr fontAlgn="auto">
              <a:spcAft>
                <a:spcPts val="0"/>
              </a:spcAft>
              <a:defRPr/>
            </a:pPr>
            <a:r>
              <a:rPr lang="en-US" sz="1050" b="1" i="1" dirty="0"/>
              <a:t>National currency</a:t>
            </a:r>
            <a:r>
              <a:rPr lang="ru-RU" sz="1050" b="1" i="1" dirty="0"/>
              <a:t>: </a:t>
            </a:r>
            <a:r>
              <a:rPr lang="en-US" sz="1050" i="1" dirty="0" err="1" smtClean="0"/>
              <a:t>cuban</a:t>
            </a:r>
            <a:r>
              <a:rPr lang="en-US" sz="1050" i="1" dirty="0" smtClean="0"/>
              <a:t> peso</a:t>
            </a:r>
            <a:endParaRPr lang="ru-RU" sz="1050" dirty="0"/>
          </a:p>
        </p:txBody>
      </p:sp>
      <p:sp>
        <p:nvSpPr>
          <p:cNvPr id="8" name="Объект 2"/>
          <p:cNvSpPr txBox="1">
            <a:spLocks/>
          </p:cNvSpPr>
          <p:nvPr/>
        </p:nvSpPr>
        <p:spPr>
          <a:xfrm>
            <a:off x="332656" y="2576736"/>
            <a:ext cx="6172200" cy="5472608"/>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dirty="0">
                <a:solidFill>
                  <a:srgbClr val="FF0000"/>
                </a:solidFill>
              </a:rPr>
              <a:t>The National Research Institute on Metrology (INIMET) </a:t>
            </a:r>
            <a:r>
              <a:rPr lang="en-GB" sz="1050" dirty="0"/>
              <a:t>of Cuban National Bureau of Standards as NMI, is the institution responsible for measurement standards and scientific metrology. It is in charge of the following main activities:</a:t>
            </a:r>
            <a:endParaRPr lang="ru-RU" sz="1050" dirty="0"/>
          </a:p>
          <a:p>
            <a:pPr marL="171450" indent="-171450" fontAlgn="auto">
              <a:spcAft>
                <a:spcPts val="0"/>
              </a:spcAft>
              <a:buFont typeface="Arial" pitchFamily="34" charset="0"/>
              <a:buChar char="•"/>
              <a:defRPr/>
            </a:pPr>
            <a:r>
              <a:rPr lang="en-GB" sz="1050" dirty="0"/>
              <a:t>to implement, improve, maintain and compare, at the international level, the Cuban national measurement standards and transfer their values to secondary standards;</a:t>
            </a:r>
            <a:endParaRPr lang="ru-RU" sz="1050" dirty="0"/>
          </a:p>
          <a:p>
            <a:pPr marL="171450" indent="-171450" fontAlgn="auto">
              <a:spcAft>
                <a:spcPts val="0"/>
              </a:spcAft>
              <a:buFont typeface="Arial" pitchFamily="34" charset="0"/>
              <a:buChar char="•"/>
              <a:defRPr/>
            </a:pPr>
            <a:r>
              <a:rPr lang="en-GB" sz="1050" dirty="0"/>
              <a:t>to carry out research and scientific-technical development in the field of metrology;</a:t>
            </a:r>
            <a:endParaRPr lang="ru-RU" sz="1050" dirty="0"/>
          </a:p>
          <a:p>
            <a:pPr marL="171450" indent="-171450" fontAlgn="auto">
              <a:spcAft>
                <a:spcPts val="0"/>
              </a:spcAft>
              <a:buFont typeface="Arial" pitchFamily="34" charset="0"/>
              <a:buChar char="•"/>
              <a:defRPr/>
            </a:pPr>
            <a:r>
              <a:rPr lang="en-GB" sz="1050" dirty="0"/>
              <a:t>to calibrate working standards and instruments of secondary laboratories;</a:t>
            </a:r>
            <a:endParaRPr lang="ru-RU" sz="1050" dirty="0"/>
          </a:p>
          <a:p>
            <a:pPr marL="171450" indent="-171450" fontAlgn="auto">
              <a:spcAft>
                <a:spcPts val="0"/>
              </a:spcAft>
              <a:buFont typeface="Arial" pitchFamily="34" charset="0"/>
              <a:buChar char="•"/>
              <a:defRPr/>
            </a:pPr>
            <a:r>
              <a:rPr lang="en-GB" sz="1050" dirty="0"/>
              <a:t>to carry out pattern evaluation of measurement instruments;</a:t>
            </a:r>
            <a:endParaRPr lang="ru-RU" sz="1050" dirty="0"/>
          </a:p>
          <a:p>
            <a:pPr marL="171450" indent="-171450" fontAlgn="auto">
              <a:spcAft>
                <a:spcPts val="0"/>
              </a:spcAft>
              <a:buFont typeface="Arial" pitchFamily="34" charset="0"/>
              <a:buChar char="•"/>
              <a:defRPr/>
            </a:pPr>
            <a:r>
              <a:rPr lang="en-GB" sz="1050" dirty="0"/>
              <a:t>to participate in the elaboration of standards and technical regulations for verification and calibration of measuring instruments;</a:t>
            </a:r>
            <a:endParaRPr lang="ru-RU" sz="1050" dirty="0"/>
          </a:p>
          <a:p>
            <a:pPr marL="171450" indent="-171450" fontAlgn="auto">
              <a:spcAft>
                <a:spcPts val="0"/>
              </a:spcAft>
              <a:buFont typeface="Arial" pitchFamily="34" charset="0"/>
              <a:buChar char="•"/>
              <a:defRPr/>
            </a:pPr>
            <a:r>
              <a:rPr lang="en-GB" sz="1050" dirty="0"/>
              <a:t>to educate and train specialists for legal metrology and industrial calibration laboratories.</a:t>
            </a:r>
            <a:endParaRPr lang="ru-RU" sz="1050" dirty="0"/>
          </a:p>
          <a:p>
            <a:pPr fontAlgn="auto">
              <a:spcAft>
                <a:spcPts val="0"/>
              </a:spcAft>
              <a:defRPr/>
            </a:pPr>
            <a:r>
              <a:rPr lang="en-GB" sz="900" dirty="0"/>
              <a:t>See note 1 for quality system</a:t>
            </a:r>
            <a:r>
              <a:rPr lang="en-GB" sz="900" dirty="0" smtClean="0"/>
              <a:t>.</a:t>
            </a:r>
            <a:br>
              <a:rPr lang="en-GB" sz="900" dirty="0" smtClean="0"/>
            </a:br>
            <a:endParaRPr lang="ru-RU" sz="900" dirty="0"/>
          </a:p>
          <a:p>
            <a:pPr fontAlgn="auto">
              <a:spcAft>
                <a:spcPts val="0"/>
              </a:spcAft>
              <a:defRPr/>
            </a:pPr>
            <a:r>
              <a:rPr lang="en-GB" sz="1050" b="1" dirty="0"/>
              <a:t>Director:	Mr. </a:t>
            </a:r>
            <a:r>
              <a:rPr lang="en-GB" sz="1050" b="1" dirty="0" smtClean="0"/>
              <a:t>Nelson Villalobos </a:t>
            </a:r>
            <a:r>
              <a:rPr lang="en-GB" sz="1050" b="1" dirty="0" err="1" smtClean="0"/>
              <a:t>Hevia</a:t>
            </a:r>
            <a:endParaRPr lang="ru-RU" sz="1050" dirty="0"/>
          </a:p>
          <a:p>
            <a:pPr fontAlgn="auto">
              <a:spcAft>
                <a:spcPts val="0"/>
              </a:spcAft>
              <a:defRPr/>
            </a:pPr>
            <a:r>
              <a:rPr lang="en-GB" sz="1050" b="1" dirty="0"/>
              <a:t>Address:	</a:t>
            </a:r>
            <a:r>
              <a:rPr lang="en-GB" sz="1050" dirty="0" err="1"/>
              <a:t>Consulado</a:t>
            </a:r>
            <a:r>
              <a:rPr lang="en-GB" sz="1050" dirty="0"/>
              <a:t> No.206, e/ Animas y </a:t>
            </a:r>
            <a:r>
              <a:rPr lang="en-GB" sz="1050" dirty="0" smtClean="0"/>
              <a:t>	</a:t>
            </a:r>
            <a:r>
              <a:rPr lang="en-GB" sz="1050" dirty="0" err="1" smtClean="0"/>
              <a:t>Trocadero</a:t>
            </a:r>
            <a:r>
              <a:rPr lang="en-GB" sz="1050" dirty="0"/>
              <a:t>, Centro Habana</a:t>
            </a:r>
            <a:endParaRPr lang="ru-RU" sz="1050" dirty="0"/>
          </a:p>
          <a:p>
            <a:pPr fontAlgn="auto">
              <a:spcAft>
                <a:spcPts val="0"/>
              </a:spcAft>
              <a:defRPr/>
            </a:pPr>
            <a:r>
              <a:rPr lang="en-GB" sz="1050" b="1" dirty="0"/>
              <a:t>	</a:t>
            </a:r>
            <a:r>
              <a:rPr lang="en-GB" sz="1050" dirty="0" smtClean="0"/>
              <a:t>La </a:t>
            </a:r>
            <a:r>
              <a:rPr lang="en-GB" sz="1050" dirty="0"/>
              <a:t>Habana, CP 10200, </a:t>
            </a:r>
            <a:r>
              <a:rPr lang="en-GB" sz="1050" dirty="0" smtClean="0"/>
              <a:t/>
            </a:r>
            <a:br>
              <a:rPr lang="en-GB" sz="1050" dirty="0" smtClean="0"/>
            </a:br>
            <a:r>
              <a:rPr lang="en-GB" sz="1050" dirty="0" smtClean="0"/>
              <a:t>	Republic </a:t>
            </a:r>
            <a:r>
              <a:rPr lang="en-GB" sz="1050" dirty="0"/>
              <a:t>of Cuba</a:t>
            </a:r>
            <a:endParaRPr lang="ru-RU" sz="1050" dirty="0"/>
          </a:p>
          <a:p>
            <a:pPr fontAlgn="auto">
              <a:spcAft>
                <a:spcPts val="0"/>
              </a:spcAft>
              <a:defRPr/>
            </a:pPr>
            <a:r>
              <a:rPr lang="en-GB" sz="1050" b="1" dirty="0"/>
              <a:t>Telephone:	+</a:t>
            </a:r>
            <a:r>
              <a:rPr lang="en-GB" sz="1050" dirty="0"/>
              <a:t>537 862 05 36</a:t>
            </a:r>
            <a:endParaRPr lang="ru-RU" sz="1050" dirty="0"/>
          </a:p>
          <a:p>
            <a:pPr fontAlgn="auto">
              <a:spcAft>
                <a:spcPts val="0"/>
              </a:spcAft>
              <a:defRPr/>
            </a:pPr>
            <a:r>
              <a:rPr lang="en-GB" sz="1050" b="1" dirty="0"/>
              <a:t>	</a:t>
            </a:r>
            <a:r>
              <a:rPr lang="en-GB" sz="1050" dirty="0" smtClean="0"/>
              <a:t>+</a:t>
            </a:r>
            <a:r>
              <a:rPr lang="ru-RU" sz="1050" dirty="0"/>
              <a:t>537 863 90 62</a:t>
            </a:r>
          </a:p>
          <a:p>
            <a:pPr fontAlgn="auto">
              <a:spcAft>
                <a:spcPts val="0"/>
              </a:spcAft>
              <a:defRPr/>
            </a:pPr>
            <a:r>
              <a:rPr lang="en-GB" sz="1050" b="1" dirty="0"/>
              <a:t>Fax:	</a:t>
            </a:r>
            <a:r>
              <a:rPr lang="en-GB" sz="1050" dirty="0" smtClean="0"/>
              <a:t>+</a:t>
            </a:r>
            <a:r>
              <a:rPr lang="en-GB" sz="1050" dirty="0"/>
              <a:t>537 867 69 66</a:t>
            </a:r>
            <a:endParaRPr lang="ru-RU" sz="1050" dirty="0"/>
          </a:p>
          <a:p>
            <a:pPr fontAlgn="auto">
              <a:spcAft>
                <a:spcPts val="0"/>
              </a:spcAft>
              <a:defRPr/>
            </a:pPr>
            <a:r>
              <a:rPr lang="en-GB" sz="1050" b="1" dirty="0"/>
              <a:t>E-mail:	</a:t>
            </a:r>
            <a:r>
              <a:rPr lang="en-GB" sz="1050" u="sng" dirty="0" smtClean="0">
                <a:hlinkClick r:id="rId2"/>
              </a:rPr>
              <a:t>villalobos@inimet.cu</a:t>
            </a:r>
            <a:r>
              <a:rPr lang="en-GB" sz="1050" u="sng" dirty="0" smtClean="0"/>
              <a:t/>
            </a:r>
            <a:br>
              <a:rPr lang="en-GB" sz="1050" u="sng" dirty="0" smtClean="0"/>
            </a:br>
            <a:r>
              <a:rPr lang="en-GB" sz="1050" dirty="0" smtClean="0"/>
              <a:t>The </a:t>
            </a:r>
            <a:r>
              <a:rPr lang="en-GB" sz="1050" b="1" dirty="0">
                <a:solidFill>
                  <a:srgbClr val="FF0000"/>
                </a:solidFill>
              </a:rPr>
              <a:t>Centro de </a:t>
            </a:r>
            <a:r>
              <a:rPr lang="en-GB" sz="1050" b="1" dirty="0" err="1">
                <a:solidFill>
                  <a:srgbClr val="FF0000"/>
                </a:solidFill>
              </a:rPr>
              <a:t>Isótopos</a:t>
            </a:r>
            <a:r>
              <a:rPr lang="en-GB" sz="1050" dirty="0">
                <a:solidFill>
                  <a:srgbClr val="FF0000"/>
                </a:solidFill>
              </a:rPr>
              <a:t> </a:t>
            </a:r>
            <a:r>
              <a:rPr lang="en-GB" sz="1050" dirty="0"/>
              <a:t>(CENTIS) is the designated laboratory in the field of Radioactivity. CENTIS belongs to the Agency of Nuclear Energy and Advanced Technologies of the Ministry for Science, Technology and Environment (CITMA). The main objective of this </a:t>
            </a:r>
            <a:r>
              <a:rPr lang="en-GB" sz="1050" dirty="0" err="1"/>
              <a:t>center</a:t>
            </a:r>
            <a:r>
              <a:rPr lang="en-GB" sz="1050" dirty="0"/>
              <a:t> is the production and R&amp;D of radiopharmaceuticals, RIA kits and radioactive labelled compounds for the Cuban Health System as well as to perform specialized technical services and application of Nuclear Techniques to solve economical national problems, including those related to metrology of ionizing radiation. The Department of Radionuclides Metrology of the Centro de </a:t>
            </a:r>
            <a:r>
              <a:rPr lang="en-GB" sz="1050" dirty="0" err="1"/>
              <a:t>Isótopos</a:t>
            </a:r>
            <a:r>
              <a:rPr lang="en-GB" sz="1050" dirty="0"/>
              <a:t>, the CENTIS-DMR, is responsible for the establishment, developing, conservation, custody and diffusion of National Standards of Radionuclide Activity units (Becquerel). CENTIS-DMR is the scientific and methodological warrantor for achieving the traceability to these standards of the radioactivity measurements performed at national level. </a:t>
            </a:r>
            <a:endParaRPr lang="ru-RU" sz="1050" b="1" i="1" dirty="0"/>
          </a:p>
          <a:p>
            <a:pPr fontAlgn="auto">
              <a:spcAft>
                <a:spcPts val="0"/>
              </a:spcAft>
              <a:defRPr/>
            </a:pPr>
            <a:r>
              <a:rPr lang="en-GB" sz="900" dirty="0"/>
              <a:t>See note 1 for quality system</a:t>
            </a:r>
            <a:r>
              <a:rPr lang="en-GB" sz="900" dirty="0" smtClean="0"/>
              <a:t>.</a:t>
            </a:r>
            <a:br>
              <a:rPr lang="en-GB" sz="900" dirty="0" smtClean="0"/>
            </a:br>
            <a:endParaRPr lang="ru-RU" sz="900" dirty="0"/>
          </a:p>
          <a:p>
            <a:pPr fontAlgn="auto">
              <a:spcAft>
                <a:spcPts val="0"/>
              </a:spcAft>
              <a:defRPr/>
            </a:pPr>
            <a:r>
              <a:rPr lang="en-GB" sz="1050" b="1" dirty="0"/>
              <a:t>Director:	</a:t>
            </a:r>
            <a:r>
              <a:rPr lang="en-GB" sz="1050" b="1" dirty="0" smtClean="0"/>
              <a:t>Dr. Jorge C. Cruz </a:t>
            </a:r>
            <a:r>
              <a:rPr lang="en-GB" sz="1050" b="1" dirty="0" err="1" smtClean="0"/>
              <a:t>Arencibia</a:t>
            </a:r>
            <a:endParaRPr lang="ru-RU" sz="1050" dirty="0"/>
          </a:p>
          <a:p>
            <a:pPr fontAlgn="auto">
              <a:spcAft>
                <a:spcPts val="0"/>
              </a:spcAft>
              <a:defRPr/>
            </a:pPr>
            <a:r>
              <a:rPr lang="en-GB" sz="1050" b="1" dirty="0"/>
              <a:t>Address:	</a:t>
            </a:r>
            <a:r>
              <a:rPr lang="en-GB" sz="1050" dirty="0"/>
              <a:t>Ave. Monumental y </a:t>
            </a:r>
            <a:r>
              <a:rPr lang="en-GB" sz="1050" dirty="0" err="1"/>
              <a:t>Carretera</a:t>
            </a:r>
            <a:r>
              <a:rPr lang="en-GB" sz="1050" dirty="0"/>
              <a:t> La </a:t>
            </a:r>
            <a:r>
              <a:rPr lang="en-GB" sz="1050" dirty="0" smtClean="0"/>
              <a:t>	</a:t>
            </a:r>
            <a:r>
              <a:rPr lang="en-GB" sz="1050" dirty="0" err="1" smtClean="0"/>
              <a:t>Rada</a:t>
            </a:r>
            <a:r>
              <a:rPr lang="en-GB" sz="1050" dirty="0"/>
              <a:t>, Km </a:t>
            </a:r>
            <a:r>
              <a:rPr lang="en-GB" sz="1050" dirty="0" smtClean="0"/>
              <a:t>31/2 </a:t>
            </a:r>
            <a:endParaRPr lang="ru-RU" sz="1050" dirty="0"/>
          </a:p>
          <a:p>
            <a:pPr fontAlgn="auto">
              <a:spcAft>
                <a:spcPts val="0"/>
              </a:spcAft>
              <a:defRPr/>
            </a:pPr>
            <a:r>
              <a:rPr lang="en-GB" sz="1050" dirty="0" smtClean="0"/>
              <a:t>	San Jose de </a:t>
            </a:r>
            <a:r>
              <a:rPr lang="en-GB" sz="1050" dirty="0" err="1" smtClean="0"/>
              <a:t>las</a:t>
            </a:r>
            <a:r>
              <a:rPr lang="en-GB" sz="1050" dirty="0" smtClean="0"/>
              <a:t> </a:t>
            </a:r>
            <a:r>
              <a:rPr lang="en-GB" sz="1050" dirty="0" err="1" smtClean="0"/>
              <a:t>Lajas</a:t>
            </a:r>
            <a:r>
              <a:rPr lang="en-GB" sz="1050" dirty="0" smtClean="0"/>
              <a:t>, </a:t>
            </a:r>
            <a:r>
              <a:rPr lang="en-GB" sz="1050" dirty="0" err="1" smtClean="0"/>
              <a:t>Mayabeque</a:t>
            </a:r>
            <a:endParaRPr lang="ru-RU" sz="1050" dirty="0"/>
          </a:p>
          <a:p>
            <a:pPr fontAlgn="auto">
              <a:spcAft>
                <a:spcPts val="0"/>
              </a:spcAft>
              <a:defRPr/>
            </a:pPr>
            <a:r>
              <a:rPr lang="en-GB" sz="1050" b="1" dirty="0"/>
              <a:t>Telephone:	+</a:t>
            </a:r>
            <a:r>
              <a:rPr lang="en-GB" sz="1050" dirty="0"/>
              <a:t>537 682 95 24</a:t>
            </a:r>
            <a:endParaRPr lang="ru-RU" sz="1050" dirty="0"/>
          </a:p>
          <a:p>
            <a:pPr fontAlgn="auto">
              <a:spcAft>
                <a:spcPts val="0"/>
              </a:spcAft>
              <a:defRPr/>
            </a:pPr>
            <a:r>
              <a:rPr lang="en-GB" sz="1050" b="1" dirty="0"/>
              <a:t>Fax:	</a:t>
            </a:r>
            <a:r>
              <a:rPr lang="en-GB" sz="1050" dirty="0" smtClean="0"/>
              <a:t>+</a:t>
            </a:r>
            <a:r>
              <a:rPr lang="en-GB" sz="1050" dirty="0"/>
              <a:t>537 866 98 21</a:t>
            </a:r>
            <a:endParaRPr lang="ru-RU" sz="1050" dirty="0"/>
          </a:p>
          <a:p>
            <a:pPr fontAlgn="auto">
              <a:spcAft>
                <a:spcPts val="0"/>
              </a:spcAft>
              <a:defRPr/>
            </a:pPr>
            <a:r>
              <a:rPr lang="en-GB" sz="1050" b="1" dirty="0"/>
              <a:t>E-mail:	</a:t>
            </a:r>
            <a:r>
              <a:rPr lang="en-GB" sz="1050" u="sng" dirty="0" smtClean="0">
                <a:hlinkClick r:id="rId3"/>
              </a:rPr>
              <a:t>jcruz@centis.edu.cu</a:t>
            </a:r>
            <a:endParaRPr lang="ru-RU" sz="1050" dirty="0"/>
          </a:p>
        </p:txBody>
      </p:sp>
      <p:pic>
        <p:nvPicPr>
          <p:cNvPr id="82950" name="Рисунок 1"/>
          <p:cNvPicPr>
            <a:picLocks noChangeAspect="1"/>
          </p:cNvPicPr>
          <p:nvPr/>
        </p:nvPicPr>
        <p:blipFill>
          <a:blip r:embed="rId4" cstate="print"/>
          <a:srcRect/>
          <a:stretch>
            <a:fillRect/>
          </a:stretch>
        </p:blipFill>
        <p:spPr bwMode="auto">
          <a:xfrm>
            <a:off x="549275" y="1136650"/>
            <a:ext cx="2217738" cy="1341438"/>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3816424"/>
          </a:xfrm>
        </p:spPr>
        <p:txBody>
          <a:bodyPr numCol="2" spcCol="288000" rtlCol="0">
            <a:noAutofit/>
          </a:bodyPr>
          <a:lstStyle/>
          <a:p>
            <a:pPr fontAlgn="auto">
              <a:spcBef>
                <a:spcPts val="0"/>
              </a:spcBef>
              <a:spcAft>
                <a:spcPts val="0"/>
              </a:spcAft>
              <a:defRPr/>
            </a:pPr>
            <a:r>
              <a:rPr lang="en-GB" sz="1050" b="1" dirty="0">
                <a:solidFill>
                  <a:srgbClr val="FF0000"/>
                </a:solidFill>
              </a:rPr>
              <a:t>The Centro de </a:t>
            </a:r>
            <a:r>
              <a:rPr lang="en-GB" sz="1050" b="1" dirty="0" err="1">
                <a:solidFill>
                  <a:srgbClr val="FF0000"/>
                </a:solidFill>
              </a:rPr>
              <a:t>Protección</a:t>
            </a:r>
            <a:r>
              <a:rPr lang="en-GB" sz="1050" b="1" dirty="0">
                <a:solidFill>
                  <a:srgbClr val="FF0000"/>
                </a:solidFill>
              </a:rPr>
              <a:t> e </a:t>
            </a:r>
            <a:r>
              <a:rPr lang="en-GB" sz="1050" b="1" dirty="0" err="1">
                <a:solidFill>
                  <a:srgbClr val="FF0000"/>
                </a:solidFill>
              </a:rPr>
              <a:t>Higiene</a:t>
            </a:r>
            <a:r>
              <a:rPr lang="en-GB" sz="1050" b="1" dirty="0">
                <a:solidFill>
                  <a:srgbClr val="FF0000"/>
                </a:solidFill>
              </a:rPr>
              <a:t> de </a:t>
            </a:r>
            <a:r>
              <a:rPr lang="en-GB" sz="1050" b="1" dirty="0" err="1">
                <a:solidFill>
                  <a:srgbClr val="FF0000"/>
                </a:solidFill>
              </a:rPr>
              <a:t>las</a:t>
            </a:r>
            <a:r>
              <a:rPr lang="en-GB" sz="1050" b="1" dirty="0">
                <a:solidFill>
                  <a:srgbClr val="FF0000"/>
                </a:solidFill>
              </a:rPr>
              <a:t> </a:t>
            </a:r>
            <a:r>
              <a:rPr lang="en-GB" sz="1050" b="1" dirty="0" err="1">
                <a:solidFill>
                  <a:srgbClr val="FF0000"/>
                </a:solidFill>
              </a:rPr>
              <a:t>Radiaciones</a:t>
            </a:r>
            <a:r>
              <a:rPr lang="en-GB" sz="1050" b="1" dirty="0">
                <a:solidFill>
                  <a:srgbClr val="FF0000"/>
                </a:solidFill>
              </a:rPr>
              <a:t> (CPHR)</a:t>
            </a:r>
            <a:r>
              <a:rPr lang="en-GB" sz="1050" dirty="0">
                <a:solidFill>
                  <a:srgbClr val="FF0000"/>
                </a:solidFill>
              </a:rPr>
              <a:t> </a:t>
            </a:r>
            <a:r>
              <a:rPr lang="en-GB" sz="1050" dirty="0"/>
              <a:t>is a designated laboratory mainly responsible for the </a:t>
            </a:r>
            <a:r>
              <a:rPr lang="en-GB" sz="1050" dirty="0" err="1"/>
              <a:t>dosimetry</a:t>
            </a:r>
            <a:r>
              <a:rPr lang="en-GB" sz="1050" dirty="0"/>
              <a:t> standards in the field of ionizing radiation. The </a:t>
            </a:r>
            <a:r>
              <a:rPr lang="en-GB" sz="1050" dirty="0" err="1"/>
              <a:t>Dosimetry</a:t>
            </a:r>
            <a:r>
              <a:rPr lang="en-GB" sz="1050" dirty="0"/>
              <a:t> Laboratory of the CPHR performs the following obligations:</a:t>
            </a:r>
            <a:endParaRPr lang="ru-RU" sz="1050" dirty="0"/>
          </a:p>
          <a:p>
            <a:pPr marL="171450" indent="-171450" fontAlgn="auto">
              <a:spcBef>
                <a:spcPts val="0"/>
              </a:spcBef>
              <a:spcAft>
                <a:spcPts val="0"/>
              </a:spcAft>
              <a:buFont typeface="Arial" pitchFamily="34" charset="0"/>
              <a:buChar char="•"/>
              <a:defRPr/>
            </a:pPr>
            <a:r>
              <a:rPr lang="en-GB" sz="1050" dirty="0"/>
              <a:t>to maintain traceability in Cuba to the international measurement system through implementing and improving national standards and calibrating measuring instruments;</a:t>
            </a:r>
            <a:endParaRPr lang="ru-RU" sz="1050" dirty="0"/>
          </a:p>
          <a:p>
            <a:pPr marL="171450" indent="-171450" fontAlgn="auto">
              <a:spcBef>
                <a:spcPts val="0"/>
              </a:spcBef>
              <a:spcAft>
                <a:spcPts val="0"/>
              </a:spcAft>
              <a:buFont typeface="Arial" pitchFamily="34" charset="0"/>
              <a:buChar char="•"/>
              <a:defRPr/>
            </a:pPr>
            <a:r>
              <a:rPr lang="en-GB" sz="1050" dirty="0"/>
              <a:t>to participate in comparison exercises of the standards at international level;</a:t>
            </a:r>
            <a:endParaRPr lang="ru-RU" sz="1050" dirty="0"/>
          </a:p>
          <a:p>
            <a:pPr marL="171450" indent="-171450" fontAlgn="auto">
              <a:spcBef>
                <a:spcPts val="0"/>
              </a:spcBef>
              <a:spcAft>
                <a:spcPts val="0"/>
              </a:spcAft>
              <a:buFont typeface="Arial" pitchFamily="34" charset="0"/>
              <a:buChar char="•"/>
              <a:defRPr/>
            </a:pPr>
            <a:r>
              <a:rPr lang="en-GB" sz="1050" dirty="0"/>
              <a:t>to carry out research and scientific-technical development in the field of ionizing radiation metrology;</a:t>
            </a:r>
            <a:endParaRPr lang="ru-RU" sz="1050" dirty="0"/>
          </a:p>
          <a:p>
            <a:pPr marL="171450" indent="-171450" fontAlgn="auto">
              <a:spcBef>
                <a:spcPts val="0"/>
              </a:spcBef>
              <a:spcAft>
                <a:spcPts val="0"/>
              </a:spcAft>
              <a:buFont typeface="Arial" pitchFamily="34" charset="0"/>
              <a:buChar char="•"/>
              <a:defRPr/>
            </a:pPr>
            <a:r>
              <a:rPr lang="en-GB" sz="1050" dirty="0"/>
              <a:t>to provide education to specialists and users in the field of radiation measurements. </a:t>
            </a:r>
            <a:endParaRPr lang="ru-RU" sz="1050" dirty="0"/>
          </a:p>
          <a:p>
            <a:pPr fontAlgn="auto">
              <a:spcBef>
                <a:spcPts val="0"/>
              </a:spcBef>
              <a:spcAft>
                <a:spcPts val="0"/>
              </a:spcAft>
              <a:defRPr/>
            </a:pPr>
            <a:r>
              <a:rPr lang="en-GB" sz="900" dirty="0"/>
              <a:t>See note 1 for quality system.</a:t>
            </a:r>
            <a:endParaRPr lang="ru-RU" sz="900" dirty="0"/>
          </a:p>
          <a:p>
            <a:pPr fontAlgn="auto">
              <a:spcBef>
                <a:spcPts val="0"/>
              </a:spcBef>
              <a:spcAft>
                <a:spcPts val="0"/>
              </a:spcAft>
              <a:defRPr/>
            </a:pPr>
            <a:r>
              <a:rPr lang="en-GB" sz="1050" b="1" dirty="0"/>
              <a:t> </a:t>
            </a:r>
            <a:endParaRPr lang="ru-RU" sz="1050" dirty="0"/>
          </a:p>
          <a:p>
            <a:pPr fontAlgn="auto">
              <a:spcBef>
                <a:spcPts val="0"/>
              </a:spcBef>
              <a:spcAft>
                <a:spcPts val="0"/>
              </a:spcAft>
              <a:defRPr/>
            </a:pPr>
            <a:r>
              <a:rPr lang="en-GB" sz="1050" b="1" dirty="0"/>
              <a:t>Director:	MSc. Gladys Mercedes </a:t>
            </a:r>
            <a:r>
              <a:rPr lang="en-GB" sz="1050" b="1" dirty="0" err="1"/>
              <a:t>López</a:t>
            </a:r>
            <a:r>
              <a:rPr lang="en-GB" sz="1050" b="1" dirty="0"/>
              <a:t> </a:t>
            </a:r>
            <a:r>
              <a:rPr lang="en-GB" sz="1050" b="1" dirty="0" smtClean="0"/>
              <a:t> </a:t>
            </a:r>
          </a:p>
          <a:p>
            <a:pPr fontAlgn="auto">
              <a:spcBef>
                <a:spcPts val="0"/>
              </a:spcBef>
              <a:spcAft>
                <a:spcPts val="0"/>
              </a:spcAft>
              <a:defRPr/>
            </a:pPr>
            <a:r>
              <a:rPr lang="en-GB" sz="1050" b="1" dirty="0"/>
              <a:t> </a:t>
            </a:r>
            <a:r>
              <a:rPr lang="en-GB" sz="1050" b="1" dirty="0" smtClean="0"/>
              <a:t>                              </a:t>
            </a:r>
            <a:r>
              <a:rPr lang="en-GB" sz="1050" b="1" dirty="0" err="1" smtClean="0"/>
              <a:t>Bejerano</a:t>
            </a:r>
            <a:endParaRPr lang="ru-RU" sz="1050" dirty="0"/>
          </a:p>
          <a:p>
            <a:pPr fontAlgn="auto">
              <a:spcBef>
                <a:spcPts val="0"/>
              </a:spcBef>
              <a:spcAft>
                <a:spcPts val="0"/>
              </a:spcAft>
              <a:defRPr/>
            </a:pPr>
            <a:r>
              <a:rPr lang="en-GB" sz="1050" b="1" dirty="0"/>
              <a:t>Address:	</a:t>
            </a:r>
            <a:r>
              <a:rPr lang="es-ES" sz="1050" dirty="0"/>
              <a:t>Carretera Cantera La Victoria II, km </a:t>
            </a:r>
            <a:endParaRPr lang="es-ES" sz="1050" dirty="0" smtClean="0"/>
          </a:p>
          <a:p>
            <a:pPr fontAlgn="auto">
              <a:spcBef>
                <a:spcPts val="0"/>
              </a:spcBef>
              <a:spcAft>
                <a:spcPts val="0"/>
              </a:spcAft>
              <a:defRPr/>
            </a:pPr>
            <a:r>
              <a:rPr lang="es-ES" sz="1050" dirty="0"/>
              <a:t> </a:t>
            </a:r>
            <a:r>
              <a:rPr lang="es-ES" sz="1050" dirty="0" smtClean="0"/>
              <a:t>                              2 </a:t>
            </a:r>
            <a:r>
              <a:rPr lang="es-ES" sz="1050" dirty="0"/>
              <a:t>½, e/Monumental y Final, </a:t>
            </a:r>
            <a:endParaRPr lang="es-ES" sz="1050" dirty="0" smtClean="0"/>
          </a:p>
          <a:p>
            <a:pPr fontAlgn="auto">
              <a:spcBef>
                <a:spcPts val="0"/>
              </a:spcBef>
              <a:spcAft>
                <a:spcPts val="0"/>
              </a:spcAft>
              <a:defRPr/>
            </a:pPr>
            <a:r>
              <a:rPr lang="es-ES" sz="1050" dirty="0"/>
              <a:t> </a:t>
            </a:r>
            <a:r>
              <a:rPr lang="es-ES" sz="1050" dirty="0" smtClean="0"/>
              <a:t>                             Municipio </a:t>
            </a:r>
            <a:r>
              <a:rPr lang="es-ES" sz="1050" dirty="0"/>
              <a:t>Guanabacoa. La Habana </a:t>
            </a:r>
            <a:r>
              <a:rPr lang="en-GB" sz="1050" dirty="0" smtClean="0"/>
              <a:t> </a:t>
            </a:r>
            <a:br>
              <a:rPr lang="en-GB" sz="1050" dirty="0" smtClean="0"/>
            </a:br>
            <a:r>
              <a:rPr lang="en-GB" sz="1050" dirty="0" smtClean="0"/>
              <a:t>	Republic </a:t>
            </a:r>
            <a:r>
              <a:rPr lang="en-GB" sz="1050" dirty="0"/>
              <a:t>of Cuba</a:t>
            </a:r>
            <a:endParaRPr lang="ru-RU" sz="1050" dirty="0"/>
          </a:p>
          <a:p>
            <a:pPr fontAlgn="auto">
              <a:spcBef>
                <a:spcPts val="0"/>
              </a:spcBef>
              <a:spcAft>
                <a:spcPts val="0"/>
              </a:spcAft>
              <a:defRPr/>
            </a:pPr>
            <a:r>
              <a:rPr lang="en-GB" sz="1050" b="1" dirty="0"/>
              <a:t>Telephone:	</a:t>
            </a:r>
            <a:r>
              <a:rPr lang="en-US" sz="1050" dirty="0"/>
              <a:t>+537 7 682-7271, 7 682-0514 </a:t>
            </a:r>
            <a:endParaRPr lang="en-US" sz="1050" dirty="0" smtClean="0"/>
          </a:p>
          <a:p>
            <a:pPr fontAlgn="auto">
              <a:spcBef>
                <a:spcPts val="0"/>
              </a:spcBef>
              <a:spcAft>
                <a:spcPts val="0"/>
              </a:spcAft>
              <a:defRPr/>
            </a:pPr>
            <a:r>
              <a:rPr lang="en-US" sz="1050" dirty="0"/>
              <a:t> </a:t>
            </a:r>
            <a:r>
              <a:rPr lang="en-US" sz="1050" dirty="0" smtClean="0"/>
              <a:t>                             (</a:t>
            </a:r>
            <a:r>
              <a:rPr lang="en-US" sz="1050" dirty="0" err="1"/>
              <a:t>Internacional</a:t>
            </a:r>
            <a:r>
              <a:rPr lang="en-US" sz="1050" dirty="0"/>
              <a:t>) </a:t>
            </a:r>
            <a:endParaRPr lang="en-US" sz="1050" dirty="0" smtClean="0"/>
          </a:p>
          <a:p>
            <a:pPr fontAlgn="auto">
              <a:spcBef>
                <a:spcPts val="0"/>
              </a:spcBef>
              <a:spcAft>
                <a:spcPts val="0"/>
              </a:spcAft>
              <a:defRPr/>
            </a:pPr>
            <a:r>
              <a:rPr lang="en-US" sz="1050" dirty="0"/>
              <a:t> </a:t>
            </a:r>
            <a:r>
              <a:rPr lang="en-US" sz="1050" dirty="0" smtClean="0"/>
              <a:t>                             +</a:t>
            </a:r>
            <a:r>
              <a:rPr lang="en-US" sz="1050" dirty="0"/>
              <a:t>537 7 682-9571, 7 682-4891</a:t>
            </a:r>
            <a:r>
              <a:rPr lang="en-US" sz="1050" dirty="0" smtClean="0"/>
              <a:t>,</a:t>
            </a:r>
          </a:p>
          <a:p>
            <a:pPr fontAlgn="auto">
              <a:spcBef>
                <a:spcPts val="0"/>
              </a:spcBef>
              <a:spcAft>
                <a:spcPts val="0"/>
              </a:spcAft>
              <a:defRPr/>
            </a:pPr>
            <a:r>
              <a:rPr lang="en-US" sz="1050" dirty="0"/>
              <a:t> </a:t>
            </a:r>
            <a:r>
              <a:rPr lang="en-US" sz="1050" dirty="0" smtClean="0"/>
              <a:t>                             </a:t>
            </a:r>
            <a:r>
              <a:rPr lang="en-US" sz="1050" dirty="0"/>
              <a:t>+537 7 682-4892 </a:t>
            </a:r>
            <a:endParaRPr lang="en-US" sz="1050" dirty="0" smtClean="0"/>
          </a:p>
          <a:p>
            <a:pPr fontAlgn="auto">
              <a:spcBef>
                <a:spcPts val="0"/>
              </a:spcBef>
              <a:spcAft>
                <a:spcPts val="0"/>
              </a:spcAft>
              <a:defRPr/>
            </a:pPr>
            <a:r>
              <a:rPr lang="en-GB" sz="1050" b="1" dirty="0" smtClean="0"/>
              <a:t>Fax</a:t>
            </a:r>
            <a:r>
              <a:rPr lang="en-GB" sz="1050" b="1" dirty="0"/>
              <a:t>:	</a:t>
            </a:r>
            <a:r>
              <a:rPr lang="en-GB" sz="1050" dirty="0" smtClean="0"/>
              <a:t>+</a:t>
            </a:r>
            <a:r>
              <a:rPr lang="en-GB" sz="1050" dirty="0"/>
              <a:t>537 </a:t>
            </a:r>
            <a:r>
              <a:rPr lang="en-GB" sz="1050" dirty="0" smtClean="0"/>
              <a:t>682-9573</a:t>
            </a:r>
            <a:br>
              <a:rPr lang="en-GB" sz="1050" dirty="0" smtClean="0"/>
            </a:br>
            <a:r>
              <a:rPr lang="en-GB" sz="1050" b="1" dirty="0" smtClean="0"/>
              <a:t>Email:</a:t>
            </a:r>
            <a:r>
              <a:rPr lang="en-GB" sz="1050" dirty="0" smtClean="0"/>
              <a:t>	gladys@cphr.edu.cu</a:t>
            </a:r>
            <a:endParaRPr lang="ru-RU" sz="1050" dirty="0"/>
          </a:p>
          <a:p>
            <a:pPr fontAlgn="auto">
              <a:spcBef>
                <a:spcPts val="0"/>
              </a:spcBef>
              <a:spcAft>
                <a:spcPts val="0"/>
              </a:spcAft>
              <a:defRPr/>
            </a:pPr>
            <a:r>
              <a:rPr lang="en-GB" sz="900" i="1" dirty="0"/>
              <a:t>Note 1: </a:t>
            </a:r>
            <a:endParaRPr lang="ru-RU" sz="900" i="1" dirty="0"/>
          </a:p>
          <a:p>
            <a:pPr fontAlgn="auto">
              <a:spcBef>
                <a:spcPts val="0"/>
              </a:spcBef>
              <a:spcAft>
                <a:spcPts val="0"/>
              </a:spcAft>
              <a:defRPr/>
            </a:pPr>
            <a:r>
              <a:rPr lang="en-GB" sz="900" b="1" i="1" dirty="0"/>
              <a:t>INIMET</a:t>
            </a:r>
            <a:r>
              <a:rPr lang="en-GB" sz="900" i="1" dirty="0"/>
              <a:t>, </a:t>
            </a:r>
            <a:r>
              <a:rPr lang="en-GB" sz="900" b="1" i="1" dirty="0"/>
              <a:t>CENTIS</a:t>
            </a:r>
            <a:r>
              <a:rPr lang="en-GB" sz="900" i="1" dirty="0"/>
              <a:t> and </a:t>
            </a:r>
            <a:r>
              <a:rPr lang="en-GB" sz="900" b="1" i="1" dirty="0"/>
              <a:t>CPHR</a:t>
            </a:r>
            <a:r>
              <a:rPr lang="en-GB" sz="900" i="1" dirty="0"/>
              <a:t> have established a quality system in correspondence with the ISO/IEC 17025 and the Mutual Recognition Arrangement for national measurement standards and for calibration and measurement certificates issued by National Metrology Institutes. In 2008, this system was accredited by the National Accreditation Body (ONARC) of the Republic of Cuba and recognized by the Regional Metrology Organization COOMET, in accordance with the above-mentioned international standard</a:t>
            </a:r>
            <a:r>
              <a:rPr lang="en-GB" sz="900" i="1" dirty="0" smtClean="0"/>
              <a:t>.</a:t>
            </a:r>
            <a:br>
              <a:rPr lang="en-GB" sz="900" i="1" dirty="0" smtClean="0"/>
            </a:br>
            <a:endParaRPr lang="ru-RU" sz="900" i="1" dirty="0"/>
          </a:p>
          <a:p>
            <a:pPr fontAlgn="auto">
              <a:spcBef>
                <a:spcPts val="0"/>
              </a:spcBef>
              <a:spcAft>
                <a:spcPts val="0"/>
              </a:spcAft>
              <a:defRPr/>
            </a:pPr>
            <a:r>
              <a:rPr lang="en-GB" sz="1050" b="1" dirty="0">
                <a:solidFill>
                  <a:srgbClr val="FF0000"/>
                </a:solidFill>
              </a:rPr>
              <a:t>The institutions responsible </a:t>
            </a:r>
            <a:r>
              <a:rPr lang="en-GB" sz="1050" b="1" dirty="0" smtClean="0">
                <a:solidFill>
                  <a:srgbClr val="FF0000"/>
                </a:solidFill>
              </a:rPr>
              <a:t/>
            </a:r>
            <a:br>
              <a:rPr lang="en-GB" sz="1050" b="1" dirty="0" smtClean="0">
                <a:solidFill>
                  <a:srgbClr val="FF0000"/>
                </a:solidFill>
              </a:rPr>
            </a:br>
            <a:r>
              <a:rPr lang="en-GB" sz="1050" b="1" dirty="0" smtClean="0">
                <a:solidFill>
                  <a:srgbClr val="FF0000"/>
                </a:solidFill>
              </a:rPr>
              <a:t>for </a:t>
            </a:r>
            <a:r>
              <a:rPr lang="en-GB" sz="1050" b="1" dirty="0">
                <a:solidFill>
                  <a:srgbClr val="FF0000"/>
                </a:solidFill>
              </a:rPr>
              <a:t>Legal Metrology are</a:t>
            </a:r>
            <a:r>
              <a:rPr lang="en-GB" sz="1050" dirty="0" smtClean="0">
                <a:solidFill>
                  <a:srgbClr val="FF0000"/>
                </a:solidFill>
              </a:rPr>
              <a:t>:</a:t>
            </a:r>
            <a:br>
              <a:rPr lang="en-GB" sz="1050" dirty="0" smtClean="0">
                <a:solidFill>
                  <a:srgbClr val="FF0000"/>
                </a:solidFill>
              </a:rPr>
            </a:br>
            <a:endParaRPr lang="ru-RU" sz="1050" dirty="0">
              <a:solidFill>
                <a:srgbClr val="FF0000"/>
              </a:solidFill>
            </a:endParaRPr>
          </a:p>
          <a:p>
            <a:pPr fontAlgn="auto">
              <a:spcBef>
                <a:spcPts val="0"/>
              </a:spcBef>
              <a:spcAft>
                <a:spcPts val="0"/>
              </a:spcAft>
              <a:defRPr/>
            </a:pPr>
            <a:r>
              <a:rPr lang="en-GB" sz="1050" b="1" dirty="0"/>
              <a:t>a)</a:t>
            </a:r>
            <a:r>
              <a:rPr lang="en-GB" sz="1050" dirty="0"/>
              <a:t> </a:t>
            </a:r>
            <a:r>
              <a:rPr lang="en-GB" sz="1050" b="1" dirty="0">
                <a:solidFill>
                  <a:srgbClr val="FF0000"/>
                </a:solidFill>
              </a:rPr>
              <a:t>Cuban National Bureau of Standards</a:t>
            </a:r>
            <a:r>
              <a:rPr lang="en-GB" sz="1050" dirty="0">
                <a:solidFill>
                  <a:srgbClr val="FF0000"/>
                </a:solidFill>
              </a:rPr>
              <a:t> </a:t>
            </a:r>
            <a:r>
              <a:rPr lang="en-GB" sz="1050" b="1" dirty="0">
                <a:solidFill>
                  <a:srgbClr val="FF0000"/>
                </a:solidFill>
              </a:rPr>
              <a:t>(NC)</a:t>
            </a:r>
            <a:r>
              <a:rPr lang="en-GB" sz="1050" dirty="0">
                <a:solidFill>
                  <a:srgbClr val="FF0000"/>
                </a:solidFill>
              </a:rPr>
              <a:t> </a:t>
            </a:r>
            <a:r>
              <a:rPr lang="en-GB" sz="1050" dirty="0" smtClean="0">
                <a:solidFill>
                  <a:srgbClr val="FF0000"/>
                </a:solidFill>
              </a:rPr>
              <a:t/>
            </a:r>
            <a:br>
              <a:rPr lang="en-GB" sz="1050" dirty="0" smtClean="0">
                <a:solidFill>
                  <a:srgbClr val="FF0000"/>
                </a:solidFill>
              </a:rPr>
            </a:br>
            <a:r>
              <a:rPr lang="en-GB" sz="1050" dirty="0" smtClean="0"/>
              <a:t>that is </a:t>
            </a:r>
            <a:r>
              <a:rPr lang="en-GB" sz="1050" dirty="0"/>
              <a:t>responsible for the development of metrology </a:t>
            </a:r>
            <a:r>
              <a:rPr lang="en-GB" sz="1050" dirty="0" smtClean="0"/>
              <a:t>and </a:t>
            </a:r>
            <a:r>
              <a:rPr lang="en-GB" sz="1050" dirty="0"/>
              <a:t>legal metrology and performs the functions of the central steering body of state administration in the field of metrology.</a:t>
            </a:r>
            <a:endParaRPr lang="ru-RU" sz="1050" dirty="0"/>
          </a:p>
          <a:p>
            <a:pPr fontAlgn="auto">
              <a:spcBef>
                <a:spcPts val="0"/>
              </a:spcBef>
              <a:spcAft>
                <a:spcPts val="0"/>
              </a:spcAft>
              <a:defRPr/>
            </a:pPr>
            <a:r>
              <a:rPr lang="en-GB" sz="1050" dirty="0"/>
              <a:t>The main tasks and activities of the NC in the field </a:t>
            </a:r>
            <a:r>
              <a:rPr lang="en-GB" sz="1050" dirty="0" smtClean="0"/>
              <a:t/>
            </a:r>
            <a:br>
              <a:rPr lang="en-GB" sz="1050" dirty="0" smtClean="0"/>
            </a:br>
            <a:r>
              <a:rPr lang="en-GB" sz="1050" dirty="0" smtClean="0"/>
              <a:t>of </a:t>
            </a:r>
            <a:r>
              <a:rPr lang="en-GB" sz="1050" dirty="0"/>
              <a:t>metrology are:</a:t>
            </a:r>
            <a:endParaRPr lang="ru-RU" sz="1050" dirty="0"/>
          </a:p>
          <a:p>
            <a:pPr marL="171450" indent="-171450" fontAlgn="auto">
              <a:spcBef>
                <a:spcPts val="0"/>
              </a:spcBef>
              <a:spcAft>
                <a:spcPts val="0"/>
              </a:spcAft>
              <a:buFont typeface="Arial" pitchFamily="34" charset="0"/>
              <a:buChar char="•"/>
              <a:defRPr/>
            </a:pPr>
            <a:r>
              <a:rPr lang="en-GB" sz="1050" dirty="0"/>
              <a:t>elaboration and realisation of state policy </a:t>
            </a:r>
            <a:r>
              <a:rPr lang="en-GB" sz="1050" dirty="0" smtClean="0"/>
              <a:t/>
            </a:r>
            <a:br>
              <a:rPr lang="en-GB" sz="1050" dirty="0" smtClean="0"/>
            </a:br>
            <a:r>
              <a:rPr lang="en-GB" sz="1050" dirty="0" smtClean="0"/>
              <a:t>in </a:t>
            </a:r>
            <a:r>
              <a:rPr lang="en-GB" sz="1050" dirty="0"/>
              <a:t>metrology;</a:t>
            </a:r>
            <a:endParaRPr lang="ru-RU" sz="1050" dirty="0"/>
          </a:p>
          <a:p>
            <a:pPr marL="171450" indent="-171450" fontAlgn="auto">
              <a:spcBef>
                <a:spcPts val="0"/>
              </a:spcBef>
              <a:spcAft>
                <a:spcPts val="0"/>
              </a:spcAft>
              <a:buFont typeface="Arial" pitchFamily="34" charset="0"/>
              <a:buChar char="•"/>
              <a:defRPr/>
            </a:pPr>
            <a:r>
              <a:rPr lang="en-GB" sz="1050" dirty="0"/>
              <a:t>preparation of laws and decrees referring </a:t>
            </a:r>
            <a:r>
              <a:rPr lang="en-GB" sz="1050" dirty="0" smtClean="0"/>
              <a:t/>
            </a:r>
            <a:br>
              <a:rPr lang="en-GB" sz="1050" dirty="0" smtClean="0"/>
            </a:br>
            <a:r>
              <a:rPr lang="en-GB" sz="1050" dirty="0" smtClean="0"/>
              <a:t>to </a:t>
            </a:r>
            <a:r>
              <a:rPr lang="en-GB" sz="1050" dirty="0"/>
              <a:t>metrology;</a:t>
            </a:r>
            <a:endParaRPr lang="ru-RU" sz="1050" dirty="0"/>
          </a:p>
          <a:p>
            <a:pPr marL="171450" indent="-171450" fontAlgn="auto">
              <a:spcBef>
                <a:spcPts val="0"/>
              </a:spcBef>
              <a:spcAft>
                <a:spcPts val="0"/>
              </a:spcAft>
              <a:buFont typeface="Arial" pitchFamily="34" charset="0"/>
              <a:buChar char="•"/>
              <a:defRPr/>
            </a:pPr>
            <a:r>
              <a:rPr lang="en-GB" sz="1050" dirty="0"/>
              <a:t>steering of metrology in the state in the scope given by the Law on Metrology, including subordinate metrological institutions and Legal Metrology Service;</a:t>
            </a:r>
            <a:endParaRPr lang="ru-RU" sz="1050" dirty="0"/>
          </a:p>
          <a:p>
            <a:pPr marL="171450" indent="-171450" fontAlgn="auto">
              <a:spcBef>
                <a:spcPts val="0"/>
              </a:spcBef>
              <a:spcAft>
                <a:spcPts val="0"/>
              </a:spcAft>
              <a:buFont typeface="Arial" pitchFamily="34" charset="0"/>
              <a:buChar char="•"/>
              <a:defRPr/>
            </a:pPr>
            <a:r>
              <a:rPr lang="en-GB" sz="1050" dirty="0"/>
              <a:t>methodical activity and supervision of activities in metrology;</a:t>
            </a:r>
            <a:endParaRPr lang="ru-RU" sz="1050" dirty="0"/>
          </a:p>
          <a:p>
            <a:pPr marL="171450" indent="-171450" fontAlgn="auto">
              <a:spcBef>
                <a:spcPts val="0"/>
              </a:spcBef>
              <a:spcAft>
                <a:spcPts val="0"/>
              </a:spcAft>
              <a:buFont typeface="Arial" pitchFamily="34" charset="0"/>
              <a:buChar char="•"/>
              <a:defRPr/>
            </a:pPr>
            <a:r>
              <a:rPr lang="en-GB" sz="1050" dirty="0"/>
              <a:t>representation of the Republic of Cuba </a:t>
            </a:r>
            <a:r>
              <a:rPr lang="en-GB" sz="1050" dirty="0" smtClean="0"/>
              <a:t/>
            </a:r>
            <a:br>
              <a:rPr lang="en-GB" sz="1050" dirty="0" smtClean="0"/>
            </a:br>
            <a:r>
              <a:rPr lang="en-GB" sz="1050" dirty="0" smtClean="0"/>
              <a:t>in </a:t>
            </a:r>
            <a:r>
              <a:rPr lang="en-GB" sz="1050" dirty="0"/>
              <a:t>the international metrological associations</a:t>
            </a:r>
            <a:r>
              <a:rPr lang="en-GB" sz="1050" dirty="0" smtClean="0"/>
              <a:t>.</a:t>
            </a:r>
            <a:br>
              <a:rPr lang="en-GB" sz="1050" dirty="0" smtClean="0"/>
            </a:br>
            <a:endParaRPr lang="ru-RU" sz="1050" dirty="0"/>
          </a:p>
          <a:p>
            <a:pPr fontAlgn="auto">
              <a:spcBef>
                <a:spcPts val="0"/>
              </a:spcBef>
              <a:spcAft>
                <a:spcPts val="0"/>
              </a:spcAft>
              <a:defRPr/>
            </a:pPr>
            <a:r>
              <a:rPr lang="en-GB" sz="1050" b="1" dirty="0"/>
              <a:t>General </a:t>
            </a:r>
            <a:r>
              <a:rPr lang="en-GB" sz="1050" b="1" dirty="0" smtClean="0"/>
              <a:t>Director: </a:t>
            </a:r>
            <a:r>
              <a:rPr lang="en-GB" sz="1050" b="1" dirty="0" err="1" smtClean="0"/>
              <a:t>Dr</a:t>
            </a:r>
            <a:r>
              <a:rPr lang="en-GB" sz="1050" b="1" dirty="0" err="1"/>
              <a:t>.</a:t>
            </a:r>
            <a:r>
              <a:rPr lang="en-GB" sz="1050" b="1" dirty="0"/>
              <a:t> Nancy </a:t>
            </a:r>
            <a:r>
              <a:rPr lang="en-GB" sz="1050" b="1" dirty="0" smtClean="0"/>
              <a:t> </a:t>
            </a:r>
            <a:r>
              <a:rPr lang="en-GB" sz="1050" b="1" dirty="0" err="1" smtClean="0"/>
              <a:t>Fernández</a:t>
            </a:r>
            <a:r>
              <a:rPr lang="en-GB" sz="1050" b="1" cap="all" dirty="0" smtClean="0"/>
              <a:t> </a:t>
            </a:r>
            <a:r>
              <a:rPr lang="en-GB" sz="1050" b="1" dirty="0"/>
              <a:t>Rodríguez</a:t>
            </a:r>
            <a:endParaRPr lang="ru-RU" sz="1050" dirty="0"/>
          </a:p>
          <a:p>
            <a:pPr fontAlgn="auto">
              <a:spcBef>
                <a:spcPts val="0"/>
              </a:spcBef>
              <a:spcAft>
                <a:spcPts val="0"/>
              </a:spcAft>
              <a:defRPr/>
            </a:pPr>
            <a:r>
              <a:rPr lang="en-GB" sz="1050" b="1" dirty="0"/>
              <a:t>Director of </a:t>
            </a:r>
            <a:r>
              <a:rPr lang="en-GB" sz="1050" b="1" dirty="0" smtClean="0"/>
              <a:t>Metrology: </a:t>
            </a:r>
            <a:r>
              <a:rPr lang="en-GB" sz="1050" b="1" dirty="0" err="1" smtClean="0"/>
              <a:t>Mr</a:t>
            </a:r>
            <a:r>
              <a:rPr lang="en-GB" sz="1050" b="1" dirty="0" err="1"/>
              <a:t>.</a:t>
            </a:r>
            <a:r>
              <a:rPr lang="en-GB" sz="1050" b="1" dirty="0"/>
              <a:t> Fernando </a:t>
            </a:r>
            <a:r>
              <a:rPr lang="en-GB" sz="1050" b="1" dirty="0" err="1"/>
              <a:t>Arruza</a:t>
            </a:r>
            <a:r>
              <a:rPr lang="en-GB" sz="1050" b="1" dirty="0"/>
              <a:t> </a:t>
            </a:r>
            <a:r>
              <a:rPr lang="en-GB" sz="1050" b="1" dirty="0" smtClean="0"/>
              <a:t>Rodríguez</a:t>
            </a:r>
            <a:endParaRPr lang="ru-RU" sz="1050" dirty="0"/>
          </a:p>
          <a:p>
            <a:pPr fontAlgn="auto">
              <a:spcBef>
                <a:spcPts val="0"/>
              </a:spcBef>
              <a:spcAft>
                <a:spcPts val="0"/>
              </a:spcAft>
              <a:defRPr/>
            </a:pPr>
            <a:r>
              <a:rPr lang="en-GB" sz="1050" b="1" dirty="0"/>
              <a:t>Address:	</a:t>
            </a:r>
            <a:r>
              <a:rPr lang="en-GB" sz="1050" dirty="0" err="1" smtClean="0"/>
              <a:t>Calle</a:t>
            </a:r>
            <a:r>
              <a:rPr lang="en-GB" sz="1050" dirty="0" smtClean="0"/>
              <a:t> </a:t>
            </a:r>
            <a:r>
              <a:rPr lang="en-GB" sz="1050" dirty="0"/>
              <a:t>E No 261 entre 11 </a:t>
            </a:r>
            <a:r>
              <a:rPr lang="en-GB" sz="1050" dirty="0" smtClean="0"/>
              <a:t/>
            </a:r>
            <a:br>
              <a:rPr lang="en-GB" sz="1050" dirty="0" smtClean="0"/>
            </a:br>
            <a:r>
              <a:rPr lang="en-GB" sz="1050" dirty="0" smtClean="0"/>
              <a:t>	y </a:t>
            </a:r>
            <a:r>
              <a:rPr lang="en-GB" sz="1050" dirty="0"/>
              <a:t>13- </a:t>
            </a:r>
            <a:r>
              <a:rPr lang="en-GB" sz="1050" dirty="0" err="1"/>
              <a:t>Vedado</a:t>
            </a:r>
            <a:endParaRPr lang="ru-RU" sz="1050" dirty="0"/>
          </a:p>
          <a:p>
            <a:pPr fontAlgn="auto">
              <a:spcBef>
                <a:spcPts val="0"/>
              </a:spcBef>
              <a:spcAft>
                <a:spcPts val="0"/>
              </a:spcAft>
              <a:defRPr/>
            </a:pPr>
            <a:r>
              <a:rPr lang="en-GB" sz="1050" b="1" dirty="0"/>
              <a:t>	</a:t>
            </a:r>
            <a:r>
              <a:rPr lang="en-GB" sz="1050" dirty="0" smtClean="0"/>
              <a:t>La </a:t>
            </a:r>
            <a:r>
              <a:rPr lang="en-GB" sz="1050" dirty="0"/>
              <a:t>Habana 10400, Republic of Cuba</a:t>
            </a:r>
            <a:endParaRPr lang="ru-RU" sz="1050" dirty="0"/>
          </a:p>
          <a:p>
            <a:pPr fontAlgn="auto">
              <a:spcBef>
                <a:spcPts val="0"/>
              </a:spcBef>
              <a:spcAft>
                <a:spcPts val="0"/>
              </a:spcAft>
              <a:defRPr/>
            </a:pPr>
            <a:r>
              <a:rPr lang="en-GB" sz="1050" b="1" dirty="0"/>
              <a:t>Telephone:	</a:t>
            </a:r>
            <a:r>
              <a:rPr lang="en-GB" sz="1050" dirty="0" smtClean="0"/>
              <a:t>+</a:t>
            </a:r>
            <a:r>
              <a:rPr lang="en-GB" sz="1050" dirty="0"/>
              <a:t>537 682 95 24</a:t>
            </a:r>
            <a:endParaRPr lang="ru-RU" sz="1050" dirty="0"/>
          </a:p>
          <a:p>
            <a:pPr fontAlgn="auto">
              <a:spcBef>
                <a:spcPts val="0"/>
              </a:spcBef>
              <a:spcAft>
                <a:spcPts val="0"/>
              </a:spcAft>
              <a:defRPr/>
            </a:pPr>
            <a:r>
              <a:rPr lang="en-GB" sz="1050" b="1" dirty="0"/>
              <a:t>Fax:	</a:t>
            </a:r>
            <a:r>
              <a:rPr lang="en-GB" sz="1050" dirty="0" smtClean="0"/>
              <a:t>+</a:t>
            </a:r>
            <a:r>
              <a:rPr lang="en-GB" sz="1050" dirty="0"/>
              <a:t>537 682 78 50</a:t>
            </a:r>
            <a:endParaRPr lang="ru-RU" sz="1050" dirty="0"/>
          </a:p>
          <a:p>
            <a:pPr fontAlgn="auto">
              <a:spcBef>
                <a:spcPts val="0"/>
              </a:spcBef>
              <a:spcAft>
                <a:spcPts val="0"/>
              </a:spcAft>
              <a:defRPr/>
            </a:pPr>
            <a:r>
              <a:rPr lang="en-GB" sz="1050" b="1" dirty="0"/>
              <a:t>E-mail:	</a:t>
            </a:r>
            <a:r>
              <a:rPr lang="en-GB" sz="1050" u="sng" dirty="0" smtClean="0">
                <a:hlinkClick r:id="rId2"/>
              </a:rPr>
              <a:t>nc@ncnorma.cu</a:t>
            </a:r>
            <a:r>
              <a:rPr lang="en-GB" sz="1050" dirty="0"/>
              <a:t>, </a:t>
            </a:r>
            <a:r>
              <a:rPr lang="en-GB" sz="1050" dirty="0" smtClean="0"/>
              <a:t>	</a:t>
            </a:r>
            <a:r>
              <a:rPr lang="en-GB" sz="1050" dirty="0" smtClean="0">
                <a:hlinkClick r:id="rId3"/>
              </a:rPr>
              <a:t>arruza@ncnorma.cu</a:t>
            </a:r>
            <a:r>
              <a:rPr lang="en-GB" sz="1050" dirty="0" smtClean="0"/>
              <a:t/>
            </a:r>
            <a:br>
              <a:rPr lang="en-GB" sz="1050" dirty="0" smtClean="0"/>
            </a:br>
            <a:endParaRPr lang="ru-RU" sz="1050" dirty="0"/>
          </a:p>
          <a:p>
            <a:pPr fontAlgn="auto">
              <a:spcBef>
                <a:spcPts val="0"/>
              </a:spcBef>
              <a:spcAft>
                <a:spcPts val="0"/>
              </a:spcAft>
              <a:defRPr/>
            </a:pPr>
            <a:r>
              <a:rPr lang="en-GB" sz="1050" b="1" dirty="0"/>
              <a:t>b) </a:t>
            </a:r>
            <a:r>
              <a:rPr lang="en-GB" sz="1050" b="1" dirty="0">
                <a:solidFill>
                  <a:srgbClr val="FF0000"/>
                </a:solidFill>
              </a:rPr>
              <a:t>Territorial Centres of Metrology (TCM)</a:t>
            </a:r>
            <a:r>
              <a:rPr lang="en-GB" sz="1050" dirty="0">
                <a:solidFill>
                  <a:srgbClr val="FF0000"/>
                </a:solidFill>
              </a:rPr>
              <a:t> </a:t>
            </a:r>
            <a:r>
              <a:rPr lang="en-GB" sz="1050" dirty="0"/>
              <a:t>which </a:t>
            </a:r>
            <a:r>
              <a:rPr lang="en-GB" sz="1050" dirty="0" smtClean="0"/>
              <a:t/>
            </a:r>
            <a:br>
              <a:rPr lang="en-GB" sz="1050" dirty="0" smtClean="0"/>
            </a:br>
            <a:r>
              <a:rPr lang="en-GB" sz="1050" dirty="0" smtClean="0"/>
              <a:t>are </a:t>
            </a:r>
            <a:r>
              <a:rPr lang="en-GB" sz="1050" dirty="0"/>
              <a:t>subordinate institutions of NC. These institutions are charged with the following main activities:</a:t>
            </a:r>
            <a:endParaRPr lang="ru-RU" sz="1050" dirty="0"/>
          </a:p>
          <a:p>
            <a:pPr marL="171450" indent="-171450" fontAlgn="auto">
              <a:spcBef>
                <a:spcPts val="0"/>
              </a:spcBef>
              <a:spcAft>
                <a:spcPts val="0"/>
              </a:spcAft>
              <a:buFont typeface="Arial" pitchFamily="34" charset="0"/>
              <a:buChar char="•"/>
              <a:defRPr/>
            </a:pPr>
            <a:r>
              <a:rPr lang="en-GB" sz="1050" dirty="0"/>
              <a:t>to verify the legal measurement instruments;</a:t>
            </a:r>
            <a:endParaRPr lang="ru-RU" sz="1050" dirty="0"/>
          </a:p>
          <a:p>
            <a:pPr marL="171450" indent="-171450" fontAlgn="auto">
              <a:spcBef>
                <a:spcPts val="0"/>
              </a:spcBef>
              <a:spcAft>
                <a:spcPts val="0"/>
              </a:spcAft>
              <a:buFont typeface="Arial" pitchFamily="34" charset="0"/>
              <a:buChar char="•"/>
              <a:defRPr/>
            </a:pPr>
            <a:r>
              <a:rPr lang="en-GB" sz="1050" dirty="0"/>
              <a:t>to calibrate the working standards of measurement units (for industry);</a:t>
            </a:r>
            <a:endParaRPr lang="ru-RU" sz="1050" dirty="0"/>
          </a:p>
          <a:p>
            <a:pPr marL="171450" indent="-171450" fontAlgn="auto">
              <a:spcBef>
                <a:spcPts val="0"/>
              </a:spcBef>
              <a:spcAft>
                <a:spcPts val="0"/>
              </a:spcAft>
              <a:buFont typeface="Arial" pitchFamily="34" charset="0"/>
              <a:buChar char="•"/>
              <a:defRPr/>
            </a:pPr>
            <a:r>
              <a:rPr lang="en-GB" sz="1050" dirty="0"/>
              <a:t>to calibrate the ordinary measuring instruments for customers;</a:t>
            </a:r>
            <a:endParaRPr lang="ru-RU" sz="1050" dirty="0"/>
          </a:p>
          <a:p>
            <a:pPr marL="171450" indent="-171450" fontAlgn="auto">
              <a:spcBef>
                <a:spcPts val="0"/>
              </a:spcBef>
              <a:spcAft>
                <a:spcPts val="0"/>
              </a:spcAft>
              <a:buFont typeface="Arial" pitchFamily="34" charset="0"/>
              <a:buChar char="•"/>
              <a:defRPr/>
            </a:pPr>
            <a:r>
              <a:rPr lang="en-GB" sz="1050" dirty="0"/>
              <a:t>to carry out the pattern evaluation of measuring instruments.</a:t>
            </a:r>
            <a:endParaRPr lang="ru-RU" sz="1050" dirty="0"/>
          </a:p>
          <a:p>
            <a:pPr fontAlgn="auto">
              <a:spcBef>
                <a:spcPts val="0"/>
              </a:spcBef>
              <a:spcAft>
                <a:spcPts val="0"/>
              </a:spcAft>
              <a:defRPr/>
            </a:pPr>
            <a:r>
              <a:rPr lang="en-GB" sz="1050" dirty="0"/>
              <a:t>TCM laboratories were accredited by ONARC according to ISO IEC 17025 standard.</a:t>
            </a:r>
            <a:endParaRPr lang="ru-RU" sz="1050" dirty="0"/>
          </a:p>
          <a:p>
            <a:pPr fontAlgn="auto">
              <a:spcBef>
                <a:spcPts val="0"/>
              </a:spcBef>
              <a:spcAft>
                <a:spcPts val="0"/>
              </a:spcAft>
              <a:defRPr/>
            </a:pPr>
            <a:r>
              <a:rPr lang="en-GB" sz="1050" b="1" dirty="0"/>
              <a:t>c) </a:t>
            </a:r>
            <a:r>
              <a:rPr lang="en-GB" sz="1050" dirty="0"/>
              <a:t>The other institutions in the field of legal metrology are</a:t>
            </a:r>
            <a:r>
              <a:rPr lang="en-GB" sz="1050" b="1" dirty="0"/>
              <a:t> </a:t>
            </a:r>
            <a:r>
              <a:rPr lang="en-GB" sz="1050" b="1" dirty="0">
                <a:solidFill>
                  <a:srgbClr val="FF0000"/>
                </a:solidFill>
              </a:rPr>
              <a:t>Metrological Laboratories </a:t>
            </a:r>
            <a:r>
              <a:rPr lang="en-GB" sz="1050" dirty="0"/>
              <a:t>(Industry).</a:t>
            </a:r>
            <a:r>
              <a:rPr lang="en-GB" sz="1050" b="1" dirty="0"/>
              <a:t> </a:t>
            </a:r>
            <a:r>
              <a:rPr lang="en-GB" sz="1050" dirty="0"/>
              <a:t>These institutions (established in factories or other organisation) are calibration laboratories. NC authorises some of them for verification of the specified kinds of legal measuring instruments, </a:t>
            </a:r>
            <a:r>
              <a:rPr lang="en-GB" sz="1050" dirty="0" smtClean="0"/>
              <a:t/>
            </a:r>
            <a:br>
              <a:rPr lang="en-GB" sz="1050" dirty="0" smtClean="0"/>
            </a:br>
            <a:r>
              <a:rPr lang="en-GB" sz="1050" dirty="0" smtClean="0"/>
              <a:t>if </a:t>
            </a:r>
            <a:r>
              <a:rPr lang="en-GB" sz="1050" dirty="0"/>
              <a:t>necessary.</a:t>
            </a:r>
            <a:endParaRPr lang="ru-RU" sz="1050" dirty="0"/>
          </a:p>
          <a:p>
            <a:pPr fontAlgn="auto">
              <a:spcBef>
                <a:spcPts val="0"/>
              </a:spcBef>
              <a:spcAft>
                <a:spcPts val="0"/>
              </a:spcAft>
              <a:defRPr/>
            </a:pPr>
            <a:r>
              <a:rPr lang="en-GB" sz="1050" dirty="0"/>
              <a:t>The calibration of ordinary measuring instruments </a:t>
            </a:r>
            <a:r>
              <a:rPr lang="en-GB" sz="1050" dirty="0" smtClean="0"/>
              <a:t/>
            </a:r>
            <a:br>
              <a:rPr lang="en-GB" sz="1050" dirty="0" smtClean="0"/>
            </a:br>
            <a:r>
              <a:rPr lang="en-GB" sz="1050" dirty="0" smtClean="0"/>
              <a:t>is </a:t>
            </a:r>
            <a:r>
              <a:rPr lang="en-GB" sz="1050" dirty="0"/>
              <a:t>performed by more than 170 calibration laboratories, established in the framework </a:t>
            </a:r>
            <a:r>
              <a:rPr lang="en-GB" sz="1050" dirty="0" smtClean="0"/>
              <a:t/>
            </a:r>
            <a:br>
              <a:rPr lang="en-GB" sz="1050" dirty="0" smtClean="0"/>
            </a:br>
            <a:r>
              <a:rPr lang="en-GB" sz="1050" dirty="0" smtClean="0"/>
              <a:t>of </a:t>
            </a:r>
            <a:r>
              <a:rPr lang="en-GB" sz="1050" dirty="0"/>
              <a:t>industry or other organisations.</a:t>
            </a:r>
            <a:endParaRPr lang="ru-RU" sz="105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017838" y="1208088"/>
            <a:ext cx="4011612" cy="288925"/>
          </a:xfrm>
        </p:spPr>
        <p:txBody>
          <a:bodyPr rtlCol="0">
            <a:normAutofit fontScale="47500" lnSpcReduction="20000"/>
          </a:bodyPr>
          <a:lstStyle/>
          <a:p>
            <a:pPr fontAlgn="auto">
              <a:spcAft>
                <a:spcPts val="0"/>
              </a:spcAft>
              <a:defRPr/>
            </a:pPr>
            <a:r>
              <a:rPr lang="en-GB" b="1" cap="all" dirty="0">
                <a:solidFill>
                  <a:srgbClr val="FF0000"/>
                </a:solidFill>
              </a:rPr>
              <a:t>DPR of KOREA</a:t>
            </a:r>
            <a:endParaRPr lang="ru-RU" sz="1600" b="1" dirty="0" smtClean="0">
              <a:solidFill>
                <a:srgbClr val="FF0000"/>
              </a:solidFill>
            </a:endParaRPr>
          </a:p>
          <a:p>
            <a:pPr fontAlgn="auto">
              <a:spcAft>
                <a:spcPts val="0"/>
              </a:spcAft>
              <a:defRPr/>
            </a:pP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109.89 thousand km</a:t>
            </a:r>
            <a:r>
              <a:rPr lang="en-GB" sz="1050" i="1" baseline="30000" dirty="0"/>
              <a:t>2</a:t>
            </a:r>
            <a:endParaRPr lang="ru-RU" sz="1050" dirty="0"/>
          </a:p>
          <a:p>
            <a:pPr fontAlgn="auto">
              <a:spcAft>
                <a:spcPts val="0"/>
              </a:spcAft>
              <a:defRPr/>
            </a:pPr>
            <a:r>
              <a:rPr lang="en-GB" sz="1050" b="1" i="1" dirty="0"/>
              <a:t>Population:</a:t>
            </a:r>
            <a:r>
              <a:rPr lang="en-GB" sz="1050" i="1" dirty="0"/>
              <a:t> 22.6 million</a:t>
            </a:r>
            <a:endParaRPr lang="ru-RU" sz="1050" dirty="0"/>
          </a:p>
          <a:p>
            <a:pPr fontAlgn="auto">
              <a:spcAft>
                <a:spcPts val="0"/>
              </a:spcAft>
              <a:defRPr/>
            </a:pPr>
            <a:r>
              <a:rPr lang="en-GB" sz="1050" b="1" i="1" dirty="0"/>
              <a:t>Capital:</a:t>
            </a:r>
            <a:r>
              <a:rPr lang="en-GB" sz="1050" i="1" dirty="0"/>
              <a:t> Pyongyang</a:t>
            </a:r>
            <a:endParaRPr lang="ru-RU" sz="1050" dirty="0"/>
          </a:p>
          <a:p>
            <a:pPr fontAlgn="auto">
              <a:spcAft>
                <a:spcPts val="0"/>
              </a:spcAft>
              <a:defRPr/>
            </a:pPr>
            <a:r>
              <a:rPr lang="en-US" sz="1050" b="1" i="1" dirty="0" smtClean="0"/>
              <a:t>Time zone</a:t>
            </a:r>
            <a:r>
              <a:rPr lang="ru-RU" sz="1050" b="1" i="1" dirty="0" smtClean="0"/>
              <a:t>: </a:t>
            </a:r>
            <a:r>
              <a:rPr lang="ru-RU" sz="1050" i="1" dirty="0" smtClean="0"/>
              <a:t>UTC+9</a:t>
            </a:r>
            <a:endParaRPr lang="ru-RU" sz="1050" dirty="0" smtClean="0"/>
          </a:p>
          <a:p>
            <a:pPr fontAlgn="auto">
              <a:spcAft>
                <a:spcPts val="0"/>
              </a:spcAft>
              <a:defRPr/>
            </a:pPr>
            <a:r>
              <a:rPr lang="en-US" sz="1050" b="1" i="1" dirty="0"/>
              <a:t>National currency</a:t>
            </a:r>
            <a:r>
              <a:rPr lang="ru-RU" sz="1050" b="1" i="1" dirty="0"/>
              <a:t>: </a:t>
            </a:r>
            <a:r>
              <a:rPr lang="en-US" sz="1050" i="1" dirty="0" smtClean="0"/>
              <a:t>von</a:t>
            </a:r>
            <a:endParaRPr lang="ru-RU" sz="1050" dirty="0"/>
          </a:p>
        </p:txBody>
      </p:sp>
      <p:sp>
        <p:nvSpPr>
          <p:cNvPr id="8" name="Объект 2"/>
          <p:cNvSpPr txBox="1">
            <a:spLocks/>
          </p:cNvSpPr>
          <p:nvPr/>
        </p:nvSpPr>
        <p:spPr>
          <a:xfrm>
            <a:off x="332656" y="2576736"/>
            <a:ext cx="6172200" cy="6768752"/>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dirty="0"/>
              <a:t>The legal foundation of metrology in DPR Korea </a:t>
            </a:r>
            <a:r>
              <a:rPr lang="ru-RU" sz="1050" dirty="0" smtClean="0"/>
              <a:t/>
            </a:r>
            <a:br>
              <a:rPr lang="ru-RU" sz="1050" dirty="0" smtClean="0"/>
            </a:br>
            <a:r>
              <a:rPr lang="en-GB" sz="1050" dirty="0" smtClean="0"/>
              <a:t>is </a:t>
            </a:r>
            <a:r>
              <a:rPr lang="en-GB" sz="1050" dirty="0"/>
              <a:t>the Law of DPR Korea on Metrology adopted </a:t>
            </a:r>
            <a:r>
              <a:rPr lang="ru-RU" sz="1050" dirty="0" smtClean="0"/>
              <a:t/>
            </a:r>
            <a:br>
              <a:rPr lang="ru-RU" sz="1050" dirty="0" smtClean="0"/>
            </a:br>
            <a:r>
              <a:rPr lang="en-GB" sz="1050" dirty="0" smtClean="0"/>
              <a:t>in </a:t>
            </a:r>
            <a:r>
              <a:rPr lang="en-GB" sz="1050" dirty="0"/>
              <a:t>1993.</a:t>
            </a:r>
            <a:endParaRPr lang="ru-RU" sz="1050" dirty="0"/>
          </a:p>
          <a:p>
            <a:pPr fontAlgn="auto">
              <a:spcAft>
                <a:spcPts val="0"/>
              </a:spcAft>
              <a:defRPr/>
            </a:pPr>
            <a:r>
              <a:rPr lang="en-GB" sz="1050" dirty="0"/>
              <a:t>The institution responsible for standards, scientific metrology and calibration service is </a:t>
            </a:r>
            <a:r>
              <a:rPr lang="en-GB" sz="1050" b="1" dirty="0">
                <a:solidFill>
                  <a:srgbClr val="FF0000"/>
                </a:solidFill>
              </a:rPr>
              <a:t>Central Institute of Metrology (CIM)</a:t>
            </a:r>
            <a:r>
              <a:rPr lang="en-GB" sz="1050" dirty="0">
                <a:solidFill>
                  <a:srgbClr val="FF0000"/>
                </a:solidFill>
              </a:rPr>
              <a:t>.</a:t>
            </a:r>
            <a:endParaRPr lang="ru-RU" sz="1050" dirty="0">
              <a:solidFill>
                <a:srgbClr val="FF0000"/>
              </a:solidFill>
            </a:endParaRPr>
          </a:p>
          <a:p>
            <a:pPr fontAlgn="auto">
              <a:spcAft>
                <a:spcPts val="0"/>
              </a:spcAft>
              <a:defRPr/>
            </a:pPr>
            <a:r>
              <a:rPr lang="en-GB" sz="1050" dirty="0"/>
              <a:t>Its main tasks are:</a:t>
            </a:r>
            <a:endParaRPr lang="ru-RU" sz="1050" dirty="0"/>
          </a:p>
          <a:p>
            <a:pPr marL="172800" lvl="1" indent="-172800" fontAlgn="auto">
              <a:spcAft>
                <a:spcPts val="0"/>
              </a:spcAft>
              <a:buFont typeface="Arial" pitchFamily="34" charset="0"/>
              <a:buChar char="•"/>
              <a:defRPr/>
            </a:pPr>
            <a:r>
              <a:rPr lang="en-GB" sz="1050" dirty="0"/>
              <a:t>maintenance and management of national standards for the measurement units of physical quantities;</a:t>
            </a:r>
            <a:endParaRPr lang="ru-RU" sz="1050" dirty="0"/>
          </a:p>
          <a:p>
            <a:pPr marL="172800" lvl="1" indent="-172800" fontAlgn="auto">
              <a:spcAft>
                <a:spcPts val="0"/>
              </a:spcAft>
              <a:buFont typeface="Arial" pitchFamily="34" charset="0"/>
              <a:buChar char="•"/>
              <a:defRPr/>
            </a:pPr>
            <a:r>
              <a:rPr lang="en-GB" sz="1050" dirty="0"/>
              <a:t>fundamental research in the field of metrology;</a:t>
            </a:r>
            <a:endParaRPr lang="ru-RU" sz="1050" dirty="0"/>
          </a:p>
          <a:p>
            <a:pPr marL="172800" lvl="1" indent="-172800" fontAlgn="auto">
              <a:spcAft>
                <a:spcPts val="0"/>
              </a:spcAft>
              <a:buFont typeface="Arial" pitchFamily="34" charset="0"/>
              <a:buChar char="•"/>
              <a:defRPr/>
            </a:pPr>
            <a:r>
              <a:rPr lang="en-GB" sz="1050" dirty="0"/>
              <a:t>development of national standards </a:t>
            </a:r>
            <a:r>
              <a:rPr lang="ru-RU" sz="1050" dirty="0" smtClean="0"/>
              <a:t/>
            </a:r>
            <a:br>
              <a:rPr lang="ru-RU" sz="1050" dirty="0" smtClean="0"/>
            </a:br>
            <a:r>
              <a:rPr lang="en-GB" sz="1050" dirty="0" smtClean="0"/>
              <a:t>and </a:t>
            </a:r>
            <a:r>
              <a:rPr lang="en-GB" sz="1050" dirty="0"/>
              <a:t>reference measuring instruments;</a:t>
            </a:r>
            <a:endParaRPr lang="ru-RU" sz="1050" dirty="0"/>
          </a:p>
          <a:p>
            <a:pPr marL="172800" lvl="1" indent="-172800" fontAlgn="auto">
              <a:spcAft>
                <a:spcPts val="0"/>
              </a:spcAft>
              <a:buFont typeface="Arial" pitchFamily="34" charset="0"/>
              <a:buChar char="•"/>
              <a:defRPr/>
            </a:pPr>
            <a:r>
              <a:rPr lang="en-GB" sz="1050" dirty="0"/>
              <a:t>calibration and international comparison </a:t>
            </a:r>
            <a:r>
              <a:rPr lang="ru-RU" sz="1050" dirty="0" smtClean="0"/>
              <a:t/>
            </a:r>
            <a:br>
              <a:rPr lang="ru-RU" sz="1050" dirty="0" smtClean="0"/>
            </a:br>
            <a:r>
              <a:rPr lang="en-GB" sz="1050" dirty="0" smtClean="0"/>
              <a:t>of </a:t>
            </a:r>
            <a:r>
              <a:rPr lang="en-GB" sz="1050" dirty="0"/>
              <a:t>various kinds of reference measuring instruments;</a:t>
            </a:r>
            <a:endParaRPr lang="ru-RU" sz="1050" dirty="0"/>
          </a:p>
          <a:p>
            <a:pPr marL="172800" lvl="1" indent="-172800" fontAlgn="auto">
              <a:spcAft>
                <a:spcPts val="0"/>
              </a:spcAft>
              <a:buFont typeface="Arial" pitchFamily="34" charset="0"/>
              <a:buChar char="•"/>
              <a:defRPr/>
            </a:pPr>
            <a:r>
              <a:rPr lang="en-GB" sz="1050" dirty="0"/>
              <a:t>pattern approval of measuring instruments;</a:t>
            </a:r>
            <a:endParaRPr lang="ru-RU" sz="1050" dirty="0"/>
          </a:p>
          <a:p>
            <a:pPr marL="172800" lvl="1" indent="-172800" fontAlgn="auto">
              <a:spcAft>
                <a:spcPts val="0"/>
              </a:spcAft>
              <a:buFont typeface="Arial" pitchFamily="34" charset="0"/>
              <a:buChar char="•"/>
              <a:defRPr/>
            </a:pPr>
            <a:r>
              <a:rPr lang="en-GB" sz="1050" dirty="0"/>
              <a:t>research for the establishment of law </a:t>
            </a:r>
            <a:r>
              <a:rPr lang="ru-RU" sz="1050" dirty="0" smtClean="0"/>
              <a:t/>
            </a:r>
            <a:br>
              <a:rPr lang="ru-RU" sz="1050" dirty="0" smtClean="0"/>
            </a:br>
            <a:r>
              <a:rPr lang="en-GB" sz="1050" dirty="0" smtClean="0"/>
              <a:t>and </a:t>
            </a:r>
            <a:r>
              <a:rPr lang="en-GB" sz="1050" dirty="0"/>
              <a:t>regulations on metrology;</a:t>
            </a:r>
            <a:endParaRPr lang="ru-RU" sz="1050" dirty="0"/>
          </a:p>
          <a:p>
            <a:pPr marL="172800" lvl="1" indent="-172800" fontAlgn="auto">
              <a:spcAft>
                <a:spcPts val="0"/>
              </a:spcAft>
              <a:buFont typeface="Arial" pitchFamily="34" charset="0"/>
              <a:buChar char="•"/>
              <a:defRPr/>
            </a:pPr>
            <a:r>
              <a:rPr lang="en-GB" sz="1050" dirty="0"/>
              <a:t>train of the experts and dissemination </a:t>
            </a:r>
            <a:r>
              <a:rPr lang="en-GB" sz="1050" dirty="0" smtClean="0"/>
              <a:t>of </a:t>
            </a:r>
            <a:r>
              <a:rPr lang="en-GB" sz="1050" dirty="0"/>
              <a:t>scientific and technical knowledge on metrology;</a:t>
            </a:r>
            <a:endParaRPr lang="ru-RU" sz="1050" dirty="0"/>
          </a:p>
          <a:p>
            <a:pPr marL="172800" lvl="1" indent="-172800" fontAlgn="auto">
              <a:spcAft>
                <a:spcPts val="0"/>
              </a:spcAft>
              <a:buFont typeface="Arial" pitchFamily="34" charset="0"/>
              <a:buChar char="•"/>
              <a:defRPr/>
            </a:pPr>
            <a:r>
              <a:rPr lang="en-GB" sz="1050" dirty="0"/>
              <a:t>international exchange in the field of metrology</a:t>
            </a:r>
            <a:r>
              <a:rPr lang="en-GB" sz="1050" dirty="0" smtClean="0"/>
              <a:t>.</a:t>
            </a:r>
            <a:r>
              <a:rPr lang="ru-RU" sz="1050" dirty="0" smtClean="0"/>
              <a:t/>
            </a:r>
            <a:br>
              <a:rPr lang="ru-RU" sz="1050" dirty="0" smtClean="0"/>
            </a:br>
            <a:endParaRPr lang="ru-RU" sz="1050" dirty="0"/>
          </a:p>
          <a:p>
            <a:pPr fontAlgn="auto">
              <a:spcAft>
                <a:spcPts val="0"/>
              </a:spcAft>
              <a:defRPr/>
            </a:pPr>
            <a:r>
              <a:rPr lang="en-GB" sz="1050" b="1" dirty="0"/>
              <a:t>Director:	</a:t>
            </a:r>
            <a:r>
              <a:rPr lang="en-GB" sz="1050" b="1" dirty="0" err="1"/>
              <a:t>Mr.</a:t>
            </a:r>
            <a:r>
              <a:rPr lang="en-GB" sz="1050" b="1" dirty="0"/>
              <a:t> Jang </a:t>
            </a:r>
            <a:r>
              <a:rPr lang="en-GB" sz="1050" b="1" dirty="0" err="1"/>
              <a:t>Myong</a:t>
            </a:r>
            <a:r>
              <a:rPr lang="en-GB" sz="1050" b="1" dirty="0"/>
              <a:t> Il</a:t>
            </a:r>
            <a:endParaRPr lang="ru-RU" sz="1050" dirty="0"/>
          </a:p>
          <a:p>
            <a:pPr fontAlgn="auto">
              <a:spcAft>
                <a:spcPts val="0"/>
              </a:spcAft>
              <a:defRPr/>
            </a:pPr>
            <a:r>
              <a:rPr lang="en-GB" sz="1050" b="1" dirty="0"/>
              <a:t>Address:	</a:t>
            </a:r>
            <a:r>
              <a:rPr lang="en-GB" sz="1050" dirty="0" err="1"/>
              <a:t>Sonsin</a:t>
            </a:r>
            <a:r>
              <a:rPr lang="en-GB" sz="1050" dirty="0"/>
              <a:t>-Dong No.1, </a:t>
            </a:r>
            <a:r>
              <a:rPr lang="en-GB" sz="1050" dirty="0" err="1"/>
              <a:t>Sadong</a:t>
            </a:r>
            <a:r>
              <a:rPr lang="en-GB" sz="1050" dirty="0"/>
              <a:t> District, </a:t>
            </a:r>
            <a:r>
              <a:rPr lang="ru-RU" sz="1050" dirty="0" smtClean="0"/>
              <a:t>	</a:t>
            </a:r>
            <a:r>
              <a:rPr lang="en-GB" sz="1050" dirty="0" smtClean="0"/>
              <a:t>Pyongyang</a:t>
            </a:r>
            <a:r>
              <a:rPr lang="en-GB" sz="1050" dirty="0"/>
              <a:t>, DPR of Korea</a:t>
            </a:r>
            <a:endParaRPr lang="ru-RU" sz="1050" dirty="0"/>
          </a:p>
          <a:p>
            <a:pPr fontAlgn="auto">
              <a:spcAft>
                <a:spcPts val="0"/>
              </a:spcAft>
              <a:defRPr/>
            </a:pPr>
            <a:r>
              <a:rPr lang="en-GB" sz="1050" b="1" dirty="0"/>
              <a:t>Telephone:	</a:t>
            </a:r>
            <a:r>
              <a:rPr lang="en-GB" sz="1050" dirty="0"/>
              <a:t>+850 2 381 86 49</a:t>
            </a:r>
            <a:endParaRPr lang="ru-RU" sz="1050" dirty="0"/>
          </a:p>
          <a:p>
            <a:pPr fontAlgn="auto">
              <a:spcAft>
                <a:spcPts val="0"/>
              </a:spcAft>
              <a:defRPr/>
            </a:pPr>
            <a:r>
              <a:rPr lang="en-GB" sz="1050" b="1" dirty="0"/>
              <a:t>Fax:	</a:t>
            </a:r>
            <a:r>
              <a:rPr lang="en-GB" sz="1050" dirty="0" smtClean="0"/>
              <a:t>+</a:t>
            </a:r>
            <a:r>
              <a:rPr lang="en-GB" sz="1050" dirty="0"/>
              <a:t>850 2 381 44 80</a:t>
            </a:r>
            <a:endParaRPr lang="ru-RU" sz="1050" dirty="0"/>
          </a:p>
          <a:p>
            <a:pPr fontAlgn="auto">
              <a:spcAft>
                <a:spcPts val="0"/>
              </a:spcAft>
              <a:defRPr/>
            </a:pPr>
            <a:r>
              <a:rPr lang="en-GB" sz="1050" b="1" dirty="0"/>
              <a:t>E-mail:	</a:t>
            </a:r>
            <a:r>
              <a:rPr lang="en-GB" sz="1050" dirty="0" smtClean="0">
                <a:hlinkClick r:id="rId2"/>
              </a:rPr>
              <a:t>pdk0301@163.com</a:t>
            </a:r>
            <a:r>
              <a:rPr lang="ru-RU" sz="1050" dirty="0" smtClean="0"/>
              <a:t/>
            </a:r>
            <a:br>
              <a:rPr lang="ru-RU" sz="1050" dirty="0" smtClean="0"/>
            </a:br>
            <a:endParaRPr lang="ru-RU" sz="1050" dirty="0"/>
          </a:p>
          <a:p>
            <a:pPr fontAlgn="auto">
              <a:spcAft>
                <a:spcPts val="0"/>
              </a:spcAft>
              <a:defRPr/>
            </a:pPr>
            <a:r>
              <a:rPr lang="en-GB" sz="1050" dirty="0"/>
              <a:t>Institution responsible for legal metrology is </a:t>
            </a:r>
            <a:r>
              <a:rPr lang="en-GB" sz="1050" b="1" dirty="0">
                <a:solidFill>
                  <a:srgbClr val="FF0000"/>
                </a:solidFill>
              </a:rPr>
              <a:t>State Administration for Quality Management (SAQM)</a:t>
            </a:r>
            <a:r>
              <a:rPr lang="en-GB" sz="1050" dirty="0">
                <a:solidFill>
                  <a:srgbClr val="FF0000"/>
                </a:solidFill>
              </a:rPr>
              <a:t> </a:t>
            </a:r>
            <a:r>
              <a:rPr lang="en-GB" sz="1050" dirty="0"/>
              <a:t>responsible for the metrological works in the country.</a:t>
            </a:r>
            <a:endParaRPr lang="ru-RU" sz="1050" dirty="0"/>
          </a:p>
          <a:p>
            <a:pPr fontAlgn="auto">
              <a:spcAft>
                <a:spcPts val="0"/>
              </a:spcAft>
              <a:defRPr/>
            </a:pPr>
            <a:r>
              <a:rPr lang="en-GB" sz="1050" dirty="0"/>
              <a:t>It is charged with the following main activities:</a:t>
            </a:r>
            <a:endParaRPr lang="ru-RU" sz="1050" dirty="0"/>
          </a:p>
          <a:p>
            <a:pPr marL="171450" indent="-171450" fontAlgn="auto">
              <a:spcAft>
                <a:spcPts val="0"/>
              </a:spcAft>
              <a:buFont typeface="Arial" pitchFamily="34" charset="0"/>
              <a:buChar char="•"/>
              <a:defRPr/>
            </a:pPr>
            <a:r>
              <a:rPr lang="en-GB" sz="1050" dirty="0"/>
              <a:t>to elaborate and realize the state policy </a:t>
            </a:r>
            <a:r>
              <a:rPr lang="ru-RU" sz="1050" dirty="0" smtClean="0"/>
              <a:t/>
            </a:r>
            <a:br>
              <a:rPr lang="ru-RU" sz="1050" dirty="0" smtClean="0"/>
            </a:br>
            <a:r>
              <a:rPr lang="en-GB" sz="1050" dirty="0" smtClean="0"/>
              <a:t>in </a:t>
            </a:r>
            <a:r>
              <a:rPr lang="en-GB" sz="1050" dirty="0"/>
              <a:t>metrology;</a:t>
            </a:r>
            <a:endParaRPr lang="ru-RU" sz="1050" dirty="0"/>
          </a:p>
          <a:p>
            <a:pPr marL="171450" indent="-171450" fontAlgn="auto">
              <a:spcAft>
                <a:spcPts val="0"/>
              </a:spcAft>
              <a:buFont typeface="Arial" pitchFamily="34" charset="0"/>
              <a:buChar char="•"/>
              <a:defRPr/>
            </a:pPr>
            <a:r>
              <a:rPr lang="en-GB" sz="1050" dirty="0"/>
              <a:t>to define and register the measurement standards for the unification of measurement units and maintenance of their accuracy;</a:t>
            </a:r>
            <a:endParaRPr lang="ru-RU" sz="1050" dirty="0"/>
          </a:p>
          <a:p>
            <a:pPr marL="171450" indent="-171450" fontAlgn="auto">
              <a:spcAft>
                <a:spcPts val="0"/>
              </a:spcAft>
              <a:buFont typeface="Arial" pitchFamily="34" charset="0"/>
              <a:buChar char="•"/>
              <a:defRPr/>
            </a:pPr>
            <a:r>
              <a:rPr lang="en-GB" sz="1050" dirty="0"/>
              <a:t>to approve the measuring means;</a:t>
            </a:r>
            <a:endParaRPr lang="ru-RU" sz="1050" dirty="0"/>
          </a:p>
          <a:p>
            <a:pPr marL="171450" indent="-171450" fontAlgn="auto">
              <a:spcAft>
                <a:spcPts val="0"/>
              </a:spcAft>
              <a:buFont typeface="Arial" pitchFamily="34" charset="0"/>
              <a:buChar char="•"/>
              <a:defRPr/>
            </a:pPr>
            <a:r>
              <a:rPr lang="en-GB" sz="1050" dirty="0"/>
              <a:t>to accredit the self-calibration institution;</a:t>
            </a:r>
            <a:endParaRPr lang="ru-RU" sz="1050" dirty="0"/>
          </a:p>
          <a:p>
            <a:pPr marL="171450" indent="-171450" fontAlgn="auto">
              <a:spcAft>
                <a:spcPts val="0"/>
              </a:spcAft>
              <a:buFont typeface="Arial" pitchFamily="34" charset="0"/>
              <a:buChar char="•"/>
              <a:defRPr/>
            </a:pPr>
            <a:r>
              <a:rPr lang="en-GB" sz="1050" dirty="0"/>
              <a:t>to organize and carry out the inspection </a:t>
            </a:r>
            <a:r>
              <a:rPr lang="ru-RU" sz="1050" dirty="0" smtClean="0"/>
              <a:t/>
            </a:r>
            <a:br>
              <a:rPr lang="ru-RU" sz="1050" dirty="0" smtClean="0"/>
            </a:br>
            <a:r>
              <a:rPr lang="en-GB" sz="1050" dirty="0" smtClean="0"/>
              <a:t>and </a:t>
            </a:r>
            <a:r>
              <a:rPr lang="en-GB" sz="1050" dirty="0"/>
              <a:t>supervision in the field of metrology;</a:t>
            </a:r>
            <a:endParaRPr lang="ru-RU" sz="1050" dirty="0"/>
          </a:p>
          <a:p>
            <a:pPr marL="171450" indent="-171450" fontAlgn="auto">
              <a:spcAft>
                <a:spcPts val="0"/>
              </a:spcAft>
              <a:buFont typeface="Arial" pitchFamily="34" charset="0"/>
              <a:buChar char="•"/>
              <a:defRPr/>
            </a:pPr>
            <a:r>
              <a:rPr lang="en-GB" sz="1050" dirty="0"/>
              <a:t>to elaborate the law, regulations and rules </a:t>
            </a:r>
            <a:r>
              <a:rPr lang="ru-RU" sz="1050" dirty="0" smtClean="0"/>
              <a:t/>
            </a:r>
            <a:br>
              <a:rPr lang="ru-RU" sz="1050" dirty="0" smtClean="0"/>
            </a:br>
            <a:r>
              <a:rPr lang="en-GB" sz="1050" dirty="0" smtClean="0"/>
              <a:t>on metrology</a:t>
            </a:r>
            <a:r>
              <a:rPr lang="en-GB" sz="1050" dirty="0"/>
              <a:t>;</a:t>
            </a:r>
            <a:endParaRPr lang="ru-RU" sz="1050" dirty="0"/>
          </a:p>
          <a:p>
            <a:pPr marL="171450" indent="-171450" fontAlgn="auto">
              <a:spcAft>
                <a:spcPts val="0"/>
              </a:spcAft>
              <a:buFont typeface="Arial" pitchFamily="34" charset="0"/>
              <a:buChar char="•"/>
              <a:defRPr/>
            </a:pPr>
            <a:r>
              <a:rPr lang="en-GB" sz="1050" dirty="0"/>
              <a:t>to approve the guidelines to the calibration </a:t>
            </a:r>
            <a:r>
              <a:rPr lang="ru-RU" sz="1050" dirty="0" smtClean="0"/>
              <a:t/>
            </a:r>
            <a:br>
              <a:rPr lang="ru-RU" sz="1050" dirty="0" smtClean="0"/>
            </a:br>
            <a:r>
              <a:rPr lang="en-GB" sz="1050" dirty="0" smtClean="0"/>
              <a:t>and </a:t>
            </a:r>
            <a:r>
              <a:rPr lang="en-GB" sz="1050" dirty="0"/>
              <a:t>pattern evaluation</a:t>
            </a:r>
            <a:r>
              <a:rPr lang="en-GB" sz="1050" dirty="0" smtClean="0"/>
              <a:t>.</a:t>
            </a:r>
            <a:r>
              <a:rPr lang="ru-RU" sz="1050" dirty="0" smtClean="0"/>
              <a:t/>
            </a:r>
            <a:br>
              <a:rPr lang="ru-RU" sz="1050" dirty="0" smtClean="0"/>
            </a:br>
            <a:endParaRPr lang="ru-RU" sz="1050" dirty="0"/>
          </a:p>
          <a:p>
            <a:pPr fontAlgn="auto">
              <a:spcAft>
                <a:spcPts val="0"/>
              </a:spcAft>
              <a:defRPr/>
            </a:pPr>
            <a:r>
              <a:rPr lang="en-GB" sz="1050" b="1" dirty="0"/>
              <a:t>Management:	</a:t>
            </a:r>
            <a:r>
              <a:rPr lang="en-GB" sz="1050" b="1" dirty="0" err="1"/>
              <a:t>Mr.</a:t>
            </a:r>
            <a:r>
              <a:rPr lang="en-GB" sz="1050" b="1" dirty="0"/>
              <a:t> Pak Song </a:t>
            </a:r>
            <a:r>
              <a:rPr lang="en-GB" sz="1050" b="1" dirty="0" err="1"/>
              <a:t>Guk</a:t>
            </a:r>
            <a:r>
              <a:rPr lang="en-GB" sz="1050" b="1" dirty="0"/>
              <a:t>, </a:t>
            </a:r>
            <a:endParaRPr lang="ru-RU" sz="1050" b="1" dirty="0" smtClean="0"/>
          </a:p>
          <a:p>
            <a:pPr fontAlgn="auto">
              <a:spcAft>
                <a:spcPts val="0"/>
              </a:spcAft>
              <a:defRPr/>
            </a:pPr>
            <a:r>
              <a:rPr lang="ru-RU" sz="1050" b="1" dirty="0"/>
              <a:t>	</a:t>
            </a:r>
            <a:r>
              <a:rPr lang="en-GB" sz="1050" b="1" dirty="0" smtClean="0"/>
              <a:t>Acting President</a:t>
            </a:r>
            <a:endParaRPr lang="ru-RU" sz="1050" dirty="0" smtClean="0"/>
          </a:p>
          <a:p>
            <a:pPr fontAlgn="auto">
              <a:spcAft>
                <a:spcPts val="0"/>
              </a:spcAft>
              <a:defRPr/>
            </a:pPr>
            <a:r>
              <a:rPr lang="ru-RU" sz="1050" b="1" dirty="0" smtClean="0"/>
              <a:t>	</a:t>
            </a:r>
            <a:r>
              <a:rPr lang="en-GB" sz="1050" b="1" dirty="0" err="1" smtClean="0"/>
              <a:t>Dr.</a:t>
            </a:r>
            <a:r>
              <a:rPr lang="en-GB" sz="1050" b="1" dirty="0" smtClean="0"/>
              <a:t> Jo </a:t>
            </a:r>
            <a:r>
              <a:rPr lang="en-GB" sz="1050" b="1" dirty="0" err="1" smtClean="0"/>
              <a:t>Hui</a:t>
            </a:r>
            <a:r>
              <a:rPr lang="en-GB" sz="1050" b="1" dirty="0" smtClean="0"/>
              <a:t> </a:t>
            </a:r>
            <a:r>
              <a:rPr lang="en-GB" sz="1050" b="1" dirty="0" err="1" smtClean="0"/>
              <a:t>Kon</a:t>
            </a:r>
            <a:r>
              <a:rPr lang="en-GB" sz="1050" b="1" dirty="0" smtClean="0"/>
              <a:t>, </a:t>
            </a:r>
            <a:r>
              <a:rPr lang="ru-RU" sz="1050" b="1" dirty="0"/>
              <a:t> </a:t>
            </a:r>
            <a:r>
              <a:rPr lang="en-GB" sz="1050" b="1" dirty="0" smtClean="0"/>
              <a:t>Director, </a:t>
            </a:r>
            <a:r>
              <a:rPr lang="ru-RU" sz="1050" b="1" dirty="0" smtClean="0"/>
              <a:t>	</a:t>
            </a:r>
            <a:r>
              <a:rPr lang="en-GB" sz="1050" b="1" dirty="0" smtClean="0"/>
              <a:t>Department of Metrology</a:t>
            </a:r>
            <a:endParaRPr lang="ru-RU" sz="1050" dirty="0" smtClean="0"/>
          </a:p>
          <a:p>
            <a:pPr fontAlgn="auto">
              <a:spcAft>
                <a:spcPts val="0"/>
              </a:spcAft>
              <a:defRPr/>
            </a:pPr>
            <a:r>
              <a:rPr lang="en-GB" sz="1050" b="1" dirty="0" smtClean="0"/>
              <a:t>Address</a:t>
            </a:r>
            <a:r>
              <a:rPr lang="en-GB" sz="1050" b="1" dirty="0"/>
              <a:t>:	</a:t>
            </a:r>
            <a:r>
              <a:rPr lang="en-GB" sz="1050" dirty="0" err="1" smtClean="0"/>
              <a:t>Inhung</a:t>
            </a:r>
            <a:r>
              <a:rPr lang="en-GB" sz="1050" dirty="0" smtClean="0"/>
              <a:t>-Dong </a:t>
            </a:r>
            <a:r>
              <a:rPr lang="en-GB" sz="1050" dirty="0"/>
              <a:t>No.1, </a:t>
            </a:r>
            <a:r>
              <a:rPr lang="en-GB" sz="1050" dirty="0" err="1"/>
              <a:t>Moranbong</a:t>
            </a:r>
            <a:r>
              <a:rPr lang="en-GB" sz="1050" dirty="0"/>
              <a:t> </a:t>
            </a:r>
            <a:r>
              <a:rPr lang="ru-RU" sz="1050" dirty="0" smtClean="0"/>
              <a:t>	</a:t>
            </a:r>
            <a:r>
              <a:rPr lang="en-GB" sz="1050" dirty="0" smtClean="0"/>
              <a:t>District</a:t>
            </a:r>
            <a:r>
              <a:rPr lang="en-GB" sz="1050" dirty="0"/>
              <a:t>, Pyongyang, DPR Korea</a:t>
            </a:r>
            <a:endParaRPr lang="ru-RU" sz="1050" dirty="0"/>
          </a:p>
          <a:p>
            <a:pPr fontAlgn="auto">
              <a:spcAft>
                <a:spcPts val="0"/>
              </a:spcAft>
              <a:defRPr/>
            </a:pPr>
            <a:r>
              <a:rPr lang="en-GB" sz="1050" b="1" dirty="0"/>
              <a:t>Telephone:	</a:t>
            </a:r>
            <a:r>
              <a:rPr lang="en-GB" sz="1050" dirty="0" smtClean="0"/>
              <a:t>+ </a:t>
            </a:r>
            <a:r>
              <a:rPr lang="en-GB" sz="1050" dirty="0"/>
              <a:t>850 2 18111 (ext. 381 8989)</a:t>
            </a:r>
            <a:endParaRPr lang="ru-RU" sz="1050" dirty="0"/>
          </a:p>
          <a:p>
            <a:pPr fontAlgn="auto">
              <a:spcAft>
                <a:spcPts val="0"/>
              </a:spcAft>
              <a:defRPr/>
            </a:pPr>
            <a:r>
              <a:rPr lang="en-GB" sz="1050" b="1" dirty="0"/>
              <a:t>Fax:	</a:t>
            </a:r>
            <a:r>
              <a:rPr lang="en-GB" sz="1050" dirty="0" smtClean="0"/>
              <a:t>+ </a:t>
            </a:r>
            <a:r>
              <a:rPr lang="en-GB" sz="1050" dirty="0"/>
              <a:t>850 2 381 44 10</a:t>
            </a:r>
            <a:endParaRPr lang="ru-RU" sz="1050" dirty="0"/>
          </a:p>
          <a:p>
            <a:pPr fontAlgn="auto">
              <a:spcAft>
                <a:spcPts val="0"/>
              </a:spcAft>
              <a:defRPr/>
            </a:pPr>
            <a:r>
              <a:rPr lang="en-GB" sz="1050" b="1" dirty="0"/>
              <a:t>E-mail:	</a:t>
            </a:r>
            <a:r>
              <a:rPr lang="en-GB" sz="1050" dirty="0" smtClean="0">
                <a:hlinkClick r:id="rId3"/>
              </a:rPr>
              <a:t>saqm@co.chesin.com</a:t>
            </a:r>
            <a:r>
              <a:rPr lang="ru-RU" sz="1050" dirty="0" smtClean="0"/>
              <a:t/>
            </a:r>
            <a:br>
              <a:rPr lang="ru-RU" sz="1050" dirty="0" smtClean="0"/>
            </a:br>
            <a:endParaRPr lang="ru-RU" sz="1050" dirty="0"/>
          </a:p>
          <a:p>
            <a:pPr fontAlgn="auto">
              <a:spcAft>
                <a:spcPts val="0"/>
              </a:spcAft>
              <a:defRPr/>
            </a:pPr>
            <a:r>
              <a:rPr lang="en-GB" sz="1050" b="1" dirty="0">
                <a:solidFill>
                  <a:srgbClr val="FF0000"/>
                </a:solidFill>
              </a:rPr>
              <a:t>Territorial Institutions of Calibration</a:t>
            </a:r>
            <a:r>
              <a:rPr lang="en-GB" sz="1050" dirty="0">
                <a:solidFill>
                  <a:srgbClr val="FF0000"/>
                </a:solidFill>
              </a:rPr>
              <a:t> </a:t>
            </a:r>
            <a:r>
              <a:rPr lang="en-GB" sz="1050" dirty="0"/>
              <a:t>are the subordinate of SAQM. These institutions are charged with the following main activities:</a:t>
            </a:r>
            <a:endParaRPr lang="ru-RU" sz="1050" dirty="0"/>
          </a:p>
          <a:p>
            <a:pPr marL="172800" lvl="1" indent="-172800" fontAlgn="auto">
              <a:spcAft>
                <a:spcPts val="0"/>
              </a:spcAft>
              <a:buFont typeface="Arial" pitchFamily="34" charset="0"/>
              <a:buChar char="•"/>
              <a:defRPr/>
            </a:pPr>
            <a:r>
              <a:rPr lang="en-GB" sz="1050" dirty="0"/>
              <a:t>to maintain the working standards and reference instruments;</a:t>
            </a:r>
            <a:endParaRPr lang="ru-RU" sz="1050" dirty="0"/>
          </a:p>
          <a:p>
            <a:pPr marL="172800" lvl="1" indent="-172800" fontAlgn="auto">
              <a:spcAft>
                <a:spcPts val="0"/>
              </a:spcAft>
              <a:buFont typeface="Arial" pitchFamily="34" charset="0"/>
              <a:buChar char="•"/>
              <a:defRPr/>
            </a:pPr>
            <a:r>
              <a:rPr lang="en-GB" sz="1050" dirty="0"/>
              <a:t>to calibrate the ordinary measuring instruments belonging to the category of state calibration within the territory;</a:t>
            </a:r>
            <a:endParaRPr lang="ru-RU" sz="1050" dirty="0"/>
          </a:p>
          <a:p>
            <a:pPr marL="172800" lvl="1" indent="-172800" fontAlgn="auto">
              <a:spcAft>
                <a:spcPts val="0"/>
              </a:spcAft>
              <a:buFont typeface="Arial" pitchFamily="34" charset="0"/>
              <a:buChar char="•"/>
              <a:defRPr/>
            </a:pPr>
            <a:r>
              <a:rPr lang="en-GB" sz="1050" dirty="0"/>
              <a:t>to carry out the supervision and control </a:t>
            </a:r>
            <a:r>
              <a:rPr lang="ru-RU" sz="1050" dirty="0" smtClean="0"/>
              <a:t/>
            </a:r>
            <a:br>
              <a:rPr lang="ru-RU" sz="1050" dirty="0" smtClean="0"/>
            </a:br>
            <a:r>
              <a:rPr lang="en-GB" sz="1050" dirty="0" smtClean="0"/>
              <a:t>on </a:t>
            </a:r>
            <a:r>
              <a:rPr lang="en-GB" sz="1050" dirty="0"/>
              <a:t>metrology;</a:t>
            </a:r>
            <a:endParaRPr lang="ru-RU" sz="1050" dirty="0"/>
          </a:p>
          <a:p>
            <a:pPr marL="172800" lvl="1" indent="-172800" fontAlgn="auto">
              <a:spcAft>
                <a:spcPts val="0"/>
              </a:spcAft>
              <a:buFont typeface="Arial" pitchFamily="34" charset="0"/>
              <a:buChar char="•"/>
              <a:defRPr/>
            </a:pPr>
            <a:r>
              <a:rPr lang="en-GB" sz="1050" dirty="0"/>
              <a:t>to give technical and administrative guidance </a:t>
            </a:r>
            <a:r>
              <a:rPr lang="ru-RU" sz="1050" dirty="0" smtClean="0"/>
              <a:t/>
            </a:r>
            <a:br>
              <a:rPr lang="ru-RU" sz="1050" dirty="0" smtClean="0"/>
            </a:br>
            <a:r>
              <a:rPr lang="en-GB" sz="1050" dirty="0" smtClean="0"/>
              <a:t>to </a:t>
            </a:r>
            <a:r>
              <a:rPr lang="en-GB" sz="1050" dirty="0"/>
              <a:t>the self-calibration institutions within </a:t>
            </a:r>
            <a:r>
              <a:rPr lang="ru-RU" sz="1050" dirty="0" smtClean="0"/>
              <a:t/>
            </a:r>
            <a:br>
              <a:rPr lang="ru-RU" sz="1050" dirty="0" smtClean="0"/>
            </a:br>
            <a:r>
              <a:rPr lang="en-GB" sz="1050" dirty="0" smtClean="0"/>
              <a:t>the </a:t>
            </a:r>
            <a:r>
              <a:rPr lang="en-GB" sz="1050" dirty="0"/>
              <a:t>territory.</a:t>
            </a:r>
            <a:endParaRPr lang="ru-RU" sz="1050" dirty="0"/>
          </a:p>
        </p:txBody>
      </p:sp>
      <p:pic>
        <p:nvPicPr>
          <p:cNvPr id="84998" name="Рисунок 1"/>
          <p:cNvPicPr>
            <a:picLocks noChangeAspect="1"/>
          </p:cNvPicPr>
          <p:nvPr/>
        </p:nvPicPr>
        <p:blipFill>
          <a:blip r:embed="rId4" cstate="print"/>
          <a:srcRect/>
          <a:stretch>
            <a:fillRect/>
          </a:stretch>
        </p:blipFill>
        <p:spPr bwMode="auto">
          <a:xfrm>
            <a:off x="793750" y="938213"/>
            <a:ext cx="1735138" cy="1611312"/>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GEORGIA</a:t>
            </a:r>
            <a:endParaRPr lang="ru-RU" sz="1600" b="1" dirty="0">
              <a:solidFill>
                <a:srgbClr val="FF0000"/>
              </a:solidFill>
            </a:endParaRPr>
          </a:p>
          <a:p>
            <a:pPr fontAlgn="auto">
              <a:spcAft>
                <a:spcPts val="0"/>
              </a:spcAft>
              <a:defRPr/>
            </a:pP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 </a:t>
            </a:r>
            <a:r>
              <a:rPr lang="en-GB" sz="1050" i="1" dirty="0"/>
              <a:t>69,7 thousand km</a:t>
            </a:r>
            <a:r>
              <a:rPr lang="en-GB" sz="1050" i="1" baseline="30000" dirty="0"/>
              <a:t>2</a:t>
            </a:r>
            <a:endParaRPr lang="ru-RU" sz="1050" dirty="0"/>
          </a:p>
          <a:p>
            <a:pPr fontAlgn="auto">
              <a:spcAft>
                <a:spcPts val="0"/>
              </a:spcAft>
              <a:defRPr/>
            </a:pPr>
            <a:r>
              <a:rPr lang="en-GB" sz="1050" b="1" i="1" dirty="0"/>
              <a:t>Population:</a:t>
            </a:r>
            <a:r>
              <a:rPr lang="en-GB" sz="1050" i="1" dirty="0"/>
              <a:t> </a:t>
            </a:r>
            <a:r>
              <a:rPr lang="en-GB" sz="1050" i="1" dirty="0" smtClean="0"/>
              <a:t>4.6 </a:t>
            </a:r>
            <a:r>
              <a:rPr lang="en-GB" sz="1050" i="1" dirty="0"/>
              <a:t>million</a:t>
            </a:r>
            <a:endParaRPr lang="ru-RU" sz="1050" dirty="0"/>
          </a:p>
          <a:p>
            <a:pPr fontAlgn="auto">
              <a:spcAft>
                <a:spcPts val="0"/>
              </a:spcAft>
              <a:defRPr/>
            </a:pPr>
            <a:r>
              <a:rPr lang="en-GB" sz="1050" b="1" i="1" dirty="0"/>
              <a:t>Capital:</a:t>
            </a:r>
            <a:r>
              <a:rPr lang="en-GB" sz="1050" i="1" dirty="0"/>
              <a:t> Tbilisi</a:t>
            </a:r>
            <a:endParaRPr lang="ru-RU" sz="1050" dirty="0"/>
          </a:p>
          <a:p>
            <a:pPr fontAlgn="auto">
              <a:spcAft>
                <a:spcPts val="0"/>
              </a:spcAft>
              <a:defRPr/>
            </a:pPr>
            <a:r>
              <a:rPr lang="en-US" sz="1050" b="1" i="1" dirty="0" smtClean="0"/>
              <a:t>Time zone</a:t>
            </a:r>
            <a:r>
              <a:rPr lang="ru-RU" sz="1050" b="1" i="1" dirty="0" smtClean="0"/>
              <a:t>: </a:t>
            </a:r>
            <a:r>
              <a:rPr lang="ru-RU" sz="1050" i="1" dirty="0" smtClean="0"/>
              <a:t>UTC+4</a:t>
            </a:r>
            <a:endParaRPr lang="ru-RU" sz="1050" dirty="0" smtClean="0"/>
          </a:p>
          <a:p>
            <a:pPr fontAlgn="auto">
              <a:spcAft>
                <a:spcPts val="0"/>
              </a:spcAft>
              <a:defRPr/>
            </a:pPr>
            <a:r>
              <a:rPr lang="en-US" sz="1050" b="1" i="1" dirty="0"/>
              <a:t>National currency</a:t>
            </a:r>
            <a:r>
              <a:rPr lang="ru-RU" sz="1050" b="1" i="1" dirty="0"/>
              <a:t>: </a:t>
            </a:r>
            <a:r>
              <a:rPr lang="en-US" sz="1050" i="1" dirty="0" err="1" smtClean="0"/>
              <a:t>lari</a:t>
            </a:r>
            <a:r>
              <a:rPr lang="en-US" sz="1050" i="1" dirty="0" smtClean="0"/>
              <a:t> (GEL)</a:t>
            </a:r>
            <a:endParaRPr lang="ru-RU" sz="1050" dirty="0"/>
          </a:p>
        </p:txBody>
      </p:sp>
      <p:sp>
        <p:nvSpPr>
          <p:cNvPr id="8" name="Объект 2"/>
          <p:cNvSpPr txBox="1">
            <a:spLocks/>
          </p:cNvSpPr>
          <p:nvPr/>
        </p:nvSpPr>
        <p:spPr>
          <a:xfrm>
            <a:off x="332656" y="2576736"/>
            <a:ext cx="6172200" cy="4752528"/>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defRPr/>
            </a:pPr>
            <a:r>
              <a:rPr lang="en-US" sz="1050" b="1" dirty="0" smtClean="0"/>
              <a:t>Georgian Metrology Institute </a:t>
            </a:r>
            <a:r>
              <a:rPr lang="en-US" sz="1050" dirty="0" smtClean="0"/>
              <a:t>is a structural unit of Legal Entity of Public Law – </a:t>
            </a:r>
            <a:r>
              <a:rPr lang="en-US" sz="1050" b="1" dirty="0" smtClean="0"/>
              <a:t>Georgian National Agency for Standards and Metrology (GEOSTM)</a:t>
            </a:r>
            <a:r>
              <a:rPr lang="en-US" sz="1050" dirty="0" smtClean="0"/>
              <a:t>, which is in the system of the Georgian Ministry of Economy and Sustainable Development. Legal basis for providing uniformity of measurement in the country is Product Safety and Free Movement Code, which includes laws “About Provision Uniformity of Measurements”, and also other laws related to Quality Infrastructure. </a:t>
            </a:r>
            <a:endParaRPr lang="ru-RU" sz="1050" dirty="0" smtClean="0"/>
          </a:p>
          <a:p>
            <a:pPr algn="just" fontAlgn="auto">
              <a:spcAft>
                <a:spcPts val="0"/>
              </a:spcAft>
              <a:defRPr/>
            </a:pPr>
            <a:r>
              <a:rPr lang="en-US" sz="1050" dirty="0" smtClean="0"/>
              <a:t>Objectives, functions, rights and obligations of the agency are represented by:</a:t>
            </a:r>
            <a:endParaRPr lang="ru-RU" sz="1050" dirty="0" smtClean="0"/>
          </a:p>
          <a:p>
            <a:pPr algn="just" fontAlgn="auto">
              <a:spcAft>
                <a:spcPts val="0"/>
              </a:spcAft>
              <a:buFont typeface="Arial" pitchFamily="34" charset="0"/>
              <a:buChar char="•"/>
              <a:defRPr/>
            </a:pPr>
            <a:r>
              <a:rPr lang="en-US" sz="1050" dirty="0" smtClean="0"/>
              <a:t>  Participation in creation and development of measurement standards base for verification, calibration, examination and type approval works of measuring equipment (including imported ones) in accordance with the legislation in force;</a:t>
            </a:r>
          </a:p>
          <a:p>
            <a:pPr algn="just" fontAlgn="auto">
              <a:spcAft>
                <a:spcPts val="0"/>
              </a:spcAft>
              <a:buFont typeface="Arial" pitchFamily="34" charset="0"/>
              <a:buChar char="•"/>
              <a:defRPr/>
            </a:pPr>
            <a:r>
              <a:rPr lang="en-US" sz="1050" dirty="0" smtClean="0"/>
              <a:t>  Participation in forming and conducting state policy in the field of standardization and metrology and coordination of activities in these fields;</a:t>
            </a:r>
          </a:p>
          <a:p>
            <a:pPr algn="just" fontAlgn="auto">
              <a:spcAft>
                <a:spcPts val="0"/>
              </a:spcAft>
              <a:buFont typeface="Arial" pitchFamily="34" charset="0"/>
              <a:buChar char="•"/>
              <a:defRPr/>
            </a:pPr>
            <a:r>
              <a:rPr lang="en-US" sz="1050" dirty="0" smtClean="0"/>
              <a:t>  Participation in forming of metrological system in accordance with the legislation in force;</a:t>
            </a:r>
          </a:p>
          <a:p>
            <a:pPr algn="just" fontAlgn="auto">
              <a:spcAft>
                <a:spcPts val="0"/>
              </a:spcAft>
              <a:buFont typeface="Arial" pitchFamily="34" charset="0"/>
              <a:buChar char="•"/>
              <a:defRPr/>
            </a:pPr>
            <a:r>
              <a:rPr lang="en-US" sz="1050" dirty="0" smtClean="0"/>
              <a:t>  Participation in developing normative base for improving fields of uniformity of measurement;</a:t>
            </a:r>
          </a:p>
          <a:p>
            <a:pPr algn="just" fontAlgn="auto">
              <a:spcAft>
                <a:spcPts val="0"/>
              </a:spcAft>
              <a:buFont typeface="Arial" pitchFamily="34" charset="0"/>
              <a:buChar char="•"/>
              <a:defRPr/>
            </a:pPr>
            <a:r>
              <a:rPr lang="en-US" sz="1050" dirty="0" smtClean="0"/>
              <a:t>  Organization and conduction of works on reproducing measurement units by means of measurement standards for providing uniformity of measurements on the whole territory of the country; </a:t>
            </a:r>
          </a:p>
          <a:p>
            <a:pPr algn="just" fontAlgn="auto">
              <a:spcAft>
                <a:spcPts val="0"/>
              </a:spcAft>
              <a:buFont typeface="Arial" pitchFamily="34" charset="0"/>
              <a:buChar char="•"/>
              <a:defRPr/>
            </a:pPr>
            <a:r>
              <a:rPr lang="en-US" sz="1050" dirty="0" smtClean="0"/>
              <a:t>  Participation in works of developing scientific-methodic basis for developing system of uniformity of measurements; </a:t>
            </a:r>
          </a:p>
          <a:p>
            <a:pPr algn="just" fontAlgn="auto">
              <a:spcAft>
                <a:spcPts val="0"/>
              </a:spcAft>
              <a:buFont typeface="Arial" pitchFamily="34" charset="0"/>
              <a:buChar char="•"/>
              <a:defRPr/>
            </a:pPr>
            <a:r>
              <a:rPr lang="en-US" sz="1050" dirty="0" smtClean="0"/>
              <a:t>  Organization of works related to standards registry, its management and provision of publication of standards list (registry); </a:t>
            </a:r>
          </a:p>
          <a:p>
            <a:pPr algn="just" fontAlgn="auto">
              <a:spcAft>
                <a:spcPts val="0"/>
              </a:spcAft>
              <a:buFont typeface="Arial" pitchFamily="34" charset="0"/>
              <a:buChar char="•"/>
              <a:defRPr/>
            </a:pPr>
            <a:r>
              <a:rPr lang="en-US" sz="1050" dirty="0" smtClean="0"/>
              <a:t>  and other kinds of activities.</a:t>
            </a:r>
            <a:endParaRPr lang="ru-RU" sz="1050" dirty="0" smtClean="0"/>
          </a:p>
          <a:p>
            <a:pPr algn="just" fontAlgn="auto">
              <a:spcAft>
                <a:spcPts val="0"/>
              </a:spcAft>
              <a:defRPr/>
            </a:pPr>
            <a:endParaRPr lang="en-US" sz="1050" dirty="0" smtClean="0"/>
          </a:p>
          <a:p>
            <a:pPr algn="just" fontAlgn="auto">
              <a:spcAft>
                <a:spcPts val="0"/>
              </a:spcAft>
              <a:defRPr/>
            </a:pPr>
            <a:r>
              <a:rPr lang="en-US" sz="1050" dirty="0" smtClean="0"/>
              <a:t>MI activities covers works on:</a:t>
            </a:r>
            <a:endParaRPr lang="ru-RU" sz="1050" dirty="0" smtClean="0"/>
          </a:p>
          <a:p>
            <a:pPr algn="just" fontAlgn="auto">
              <a:spcAft>
                <a:spcPts val="0"/>
              </a:spcAft>
              <a:buFont typeface="Arial" pitchFamily="34" charset="0"/>
              <a:buChar char="•"/>
              <a:defRPr/>
            </a:pPr>
            <a:r>
              <a:rPr lang="en-US" sz="1050" dirty="0" smtClean="0"/>
              <a:t>  development and improvement of measurement standards base </a:t>
            </a:r>
          </a:p>
          <a:p>
            <a:pPr algn="just" fontAlgn="auto">
              <a:spcAft>
                <a:spcPts val="0"/>
              </a:spcAft>
              <a:buFont typeface="Arial" pitchFamily="34" charset="0"/>
              <a:buChar char="•"/>
              <a:defRPr/>
            </a:pPr>
            <a:r>
              <a:rPr lang="en-US" sz="1050" dirty="0" smtClean="0"/>
              <a:t>  calibrations and measurements</a:t>
            </a:r>
          </a:p>
          <a:p>
            <a:pPr algn="just" fontAlgn="auto">
              <a:spcAft>
                <a:spcPts val="0"/>
              </a:spcAft>
              <a:buFont typeface="Arial" pitchFamily="34" charset="0"/>
              <a:buChar char="•"/>
              <a:defRPr/>
            </a:pPr>
            <a:r>
              <a:rPr lang="en-US" sz="1050" dirty="0" smtClean="0"/>
              <a:t>  verification</a:t>
            </a:r>
          </a:p>
          <a:p>
            <a:pPr algn="just" fontAlgn="auto">
              <a:spcAft>
                <a:spcPts val="0"/>
              </a:spcAft>
              <a:buFont typeface="Arial" pitchFamily="34" charset="0"/>
              <a:buChar char="•"/>
              <a:defRPr/>
            </a:pPr>
            <a:r>
              <a:rPr lang="en-US" sz="1050" dirty="0" smtClean="0"/>
              <a:t>  expert measurements</a:t>
            </a:r>
          </a:p>
          <a:p>
            <a:pPr algn="just" fontAlgn="auto">
              <a:spcAft>
                <a:spcPts val="0"/>
              </a:spcAft>
              <a:buFont typeface="Arial" pitchFamily="34" charset="0"/>
              <a:buChar char="•"/>
              <a:defRPr/>
            </a:pPr>
            <a:r>
              <a:rPr lang="en-US" sz="1050" dirty="0" smtClean="0"/>
              <a:t>  type approval</a:t>
            </a:r>
          </a:p>
          <a:p>
            <a:pPr algn="just" fontAlgn="auto">
              <a:spcAft>
                <a:spcPts val="0"/>
              </a:spcAft>
              <a:buFont typeface="Arial" pitchFamily="34" charset="0"/>
              <a:buChar char="•"/>
              <a:defRPr/>
            </a:pPr>
            <a:r>
              <a:rPr lang="en-US" sz="1050" dirty="0" smtClean="0"/>
              <a:t>  recognition of initial verification, etc.</a:t>
            </a:r>
            <a:endParaRPr lang="ru-RU" sz="1050" dirty="0" smtClean="0"/>
          </a:p>
          <a:p>
            <a:pPr fontAlgn="auto">
              <a:spcAft>
                <a:spcPts val="0"/>
              </a:spcAft>
              <a:defRPr/>
            </a:pPr>
            <a:endParaRPr lang="ru-RU" sz="1050" dirty="0"/>
          </a:p>
        </p:txBody>
      </p:sp>
      <p:pic>
        <p:nvPicPr>
          <p:cNvPr id="86022" name="Рисунок 1"/>
          <p:cNvPicPr>
            <a:picLocks noChangeAspect="1"/>
          </p:cNvPicPr>
          <p:nvPr/>
        </p:nvPicPr>
        <p:blipFill>
          <a:blip r:embed="rId2" cstate="print"/>
          <a:srcRect/>
          <a:stretch>
            <a:fillRect/>
          </a:stretch>
        </p:blipFill>
        <p:spPr bwMode="auto">
          <a:xfrm>
            <a:off x="333375" y="1203325"/>
            <a:ext cx="2425700" cy="1344613"/>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5904656" cy="8208912"/>
          </a:xfrm>
        </p:spPr>
        <p:txBody>
          <a:bodyPr spcCol="288000" rtlCol="0">
            <a:noAutofit/>
          </a:bodyPr>
          <a:lstStyle/>
          <a:p>
            <a:pPr fontAlgn="auto">
              <a:spcAft>
                <a:spcPts val="0"/>
              </a:spcAft>
              <a:defRPr/>
            </a:pPr>
            <a:r>
              <a:rPr lang="en-US" sz="1050" b="1" u="sng" dirty="0" smtClean="0"/>
              <a:t>GEOSTM Organizational Structure</a:t>
            </a:r>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fontAlgn="auto">
              <a:spcAft>
                <a:spcPts val="0"/>
              </a:spcAft>
              <a:defRPr/>
            </a:pPr>
            <a:endParaRPr lang="en-US" sz="1050" b="1" u="sng" dirty="0" smtClean="0"/>
          </a:p>
          <a:p>
            <a:pPr algn="just" fontAlgn="auto">
              <a:spcAft>
                <a:spcPts val="0"/>
              </a:spcAft>
              <a:defRPr/>
            </a:pPr>
            <a:r>
              <a:rPr lang="en-US" sz="1000" dirty="0" smtClean="0"/>
              <a:t>And 5 CMC lines in the field of mass</a:t>
            </a:r>
            <a:endParaRPr lang="ru-RU" sz="1000" dirty="0" smtClean="0"/>
          </a:p>
          <a:p>
            <a:pPr algn="just" fontAlgn="auto">
              <a:spcAft>
                <a:spcPts val="0"/>
              </a:spcAft>
              <a:defRPr/>
            </a:pPr>
            <a:r>
              <a:rPr lang="en-US" sz="1000" u="sng" dirty="0">
                <a:hlinkClick r:id="rId2"/>
              </a:rPr>
              <a:t>http</a:t>
            </a:r>
            <a:r>
              <a:rPr lang="ru-RU" sz="1000" u="sng" dirty="0">
                <a:hlinkClick r:id="rId2"/>
              </a:rPr>
              <a:t>://</a:t>
            </a:r>
            <a:r>
              <a:rPr lang="en-US" sz="1000" u="sng" dirty="0" err="1">
                <a:hlinkClick r:id="rId2"/>
              </a:rPr>
              <a:t>kcdb</a:t>
            </a:r>
            <a:r>
              <a:rPr lang="ru-RU" sz="1000" u="sng" dirty="0">
                <a:hlinkClick r:id="rId2"/>
              </a:rPr>
              <a:t>.</a:t>
            </a:r>
            <a:r>
              <a:rPr lang="en-US" sz="1000" u="sng" dirty="0" err="1">
                <a:hlinkClick r:id="rId2"/>
              </a:rPr>
              <a:t>bipm</a:t>
            </a:r>
            <a:r>
              <a:rPr lang="ru-RU" sz="1000" u="sng" dirty="0">
                <a:hlinkClick r:id="rId2"/>
              </a:rPr>
              <a:t>.</a:t>
            </a:r>
            <a:r>
              <a:rPr lang="en-US" sz="1000" u="sng" dirty="0">
                <a:hlinkClick r:id="rId2"/>
              </a:rPr>
              <a:t>org</a:t>
            </a:r>
            <a:r>
              <a:rPr lang="ru-RU" sz="1000" u="sng" dirty="0">
                <a:hlinkClick r:id="rId2"/>
              </a:rPr>
              <a:t>/</a:t>
            </a:r>
            <a:r>
              <a:rPr lang="en-US" sz="1000" u="sng" dirty="0" err="1">
                <a:hlinkClick r:id="rId2"/>
              </a:rPr>
              <a:t>appendixC</a:t>
            </a:r>
            <a:r>
              <a:rPr lang="ru-RU" sz="1000" u="sng" dirty="0">
                <a:hlinkClick r:id="rId2"/>
              </a:rPr>
              <a:t>/</a:t>
            </a:r>
            <a:r>
              <a:rPr lang="en-US" sz="1000" u="sng" dirty="0">
                <a:hlinkClick r:id="rId2"/>
              </a:rPr>
              <a:t>country</a:t>
            </a:r>
            <a:r>
              <a:rPr lang="ru-RU" sz="1000" u="sng" dirty="0">
                <a:hlinkClick r:id="rId2"/>
              </a:rPr>
              <a:t>_</a:t>
            </a:r>
            <a:r>
              <a:rPr lang="en-US" sz="1000" u="sng" dirty="0">
                <a:hlinkClick r:id="rId2"/>
              </a:rPr>
              <a:t>list</a:t>
            </a:r>
            <a:r>
              <a:rPr lang="ru-RU" sz="1000" u="sng" dirty="0">
                <a:hlinkClick r:id="rId2"/>
              </a:rPr>
              <a:t>_</a:t>
            </a:r>
            <a:r>
              <a:rPr lang="en-US" sz="1000" u="sng" dirty="0">
                <a:hlinkClick r:id="rId2"/>
              </a:rPr>
              <a:t>search</a:t>
            </a:r>
            <a:r>
              <a:rPr lang="ru-RU" sz="1000" u="sng" dirty="0">
                <a:hlinkClick r:id="rId2"/>
              </a:rPr>
              <a:t>.</a:t>
            </a:r>
            <a:r>
              <a:rPr lang="en-US" sz="1000" u="sng" dirty="0">
                <a:hlinkClick r:id="rId2"/>
              </a:rPr>
              <a:t>asp</a:t>
            </a:r>
            <a:r>
              <a:rPr lang="ru-RU" sz="1000" u="sng" dirty="0">
                <a:hlinkClick r:id="rId2"/>
              </a:rPr>
              <a:t>?</a:t>
            </a:r>
            <a:r>
              <a:rPr lang="en-US" sz="1000" u="sng" dirty="0" err="1">
                <a:hlinkClick r:id="rId2"/>
              </a:rPr>
              <a:t>CountSelected</a:t>
            </a:r>
            <a:r>
              <a:rPr lang="ru-RU" sz="1000" u="sng" dirty="0">
                <a:hlinkClick r:id="rId2"/>
              </a:rPr>
              <a:t>=</a:t>
            </a:r>
            <a:r>
              <a:rPr lang="en-US" sz="1000" u="sng" dirty="0">
                <a:hlinkClick r:id="rId2"/>
              </a:rPr>
              <a:t>GE</a:t>
            </a:r>
            <a:r>
              <a:rPr lang="ru-RU" sz="1000" u="sng" dirty="0">
                <a:hlinkClick r:id="rId2"/>
              </a:rPr>
              <a:t>&amp;</a:t>
            </a:r>
            <a:r>
              <a:rPr lang="en-US" sz="1000" u="sng" dirty="0">
                <a:hlinkClick r:id="rId2"/>
              </a:rPr>
              <a:t>type</a:t>
            </a:r>
            <a:r>
              <a:rPr lang="ru-RU" sz="1000" u="sng" dirty="0">
                <a:hlinkClick r:id="rId2"/>
              </a:rPr>
              <a:t>=</a:t>
            </a:r>
            <a:r>
              <a:rPr lang="en-US" sz="1000" u="sng" dirty="0">
                <a:hlinkClick r:id="rId2"/>
              </a:rPr>
              <a:t>M</a:t>
            </a:r>
            <a:r>
              <a:rPr lang="en-US" sz="1000" dirty="0" smtClean="0"/>
              <a:t>.</a:t>
            </a:r>
          </a:p>
          <a:p>
            <a:pPr algn="just" fontAlgn="auto">
              <a:spcAft>
                <a:spcPts val="0"/>
              </a:spcAft>
              <a:defRPr/>
            </a:pPr>
            <a:r>
              <a:rPr lang="en-US" sz="1000" dirty="0" smtClean="0"/>
              <a:t>For 100% factor of availability of public information for the year 2014 (similarly like in 2012-2013) GEOSTM was awarded a certificate by the Institute for Development of Freedom of Information (IDFI).</a:t>
            </a:r>
            <a:endParaRPr lang="ru-RU" sz="1000" dirty="0" smtClean="0"/>
          </a:p>
          <a:p>
            <a:pPr algn="just" fontAlgn="auto">
              <a:spcAft>
                <a:spcPts val="0"/>
              </a:spcAft>
              <a:defRPr/>
            </a:pPr>
            <a:endParaRPr lang="en-US" sz="1000" dirty="0" smtClean="0"/>
          </a:p>
          <a:p>
            <a:pPr algn="just" fontAlgn="auto">
              <a:spcAft>
                <a:spcPts val="0"/>
              </a:spcAft>
              <a:defRPr/>
            </a:pPr>
            <a:r>
              <a:rPr lang="en-US" sz="1000" b="1" dirty="0" smtClean="0"/>
              <a:t>Management and Contact Details:</a:t>
            </a:r>
            <a:endParaRPr lang="ru-RU" sz="1000" b="1" dirty="0" smtClean="0"/>
          </a:p>
          <a:p>
            <a:pPr algn="just" fontAlgn="auto">
              <a:spcAft>
                <a:spcPts val="0"/>
              </a:spcAft>
              <a:defRPr/>
            </a:pPr>
            <a:r>
              <a:rPr lang="en-US" sz="1000" b="1" dirty="0" smtClean="0"/>
              <a:t>Georgian National Agency for Standards and Metrology (GEOSTM</a:t>
            </a:r>
            <a:r>
              <a:rPr lang="en-US" sz="1000" b="1" dirty="0" smtClean="0">
                <a:solidFill>
                  <a:srgbClr val="FF0000"/>
                </a:solidFill>
              </a:rPr>
              <a:t>)</a:t>
            </a:r>
            <a:endParaRPr lang="ru-RU" sz="1000" b="1" dirty="0" smtClean="0">
              <a:solidFill>
                <a:srgbClr val="FF0000"/>
              </a:solidFill>
            </a:endParaRPr>
          </a:p>
          <a:p>
            <a:pPr algn="just" fontAlgn="auto">
              <a:spcAft>
                <a:spcPts val="0"/>
              </a:spcAft>
              <a:defRPr/>
            </a:pPr>
            <a:r>
              <a:rPr lang="en-US" sz="1000" b="1" dirty="0" smtClean="0"/>
              <a:t>Director General: </a:t>
            </a:r>
            <a:endParaRPr lang="ru-RU" sz="1000" b="1" dirty="0" smtClean="0"/>
          </a:p>
          <a:p>
            <a:pPr algn="just" fontAlgn="auto">
              <a:spcAft>
                <a:spcPts val="0"/>
              </a:spcAft>
              <a:defRPr/>
            </a:pPr>
            <a:r>
              <a:rPr lang="en-US" sz="1000" b="1" dirty="0" smtClean="0"/>
              <a:t>Mr. Davit </a:t>
            </a:r>
            <a:r>
              <a:rPr lang="en-US" sz="1000" b="1" dirty="0" err="1" smtClean="0"/>
              <a:t>Tqemaladze</a:t>
            </a:r>
            <a:endParaRPr lang="ru-RU" sz="1000" b="1" dirty="0" smtClean="0"/>
          </a:p>
          <a:p>
            <a:pPr algn="just" fontAlgn="auto">
              <a:spcAft>
                <a:spcPts val="0"/>
              </a:spcAft>
              <a:defRPr/>
            </a:pPr>
            <a:r>
              <a:rPr lang="en-US" sz="1000" b="1" dirty="0" smtClean="0"/>
              <a:t>Address: 	</a:t>
            </a:r>
            <a:r>
              <a:rPr lang="en-US" sz="1000" dirty="0" err="1" smtClean="0"/>
              <a:t>Chargali</a:t>
            </a:r>
            <a:r>
              <a:rPr lang="en-US" sz="1000" dirty="0" smtClean="0"/>
              <a:t> Str., 67, 0178 Tbilisi, Georgia </a:t>
            </a:r>
            <a:endParaRPr lang="ru-RU" sz="1000" dirty="0" smtClean="0"/>
          </a:p>
          <a:p>
            <a:pPr algn="just" fontAlgn="auto">
              <a:spcAft>
                <a:spcPts val="0"/>
              </a:spcAft>
              <a:defRPr/>
            </a:pPr>
            <a:r>
              <a:rPr lang="en-US" sz="1000" b="1" dirty="0" smtClean="0"/>
              <a:t>Telephone: </a:t>
            </a:r>
            <a:r>
              <a:rPr lang="en-US" sz="1000" dirty="0" smtClean="0"/>
              <a:t>	+995 32 261 35 00; +995 32 261 25 30</a:t>
            </a:r>
            <a:endParaRPr lang="ru-RU" sz="1000" dirty="0" smtClean="0"/>
          </a:p>
          <a:p>
            <a:pPr algn="just" fontAlgn="auto">
              <a:spcAft>
                <a:spcPts val="0"/>
              </a:spcAft>
              <a:defRPr/>
            </a:pPr>
            <a:r>
              <a:rPr lang="en-US" sz="1000" b="1" dirty="0" smtClean="0"/>
              <a:t>Fax: </a:t>
            </a:r>
            <a:r>
              <a:rPr lang="en-US" sz="1000" dirty="0" smtClean="0"/>
              <a:t>	+995 32 261 35 00 </a:t>
            </a:r>
            <a:endParaRPr lang="ru-RU" sz="1000" dirty="0" smtClean="0"/>
          </a:p>
          <a:p>
            <a:pPr algn="just" fontAlgn="auto">
              <a:spcAft>
                <a:spcPts val="0"/>
              </a:spcAft>
              <a:defRPr/>
            </a:pPr>
            <a:r>
              <a:rPr lang="en-US" sz="1000" b="1" dirty="0" smtClean="0"/>
              <a:t>E-mail: </a:t>
            </a:r>
            <a:r>
              <a:rPr lang="en-US" sz="1000" dirty="0" smtClean="0"/>
              <a:t>	</a:t>
            </a:r>
            <a:r>
              <a:rPr lang="en-US" sz="1000" dirty="0" smtClean="0">
                <a:hlinkClick r:id="rId3"/>
              </a:rPr>
              <a:t>geostm@geostm.ge</a:t>
            </a:r>
            <a:r>
              <a:rPr lang="en-US" sz="1000" dirty="0" smtClean="0"/>
              <a:t>; </a:t>
            </a:r>
            <a:r>
              <a:rPr lang="en-US" sz="1000" dirty="0" smtClean="0">
                <a:hlinkClick r:id="rId4"/>
              </a:rPr>
              <a:t>tkemaladzed@yahoo.de</a:t>
            </a:r>
            <a:endParaRPr lang="ru-RU" sz="1000" dirty="0" smtClean="0"/>
          </a:p>
          <a:p>
            <a:pPr algn="just" fontAlgn="auto">
              <a:spcAft>
                <a:spcPts val="0"/>
              </a:spcAft>
              <a:defRPr/>
            </a:pPr>
            <a:r>
              <a:rPr lang="en-US" sz="1000" b="1" dirty="0" smtClean="0"/>
              <a:t>Website</a:t>
            </a:r>
            <a:r>
              <a:rPr lang="ru-RU" sz="1000" b="1" dirty="0" smtClean="0"/>
              <a:t>: </a:t>
            </a:r>
            <a:r>
              <a:rPr lang="en-US" sz="1000" dirty="0" smtClean="0"/>
              <a:t>	www</a:t>
            </a:r>
            <a:r>
              <a:rPr lang="ru-RU" sz="1000" dirty="0" smtClean="0"/>
              <a:t>.</a:t>
            </a:r>
            <a:r>
              <a:rPr lang="en-US" sz="1000" dirty="0" err="1" smtClean="0"/>
              <a:t>geostm</a:t>
            </a:r>
            <a:r>
              <a:rPr lang="ru-RU" sz="1000" dirty="0" smtClean="0"/>
              <a:t>.</a:t>
            </a:r>
            <a:r>
              <a:rPr lang="en-US" sz="1000" dirty="0" err="1" smtClean="0"/>
              <a:t>ge</a:t>
            </a:r>
            <a:r>
              <a:rPr lang="en-US" sz="1000" strike="sngStrike" dirty="0" smtClean="0"/>
              <a:t> </a:t>
            </a:r>
          </a:p>
          <a:p>
            <a:pPr fontAlgn="auto">
              <a:spcAft>
                <a:spcPts val="0"/>
              </a:spcAft>
              <a:defRPr/>
            </a:pPr>
            <a:endParaRPr lang="en-US" sz="1000" dirty="0" smtClean="0"/>
          </a:p>
          <a:p>
            <a:pPr fontAlgn="auto">
              <a:spcAft>
                <a:spcPts val="0"/>
              </a:spcAft>
              <a:defRPr/>
            </a:pPr>
            <a:r>
              <a:rPr lang="en-US" sz="1000" b="1" dirty="0" smtClean="0"/>
              <a:t>Director of Metrology Institute of GEOSTM: </a:t>
            </a:r>
            <a:endParaRPr lang="ru-RU" sz="1000" b="1" dirty="0" smtClean="0"/>
          </a:p>
          <a:p>
            <a:pPr fontAlgn="auto">
              <a:spcAft>
                <a:spcPts val="0"/>
              </a:spcAft>
              <a:defRPr/>
            </a:pPr>
            <a:r>
              <a:rPr lang="en-US" sz="1000" b="1" dirty="0" smtClean="0"/>
              <a:t>Ms. Nino </a:t>
            </a:r>
            <a:r>
              <a:rPr lang="en-US" sz="1000" b="1" dirty="0" err="1" smtClean="0"/>
              <a:t>Mikanadze</a:t>
            </a:r>
            <a:endParaRPr lang="ru-RU" sz="1000" b="1" dirty="0" smtClean="0"/>
          </a:p>
          <a:p>
            <a:pPr fontAlgn="auto">
              <a:spcAft>
                <a:spcPts val="0"/>
              </a:spcAft>
              <a:defRPr/>
            </a:pPr>
            <a:r>
              <a:rPr lang="en-US" sz="1000" b="1" dirty="0" smtClean="0"/>
              <a:t>Telephone: </a:t>
            </a:r>
            <a:r>
              <a:rPr lang="en-US" sz="1000" dirty="0" smtClean="0"/>
              <a:t>	+995 32 261 77 57 </a:t>
            </a:r>
            <a:endParaRPr lang="ru-RU" sz="1000" dirty="0" smtClean="0"/>
          </a:p>
          <a:p>
            <a:pPr fontAlgn="auto">
              <a:spcAft>
                <a:spcPts val="0"/>
              </a:spcAft>
              <a:defRPr/>
            </a:pPr>
            <a:r>
              <a:rPr lang="en-US" sz="1000" b="1" dirty="0" smtClean="0"/>
              <a:t>Fax: </a:t>
            </a:r>
            <a:r>
              <a:rPr lang="en-US" sz="1000" dirty="0" smtClean="0"/>
              <a:t>	+995 32 261 35 00 </a:t>
            </a:r>
            <a:endParaRPr lang="ru-RU" sz="1000" dirty="0" smtClean="0"/>
          </a:p>
          <a:p>
            <a:pPr fontAlgn="auto">
              <a:spcAft>
                <a:spcPts val="0"/>
              </a:spcAft>
              <a:defRPr/>
            </a:pPr>
            <a:r>
              <a:rPr lang="en-US" sz="1000" b="1" dirty="0" smtClean="0"/>
              <a:t>E-mail: </a:t>
            </a:r>
            <a:r>
              <a:rPr lang="en-US" sz="1000" dirty="0" smtClean="0"/>
              <a:t>	</a:t>
            </a:r>
            <a:r>
              <a:rPr lang="en-US" sz="1000" dirty="0" smtClean="0">
                <a:hlinkClick r:id="rId5"/>
              </a:rPr>
              <a:t>nino_mikanadze@yahoo.com</a:t>
            </a:r>
            <a:r>
              <a:rPr lang="en-US" sz="1000" dirty="0" smtClean="0"/>
              <a:t>; 	</a:t>
            </a:r>
            <a:r>
              <a:rPr lang="en-US" sz="1000" dirty="0" smtClean="0">
                <a:hlinkClick r:id="rId6"/>
              </a:rPr>
              <a:t>ninmik@gmail.com</a:t>
            </a:r>
            <a:endParaRPr lang="en-US" sz="1000" dirty="0" smtClean="0"/>
          </a:p>
          <a:p>
            <a:pPr algn="ctr" fontAlgn="auto">
              <a:spcAft>
                <a:spcPts val="0"/>
              </a:spcAft>
              <a:defRPr/>
            </a:pPr>
            <a:endParaRPr lang="ru-RU" sz="1000" dirty="0" smtClean="0"/>
          </a:p>
          <a:p>
            <a:pPr algn="just" fontAlgn="auto">
              <a:spcAft>
                <a:spcPts val="0"/>
              </a:spcAft>
              <a:defRPr/>
            </a:pPr>
            <a:endParaRPr lang="ru-RU" sz="1000" dirty="0" smtClean="0"/>
          </a:p>
        </p:txBody>
      </p:sp>
      <p:sp>
        <p:nvSpPr>
          <p:cNvPr id="7" name="Прямоугольник 6"/>
          <p:cNvSpPr/>
          <p:nvPr/>
        </p:nvSpPr>
        <p:spPr>
          <a:xfrm>
            <a:off x="476250" y="1497013"/>
            <a:ext cx="4105275" cy="3311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7045" name="TextBox 8"/>
          <p:cNvSpPr txBox="1">
            <a:spLocks noChangeArrowheads="1"/>
          </p:cNvSpPr>
          <p:nvPr/>
        </p:nvSpPr>
        <p:spPr bwMode="auto">
          <a:xfrm>
            <a:off x="1052513" y="1784350"/>
            <a:ext cx="185737" cy="369888"/>
          </a:xfrm>
          <a:prstGeom prst="rect">
            <a:avLst/>
          </a:prstGeom>
          <a:noFill/>
          <a:ln w="9525">
            <a:noFill/>
            <a:miter lim="800000"/>
            <a:headEnd/>
            <a:tailEnd/>
          </a:ln>
        </p:spPr>
        <p:txBody>
          <a:bodyPr wrap="none">
            <a:spAutoFit/>
          </a:bodyPr>
          <a:lstStyle/>
          <a:p>
            <a:endParaRPr lang="ru-RU">
              <a:latin typeface="Calibri" pitchFamily="34" charset="0"/>
            </a:endParaRPr>
          </a:p>
        </p:txBody>
      </p:sp>
      <p:pic>
        <p:nvPicPr>
          <p:cNvPr id="87046" name="Рисунок 1"/>
          <p:cNvPicPr>
            <a:picLocks noChangeAspect="1" noChangeArrowheads="1"/>
          </p:cNvPicPr>
          <p:nvPr/>
        </p:nvPicPr>
        <p:blipFill>
          <a:blip r:embed="rId7" cstate="print"/>
          <a:srcRect l="17276" t="10657" r="21046" b="8731"/>
          <a:stretch>
            <a:fillRect/>
          </a:stretch>
        </p:blipFill>
        <p:spPr bwMode="auto">
          <a:xfrm>
            <a:off x="333375" y="1497013"/>
            <a:ext cx="4248150" cy="4005262"/>
          </a:xfrm>
          <a:prstGeom prst="rect">
            <a:avLst/>
          </a:prstGeom>
          <a:noFill/>
          <a:ln w="9525">
            <a:noFill/>
            <a:miter lim="800000"/>
            <a:headEnd/>
            <a:tailEnd/>
          </a:ln>
        </p:spPr>
      </p:pic>
      <p:sp>
        <p:nvSpPr>
          <p:cNvPr id="12" name="Прямоугольник 11"/>
          <p:cNvSpPr/>
          <p:nvPr/>
        </p:nvSpPr>
        <p:spPr>
          <a:xfrm>
            <a:off x="2205038" y="2693988"/>
            <a:ext cx="4103687" cy="2979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1000" dirty="0" smtClean="0">
                <a:solidFill>
                  <a:schemeClr val="tx1"/>
                </a:solidFill>
              </a:rPr>
              <a:t>GEOSTM </a:t>
            </a:r>
            <a:r>
              <a:rPr lang="en-US" sz="1000" dirty="0">
                <a:solidFill>
                  <a:schemeClr val="tx1"/>
                </a:solidFill>
              </a:rPr>
              <a:t>MI Divisions also conducts works on maintenance and support for measurement standards, including national state measurement standards of Georgia. </a:t>
            </a:r>
            <a:endParaRPr lang="ru-RU" sz="1000" dirty="0">
              <a:solidFill>
                <a:schemeClr val="tx1"/>
              </a:solidFill>
            </a:endParaRPr>
          </a:p>
          <a:p>
            <a:pPr algn="just" fontAlgn="auto">
              <a:spcBef>
                <a:spcPts val="0"/>
              </a:spcBef>
              <a:spcAft>
                <a:spcPts val="0"/>
              </a:spcAft>
              <a:defRPr/>
            </a:pPr>
            <a:r>
              <a:rPr lang="en-US" sz="1000" dirty="0">
                <a:solidFill>
                  <a:schemeClr val="tx1"/>
                </a:solidFill>
              </a:rPr>
              <a:t>The Metrology Institute is internationally recognized for its calibration and measurement capabilities as a results of peer-review, conducted in October, 2013 for the fields of mass, electrical measurements and temperature. In February, 2014 at the meeting of the Technical Committee of COOMET Quality Forum the MI received relevant recognition certificate QSF-R32. </a:t>
            </a:r>
            <a:endParaRPr lang="ru-RU" sz="1000" dirty="0">
              <a:solidFill>
                <a:schemeClr val="tx1"/>
              </a:solidFill>
            </a:endParaRPr>
          </a:p>
          <a:p>
            <a:pPr algn="just" fontAlgn="auto">
              <a:spcBef>
                <a:spcPts val="0"/>
              </a:spcBef>
              <a:spcAft>
                <a:spcPts val="0"/>
              </a:spcAft>
              <a:defRPr/>
            </a:pPr>
            <a:r>
              <a:rPr lang="en-US" sz="1000" dirty="0" smtClean="0">
                <a:solidFill>
                  <a:schemeClr val="tx1"/>
                </a:solidFill>
              </a:rPr>
              <a:t>In march, 2014, were published 9 </a:t>
            </a:r>
            <a:r>
              <a:rPr lang="ru-RU" sz="1000" dirty="0" smtClean="0">
                <a:solidFill>
                  <a:schemeClr val="tx1"/>
                </a:solidFill>
              </a:rPr>
              <a:t>СМС </a:t>
            </a:r>
            <a:r>
              <a:rPr lang="en-US" sz="1000" dirty="0" smtClean="0">
                <a:solidFill>
                  <a:schemeClr val="tx1"/>
                </a:solidFill>
              </a:rPr>
              <a:t>lines of GEOSTM in the field of temperature</a:t>
            </a:r>
          </a:p>
          <a:p>
            <a:pPr algn="just" fontAlgn="auto">
              <a:spcBef>
                <a:spcPts val="0"/>
              </a:spcBef>
              <a:spcAft>
                <a:spcPts val="0"/>
              </a:spcAft>
              <a:defRPr/>
            </a:pPr>
            <a:r>
              <a:rPr lang="en-US" sz="1000" u="sng" dirty="0">
                <a:solidFill>
                  <a:schemeClr val="tx1"/>
                </a:solidFill>
              </a:rPr>
              <a:t>http://kcdb.bipm.org/appendixC/country_list_search.asp?CountSelected=GE&amp;type=T</a:t>
            </a:r>
            <a:r>
              <a:rPr lang="en-US" sz="1000" dirty="0">
                <a:solidFill>
                  <a:schemeClr val="tx1"/>
                </a:solidFill>
              </a:rPr>
              <a:t> </a:t>
            </a:r>
            <a:r>
              <a:rPr lang="en-US" sz="1000" dirty="0" smtClean="0">
                <a:solidFill>
                  <a:schemeClr val="tx1"/>
                </a:solidFill>
              </a:rPr>
              <a:t>;</a:t>
            </a:r>
          </a:p>
          <a:p>
            <a:pPr algn="just" fontAlgn="auto">
              <a:spcBef>
                <a:spcPts val="0"/>
              </a:spcBef>
              <a:spcAft>
                <a:spcPts val="0"/>
              </a:spcAft>
              <a:defRPr/>
            </a:pPr>
            <a:r>
              <a:rPr lang="en-US" sz="1000" dirty="0" smtClean="0">
                <a:solidFill>
                  <a:schemeClr val="tx1"/>
                </a:solidFill>
              </a:rPr>
              <a:t>In march-may, 2015, were published 16 </a:t>
            </a:r>
            <a:r>
              <a:rPr lang="ru-RU" sz="1000" dirty="0" smtClean="0">
                <a:solidFill>
                  <a:schemeClr val="tx1"/>
                </a:solidFill>
              </a:rPr>
              <a:t>СМС </a:t>
            </a:r>
            <a:r>
              <a:rPr lang="en-US" sz="1000" dirty="0" smtClean="0">
                <a:solidFill>
                  <a:schemeClr val="tx1"/>
                </a:solidFill>
              </a:rPr>
              <a:t>lines of GEOSTM in the field of electricity</a:t>
            </a:r>
          </a:p>
          <a:p>
            <a:pPr algn="just" fontAlgn="auto">
              <a:spcBef>
                <a:spcPts val="0"/>
              </a:spcBef>
              <a:spcAft>
                <a:spcPts val="0"/>
              </a:spcAft>
              <a:defRPr/>
            </a:pPr>
            <a:r>
              <a:rPr lang="en-US" sz="1000" u="sng" dirty="0">
                <a:solidFill>
                  <a:schemeClr val="tx1"/>
                </a:solidFill>
              </a:rPr>
              <a:t>http://kcdb.bipm.org/appendixC/country_list_search.asp?CountSelected=GE&amp;type=EM</a:t>
            </a:r>
            <a:endParaRPr lang="ru-RU" sz="1000" dirty="0">
              <a:solidFill>
                <a:schemeClr val="tx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GERMANY</a:t>
            </a:r>
            <a:endParaRPr lang="ru-RU" sz="1600" b="1" dirty="0">
              <a:solidFill>
                <a:srgbClr val="FF0000"/>
              </a:solidFill>
            </a:endParaRPr>
          </a:p>
          <a:p>
            <a:pPr fontAlgn="auto">
              <a:spcAft>
                <a:spcPts val="0"/>
              </a:spcAft>
              <a:defRPr/>
            </a:pP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 </a:t>
            </a:r>
            <a:r>
              <a:rPr lang="en-GB" sz="1050" i="1" dirty="0"/>
              <a:t>357.021 thousand km</a:t>
            </a:r>
            <a:r>
              <a:rPr lang="en-GB" sz="1050" i="1" baseline="30000" dirty="0"/>
              <a:t>2</a:t>
            </a:r>
            <a:endParaRPr lang="ru-RU" sz="1050" dirty="0"/>
          </a:p>
          <a:p>
            <a:pPr fontAlgn="auto">
              <a:spcAft>
                <a:spcPts val="0"/>
              </a:spcAft>
              <a:defRPr/>
            </a:pPr>
            <a:r>
              <a:rPr lang="en-GB" sz="1050" b="1" i="1" dirty="0"/>
              <a:t>Population:</a:t>
            </a:r>
            <a:r>
              <a:rPr lang="en-GB" sz="1050" i="1" dirty="0"/>
              <a:t> 82.3 million</a:t>
            </a:r>
            <a:endParaRPr lang="ru-RU" sz="1050" dirty="0"/>
          </a:p>
          <a:p>
            <a:pPr fontAlgn="auto">
              <a:spcAft>
                <a:spcPts val="0"/>
              </a:spcAft>
              <a:defRPr/>
            </a:pPr>
            <a:r>
              <a:rPr lang="en-GB" sz="1050" b="1" i="1" dirty="0"/>
              <a:t>Capital:</a:t>
            </a:r>
            <a:r>
              <a:rPr lang="en-GB" sz="1050" i="1" dirty="0"/>
              <a:t> Berlin</a:t>
            </a:r>
            <a:endParaRPr lang="ru-RU" sz="1050" dirty="0"/>
          </a:p>
          <a:p>
            <a:pPr fontAlgn="auto">
              <a:spcAft>
                <a:spcPts val="0"/>
              </a:spcAft>
              <a:defRPr/>
            </a:pPr>
            <a:r>
              <a:rPr lang="en-US" sz="1050" b="1" i="1" dirty="0" smtClean="0"/>
              <a:t>Time zone</a:t>
            </a:r>
            <a:r>
              <a:rPr lang="ru-RU" sz="1050" b="1" i="1" dirty="0" smtClean="0"/>
              <a:t>: </a:t>
            </a:r>
            <a:r>
              <a:rPr lang="ru-RU" sz="1050" i="1" dirty="0" smtClean="0"/>
              <a:t>UTC+1</a:t>
            </a:r>
            <a:endParaRPr lang="ru-RU" sz="1050" dirty="0" smtClean="0"/>
          </a:p>
          <a:p>
            <a:pPr fontAlgn="auto">
              <a:spcAft>
                <a:spcPts val="0"/>
              </a:spcAft>
              <a:defRPr/>
            </a:pPr>
            <a:r>
              <a:rPr lang="en-US" sz="1050" b="1" i="1" dirty="0"/>
              <a:t>National currency</a:t>
            </a:r>
            <a:r>
              <a:rPr lang="ru-RU" sz="1050" b="1" i="1" dirty="0"/>
              <a:t>: </a:t>
            </a:r>
            <a:r>
              <a:rPr lang="en-US" sz="1050" i="1" dirty="0" smtClean="0"/>
              <a:t>Euro</a:t>
            </a:r>
            <a:endParaRPr lang="ru-RU" sz="1050" dirty="0"/>
          </a:p>
        </p:txBody>
      </p:sp>
      <p:sp>
        <p:nvSpPr>
          <p:cNvPr id="8" name="Объект 2"/>
          <p:cNvSpPr txBox="1">
            <a:spLocks/>
          </p:cNvSpPr>
          <p:nvPr/>
        </p:nvSpPr>
        <p:spPr>
          <a:xfrm>
            <a:off x="332656" y="2576736"/>
            <a:ext cx="6172200" cy="4752528"/>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50" b="1" dirty="0"/>
              <a:t>1. The institution responsible for measurement standards and scientific metrology in Germany is </a:t>
            </a:r>
            <a:r>
              <a:rPr lang="en-US" sz="1050" b="1" dirty="0" err="1"/>
              <a:t>Physikalisch-Technische</a:t>
            </a:r>
            <a:r>
              <a:rPr lang="en-US" sz="1050" b="1" dirty="0"/>
              <a:t> </a:t>
            </a:r>
            <a:r>
              <a:rPr lang="en-US" sz="1050" b="1" dirty="0" err="1"/>
              <a:t>Bundesanstalt</a:t>
            </a:r>
            <a:r>
              <a:rPr lang="en-US" sz="1050" b="1" dirty="0"/>
              <a:t> (PTB).</a:t>
            </a:r>
            <a:br>
              <a:rPr lang="en-US" sz="1050" b="1" dirty="0"/>
            </a:br>
            <a:r>
              <a:rPr lang="en-US" sz="1050" dirty="0"/>
              <a:t>It is the National Metrology Institute providing scientific and technical services.</a:t>
            </a:r>
            <a:endParaRPr lang="ru-RU" sz="1050" dirty="0"/>
          </a:p>
          <a:p>
            <a:r>
              <a:rPr lang="en-US" sz="1050" dirty="0"/>
              <a:t>PTB’s responsibilities are to achieve progress and ensure reliability in the field of metrology for the benefit of society, economy and science with research, measurement and consulting being its main activities.</a:t>
            </a:r>
            <a:br>
              <a:rPr lang="en-US" sz="1050" dirty="0"/>
            </a:br>
            <a:endParaRPr lang="ru-RU" sz="1050" dirty="0"/>
          </a:p>
          <a:p>
            <a:r>
              <a:rPr lang="en-US" sz="1050" dirty="0"/>
              <a:t>Areas of PTB’s work are:</a:t>
            </a:r>
            <a:endParaRPr lang="ru-RU" sz="1050" dirty="0"/>
          </a:p>
          <a:p>
            <a:r>
              <a:rPr lang="en-US" sz="1050" dirty="0"/>
              <a:t>• </a:t>
            </a:r>
            <a:r>
              <a:rPr lang="en-US" sz="1050" dirty="0" err="1"/>
              <a:t>realisation</a:t>
            </a:r>
            <a:r>
              <a:rPr lang="en-US" sz="1050" dirty="0"/>
              <a:t>, reproduction and dissemination of the SI units;</a:t>
            </a:r>
            <a:endParaRPr lang="ru-RU" sz="1050" dirty="0"/>
          </a:p>
          <a:p>
            <a:r>
              <a:rPr lang="en-US" sz="1050" dirty="0"/>
              <a:t>• development of national measurement standards;</a:t>
            </a:r>
            <a:endParaRPr lang="ru-RU" sz="1050" dirty="0"/>
          </a:p>
          <a:p>
            <a:r>
              <a:rPr lang="en-US" sz="1050" dirty="0"/>
              <a:t>• determination of fundamental constants and exploitation of quantum effects for </a:t>
            </a:r>
            <a:r>
              <a:rPr lang="en-US" sz="1050" dirty="0" err="1"/>
              <a:t>realising</a:t>
            </a:r>
            <a:r>
              <a:rPr lang="en-US" sz="1050" dirty="0"/>
              <a:t> the units;</a:t>
            </a:r>
            <a:endParaRPr lang="ru-RU" sz="1050" dirty="0"/>
          </a:p>
          <a:p>
            <a:r>
              <a:rPr lang="en-US" sz="1050" dirty="0"/>
              <a:t>• provision of traceable reference materials and determination of material properties;</a:t>
            </a:r>
            <a:endParaRPr lang="ru-RU" sz="1050" dirty="0"/>
          </a:p>
          <a:p>
            <a:r>
              <a:rPr lang="en-US" sz="1050" dirty="0"/>
              <a:t>• development of accurate and reliable measurement procedures;</a:t>
            </a:r>
            <a:endParaRPr lang="ru-RU" sz="1050" dirty="0"/>
          </a:p>
          <a:p>
            <a:r>
              <a:rPr lang="en-US" sz="1050" dirty="0"/>
              <a:t>• contribution to standardization and technology transfer by consulting and seminars;</a:t>
            </a:r>
            <a:endParaRPr lang="ru-RU" sz="1050" dirty="0"/>
          </a:p>
          <a:p>
            <a:r>
              <a:rPr lang="en-US" sz="1050" dirty="0"/>
              <a:t>• pattern evaluations, conformity assessment and consulting;</a:t>
            </a:r>
            <a:endParaRPr lang="ru-RU" sz="1050" dirty="0"/>
          </a:p>
          <a:p>
            <a:r>
              <a:rPr lang="en-US" sz="1050" dirty="0"/>
              <a:t>• metrology in commercial transactions, environmental, </a:t>
            </a:r>
            <a:r>
              <a:rPr lang="en-US" sz="1050" dirty="0" err="1"/>
              <a:t>labour</a:t>
            </a:r>
            <a:r>
              <a:rPr lang="en-US" sz="1050" dirty="0"/>
              <a:t> and radiation protection, medicine and safety engineering;</a:t>
            </a:r>
            <a:endParaRPr lang="ru-RU" sz="1050" dirty="0"/>
          </a:p>
          <a:p>
            <a:r>
              <a:rPr lang="en-US" sz="1050" dirty="0"/>
              <a:t>• cooperation in European and international metrology </a:t>
            </a:r>
            <a:r>
              <a:rPr lang="en-US" sz="1050" dirty="0" err="1"/>
              <a:t>organisations</a:t>
            </a:r>
            <a:r>
              <a:rPr lang="en-US" sz="1050" dirty="0"/>
              <a:t> as well as with metrology institutes around the world;</a:t>
            </a:r>
            <a:endParaRPr lang="ru-RU" sz="1050" dirty="0"/>
          </a:p>
          <a:p>
            <a:r>
              <a:rPr lang="en-US" sz="1050" dirty="0"/>
              <a:t>• technical cooperation with countries with emerging economies</a:t>
            </a:r>
            <a:endParaRPr lang="ru-RU" sz="1050" dirty="0"/>
          </a:p>
          <a:p>
            <a:pPr fontAlgn="auto">
              <a:spcBef>
                <a:spcPts val="0"/>
              </a:spcBef>
              <a:spcAft>
                <a:spcPts val="0"/>
              </a:spcAft>
              <a:defRPr/>
            </a:pPr>
            <a:r>
              <a:rPr lang="ru-RU" sz="1050" dirty="0" smtClean="0"/>
              <a:t/>
            </a:r>
            <a:br>
              <a:rPr lang="ru-RU" sz="1050" dirty="0" smtClean="0"/>
            </a:br>
            <a:endParaRPr lang="en-US" sz="1050" dirty="0"/>
          </a:p>
          <a:p>
            <a:pPr fontAlgn="auto">
              <a:spcBef>
                <a:spcPts val="0"/>
              </a:spcBef>
              <a:spcAft>
                <a:spcPts val="0"/>
              </a:spcAft>
              <a:defRPr/>
            </a:pPr>
            <a:endParaRPr lang="en-US" sz="1050" dirty="0" smtClean="0"/>
          </a:p>
          <a:p>
            <a:pPr fontAlgn="auto">
              <a:spcBef>
                <a:spcPts val="0"/>
              </a:spcBef>
              <a:spcAft>
                <a:spcPts val="0"/>
              </a:spcAft>
              <a:defRPr/>
            </a:pPr>
            <a:endParaRPr lang="en-US" sz="1050" dirty="0"/>
          </a:p>
          <a:p>
            <a:pPr fontAlgn="auto">
              <a:spcBef>
                <a:spcPts val="0"/>
              </a:spcBef>
              <a:spcAft>
                <a:spcPts val="0"/>
              </a:spcAft>
              <a:defRPr/>
            </a:pPr>
            <a:endParaRPr lang="ru-RU" sz="1050" dirty="0"/>
          </a:p>
          <a:p>
            <a:r>
              <a:rPr lang="en-US" sz="1050" b="1" dirty="0"/>
              <a:t>President of </a:t>
            </a:r>
            <a:r>
              <a:rPr lang="en-US" sz="1050" b="1" dirty="0" smtClean="0"/>
              <a:t>PTB:</a:t>
            </a:r>
            <a:r>
              <a:rPr lang="en-US" sz="1050" dirty="0"/>
              <a:t> </a:t>
            </a:r>
            <a:r>
              <a:rPr lang="en-US" sz="1050" dirty="0" smtClean="0"/>
              <a:t> </a:t>
            </a:r>
            <a:r>
              <a:rPr lang="en-US" sz="1050" b="1" dirty="0" smtClean="0"/>
              <a:t>Prof</a:t>
            </a:r>
            <a:r>
              <a:rPr lang="en-US" sz="1050" b="1" dirty="0"/>
              <a:t>. Dr. Joachim Ullrich</a:t>
            </a:r>
            <a:endParaRPr lang="ru-RU" sz="1050" dirty="0"/>
          </a:p>
          <a:p>
            <a:r>
              <a:rPr lang="en-US" sz="1050" b="1" dirty="0"/>
              <a:t>Vice-President: </a:t>
            </a:r>
            <a:r>
              <a:rPr lang="en-US" sz="1050" b="1" dirty="0" smtClean="0"/>
              <a:t>     Dr</a:t>
            </a:r>
            <a:r>
              <a:rPr lang="en-US" sz="1050" b="1" dirty="0"/>
              <a:t>. Roman Schwartz</a:t>
            </a:r>
            <a:endParaRPr lang="ru-RU" sz="1050" dirty="0"/>
          </a:p>
          <a:p>
            <a:r>
              <a:rPr lang="en-US" sz="1050" b="1" dirty="0"/>
              <a:t>Member of Presidential Board: Dr. </a:t>
            </a:r>
            <a:r>
              <a:rPr lang="en-US" sz="1050" b="1" dirty="0" err="1"/>
              <a:t>Jörn</a:t>
            </a:r>
            <a:r>
              <a:rPr lang="en-US" sz="1050" b="1" dirty="0"/>
              <a:t> </a:t>
            </a:r>
            <a:r>
              <a:rPr lang="en-US" sz="1050" b="1" dirty="0" err="1" smtClean="0"/>
              <a:t>Stenger</a:t>
            </a:r>
            <a:endParaRPr lang="ru-RU" sz="1050" dirty="0"/>
          </a:p>
          <a:p>
            <a:r>
              <a:rPr lang="en-US" sz="1050" b="1" dirty="0"/>
              <a:t>Address:	</a:t>
            </a:r>
            <a:r>
              <a:rPr lang="en-US" sz="1050" dirty="0" err="1"/>
              <a:t>Bundesallee</a:t>
            </a:r>
            <a:r>
              <a:rPr lang="en-US" sz="1050" dirty="0"/>
              <a:t> 100, </a:t>
            </a:r>
            <a:r>
              <a:rPr lang="en-US" sz="1050" dirty="0" smtClean="0"/>
              <a:t> 38116 </a:t>
            </a:r>
            <a:r>
              <a:rPr lang="en-US" sz="1050" dirty="0" err="1" smtClean="0"/>
              <a:t>Braunschweig</a:t>
            </a:r>
            <a:r>
              <a:rPr lang="en-US" sz="1050" dirty="0"/>
              <a:t>, Germany</a:t>
            </a:r>
            <a:endParaRPr lang="ru-RU" sz="1050" dirty="0"/>
          </a:p>
          <a:p>
            <a:r>
              <a:rPr lang="en-US" sz="1050" b="1" dirty="0"/>
              <a:t>Telephone:	</a:t>
            </a:r>
            <a:r>
              <a:rPr lang="en-US" sz="1050" dirty="0"/>
              <a:t>+49 531 592 0</a:t>
            </a:r>
            <a:endParaRPr lang="ru-RU" sz="1050" dirty="0"/>
          </a:p>
          <a:p>
            <a:r>
              <a:rPr lang="en-US" sz="1050" b="1" dirty="0"/>
              <a:t>Fax: 	</a:t>
            </a:r>
            <a:r>
              <a:rPr lang="en-US" sz="1050" dirty="0"/>
              <a:t>+49 531 592 9292</a:t>
            </a:r>
            <a:endParaRPr lang="ru-RU" sz="1050" dirty="0"/>
          </a:p>
          <a:p>
            <a:r>
              <a:rPr lang="en-US" sz="1050" b="1" dirty="0"/>
              <a:t>E-mail:	</a:t>
            </a:r>
            <a:r>
              <a:rPr lang="en-US" sz="1050" dirty="0"/>
              <a:t>Joachim.Ullrich@ptb.de</a:t>
            </a:r>
            <a:br>
              <a:rPr lang="en-US" sz="1050" dirty="0"/>
            </a:br>
            <a:r>
              <a:rPr lang="en-US" sz="1050" dirty="0" smtClean="0"/>
              <a:t>                              Roman.Schwartz@ptb.de</a:t>
            </a:r>
            <a:r>
              <a:rPr lang="en-US" sz="1050" dirty="0"/>
              <a:t/>
            </a:r>
            <a:br>
              <a:rPr lang="en-US" sz="1050" dirty="0"/>
            </a:br>
            <a:r>
              <a:rPr lang="en-US" sz="1050" dirty="0" smtClean="0"/>
              <a:t>                              Joern.Stenger@ptb.de</a:t>
            </a:r>
            <a:endParaRPr lang="ru-RU" sz="1050" dirty="0"/>
          </a:p>
          <a:p>
            <a:r>
              <a:rPr lang="en-US" sz="1050" dirty="0"/>
              <a:t/>
            </a:r>
            <a:br>
              <a:rPr lang="en-US" sz="1050" dirty="0"/>
            </a:br>
            <a:r>
              <a:rPr lang="en-US" sz="1050" b="1" dirty="0"/>
              <a:t>2. Institutions responsible for legal metrology</a:t>
            </a:r>
            <a:br>
              <a:rPr lang="en-US" sz="1050" b="1" dirty="0"/>
            </a:br>
            <a:r>
              <a:rPr lang="en-US" sz="1050" dirty="0"/>
              <a:t>The basic principles of legal metrology are stipulated by the Units Act and the Measurement and verification Act, including the relevant implementing ordinances and additional regulations.</a:t>
            </a:r>
            <a:endParaRPr lang="ru-RU" sz="1050" dirty="0"/>
          </a:p>
          <a:p>
            <a:r>
              <a:rPr lang="en-US" sz="1050" dirty="0"/>
              <a:t>The physical and technical basis of the units to be applied in official and commercial transactions is today’s International System of Units (SI).</a:t>
            </a:r>
            <a:br>
              <a:rPr lang="en-US" sz="1050" dirty="0"/>
            </a:br>
            <a:endParaRPr lang="ru-RU" sz="1050" dirty="0"/>
          </a:p>
          <a:p>
            <a:r>
              <a:rPr lang="en-US" sz="1050" dirty="0"/>
              <a:t>The tasks of legal metrology are distributed between the federal and the state authorities. PTB is responsible for type examination and conformity assessment of measuring instruments and traceability to national standards used by the verification authorities. The verification authorities of the sixteen federal states and the officially approved test </a:t>
            </a:r>
            <a:r>
              <a:rPr lang="en-US" sz="1050" dirty="0" err="1"/>
              <a:t>centres</a:t>
            </a:r>
            <a:r>
              <a:rPr lang="en-US" sz="1050" dirty="0"/>
              <a:t> for measuring instruments in the field of electricity, gas, water and heat are responsible for the individual testing of measuring instruments subject to mandatory verification.</a:t>
            </a:r>
            <a:r>
              <a:rPr lang="ru-RU" sz="1050" dirty="0" smtClean="0"/>
              <a:t/>
            </a:r>
            <a:br>
              <a:rPr lang="ru-RU" sz="1050" dirty="0" smtClean="0"/>
            </a:br>
            <a:endParaRPr lang="ru-RU" sz="1050" dirty="0"/>
          </a:p>
          <a:p>
            <a:r>
              <a:rPr lang="en-US" sz="1050" b="1" dirty="0"/>
              <a:t>Office of Consortium on Metrology and Verification at German Academy of Metrology (DAM</a:t>
            </a:r>
            <a:r>
              <a:rPr lang="en-US" sz="1050" b="1" dirty="0" smtClean="0"/>
              <a:t>)</a:t>
            </a:r>
            <a:endParaRPr lang="ru-RU" sz="1050" dirty="0"/>
          </a:p>
          <a:p>
            <a:r>
              <a:rPr lang="de-DE" sz="1050" b="1" dirty="0" err="1"/>
              <a:t>Address</a:t>
            </a:r>
            <a:r>
              <a:rPr lang="de-DE" sz="1050" b="1" dirty="0"/>
              <a:t>:	</a:t>
            </a:r>
            <a:r>
              <a:rPr lang="de-DE" sz="1050" dirty="0"/>
              <a:t>Franz-Schrank-Str. 9,</a:t>
            </a:r>
            <a:r>
              <a:rPr lang="de-DE" sz="1050" b="1" dirty="0"/>
              <a:t/>
            </a:r>
            <a:br>
              <a:rPr lang="de-DE" sz="1050" b="1" dirty="0"/>
            </a:br>
            <a:r>
              <a:rPr lang="de-DE" sz="1050" dirty="0"/>
              <a:t>80638 München, Germany</a:t>
            </a:r>
            <a:endParaRPr lang="ru-RU" sz="1050" dirty="0"/>
          </a:p>
          <a:p>
            <a:r>
              <a:rPr lang="en-US" sz="1050" b="1" dirty="0"/>
              <a:t>Telephone:	</a:t>
            </a:r>
            <a:r>
              <a:rPr lang="en-US" sz="1050" dirty="0"/>
              <a:t>+49 89 17 901-333</a:t>
            </a:r>
            <a:endParaRPr lang="ru-RU" sz="1050" dirty="0"/>
          </a:p>
          <a:p>
            <a:r>
              <a:rPr lang="en-US" sz="1050" b="1" dirty="0"/>
              <a:t>Fax:	</a:t>
            </a:r>
            <a:r>
              <a:rPr lang="en-US" sz="1050" dirty="0"/>
              <a:t>+49 89 17 901-386</a:t>
            </a:r>
            <a:endParaRPr lang="ru-RU" sz="1050" dirty="0"/>
          </a:p>
          <a:p>
            <a:r>
              <a:rPr lang="en-US" sz="1050" b="1" dirty="0"/>
              <a:t>E-mail:	</a:t>
            </a:r>
            <a:r>
              <a:rPr lang="en-US" sz="1050" dirty="0"/>
              <a:t>dam@lmg.bayern.de</a:t>
            </a:r>
            <a:endParaRPr lang="ru-RU" sz="1050" dirty="0"/>
          </a:p>
        </p:txBody>
      </p:sp>
      <p:pic>
        <p:nvPicPr>
          <p:cNvPr id="88070" name="Рисунок 1"/>
          <p:cNvPicPr>
            <a:picLocks noChangeAspect="1"/>
          </p:cNvPicPr>
          <p:nvPr/>
        </p:nvPicPr>
        <p:blipFill>
          <a:blip r:embed="rId2" cstate="print"/>
          <a:srcRect/>
          <a:stretch>
            <a:fillRect/>
          </a:stretch>
        </p:blipFill>
        <p:spPr bwMode="auto">
          <a:xfrm>
            <a:off x="342900" y="1120775"/>
            <a:ext cx="2401888" cy="14541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628775" y="273050"/>
            <a:ext cx="4886325" cy="358775"/>
          </a:xfrm>
        </p:spPr>
        <p:txBody>
          <a:bodyPr/>
          <a:lstStyle/>
          <a:p>
            <a:r>
              <a:rPr lang="en-GB" smtClean="0"/>
              <a:t>MEMORANDUM OF UNDERSTANDING</a:t>
            </a:r>
            <a:endParaRPr lang="ru-RU" smtClean="0"/>
          </a:p>
        </p:txBody>
      </p:sp>
      <p:sp>
        <p:nvSpPr>
          <p:cNvPr id="3" name="Объект 2"/>
          <p:cNvSpPr>
            <a:spLocks noGrp="1"/>
          </p:cNvSpPr>
          <p:nvPr>
            <p:ph idx="1"/>
          </p:nvPr>
        </p:nvSpPr>
        <p:spPr>
          <a:xfrm>
            <a:off x="332656" y="1208584"/>
            <a:ext cx="6172200" cy="7920880"/>
          </a:xfrm>
        </p:spPr>
        <p:txBody>
          <a:bodyPr numCol="2" spcCol="288000" rtlCol="0">
            <a:noAutofit/>
          </a:bodyPr>
          <a:lstStyle/>
          <a:p>
            <a:pPr fontAlgn="auto">
              <a:spcAft>
                <a:spcPts val="0"/>
              </a:spcAft>
              <a:defRPr/>
            </a:pPr>
            <a:r>
              <a:rPr lang="en-GB" sz="1050" b="1" cap="all" dirty="0" smtClean="0">
                <a:solidFill>
                  <a:srgbClr val="FF0000"/>
                </a:solidFill>
              </a:rPr>
              <a:t>Section 5 – Structure of COOMET </a:t>
            </a:r>
            <a:r>
              <a:rPr lang="ru-RU" sz="1050" b="1" cap="all" dirty="0" smtClean="0">
                <a:solidFill>
                  <a:srgbClr val="FF0000"/>
                </a:solidFill>
              </a:rPr>
              <a:t/>
            </a:r>
            <a:br>
              <a:rPr lang="ru-RU" sz="1050" b="1" cap="all" dirty="0" smtClean="0">
                <a:solidFill>
                  <a:srgbClr val="FF0000"/>
                </a:solidFill>
              </a:rPr>
            </a:br>
            <a:r>
              <a:rPr lang="en-GB" sz="1050" b="1" cap="all" dirty="0" smtClean="0">
                <a:solidFill>
                  <a:srgbClr val="FF0000"/>
                </a:solidFill>
              </a:rPr>
              <a:t>and working procedures</a:t>
            </a:r>
            <a:endParaRPr lang="ru-RU" sz="1050" dirty="0" smtClean="0">
              <a:solidFill>
                <a:srgbClr val="FF0000"/>
              </a:solidFill>
            </a:endParaRPr>
          </a:p>
          <a:p>
            <a:pPr marL="228600" indent="-228600" fontAlgn="auto">
              <a:spcAft>
                <a:spcPts val="0"/>
              </a:spcAft>
              <a:buFont typeface="+mj-lt"/>
              <a:buAutoNum type="arabicPeriod"/>
              <a:defRPr/>
            </a:pPr>
            <a:r>
              <a:rPr lang="en-GB" sz="1050" dirty="0" smtClean="0"/>
              <a:t>The COOMET body initiating and supporting cooperation is the Committee. It consists </a:t>
            </a:r>
            <a:r>
              <a:rPr lang="ru-RU" sz="1050" dirty="0" smtClean="0"/>
              <a:t/>
            </a:r>
            <a:br>
              <a:rPr lang="ru-RU" sz="1050" dirty="0" smtClean="0"/>
            </a:br>
            <a:r>
              <a:rPr lang="en-GB" sz="1050" dirty="0" smtClean="0"/>
              <a:t>of the Heads of National Metrology Institutions of the COOMET Member Countries or persons appointed by them, one representative from each institution. The Committee ensures that the activity of COOMET is pursued in accordance with its objectives and contributes to accomplishing its tasks.</a:t>
            </a:r>
            <a:endParaRPr lang="ru-RU" sz="1050" dirty="0" smtClean="0"/>
          </a:p>
          <a:p>
            <a:pPr marL="228600" indent="-228600" fontAlgn="auto">
              <a:spcAft>
                <a:spcPts val="0"/>
              </a:spcAft>
              <a:buFont typeface="+mj-lt"/>
              <a:buAutoNum type="arabicPeriod"/>
              <a:defRPr/>
            </a:pPr>
            <a:r>
              <a:rPr lang="en-GB" sz="1050" dirty="0" smtClean="0"/>
              <a:t>The Committee elects the President from among its Members, for a period of three years, with the eligibility to be re-elected for one subsequent term of office.</a:t>
            </a:r>
            <a:endParaRPr lang="ru-RU" sz="1050" dirty="0" smtClean="0"/>
          </a:p>
          <a:p>
            <a:pPr marL="228600" indent="-228600" fontAlgn="auto">
              <a:spcAft>
                <a:spcPts val="0"/>
              </a:spcAft>
              <a:buFont typeface="+mj-lt"/>
              <a:buAutoNum type="arabicPeriod"/>
              <a:defRPr/>
            </a:pPr>
            <a:r>
              <a:rPr lang="en-GB" sz="1050" dirty="0" smtClean="0"/>
              <a:t>Each Committee Member accompanied by experts may take part in its meetings. Only Committee Members may vote.</a:t>
            </a:r>
            <a:endParaRPr lang="ru-RU" sz="1050" dirty="0" smtClean="0"/>
          </a:p>
          <a:p>
            <a:pPr marL="228600" indent="-228600" fontAlgn="auto">
              <a:spcAft>
                <a:spcPts val="0"/>
              </a:spcAft>
              <a:buFont typeface="+mj-lt"/>
              <a:buAutoNum type="arabicPeriod"/>
              <a:defRPr/>
            </a:pPr>
            <a:r>
              <a:rPr lang="en-GB" sz="1050" dirty="0" smtClean="0"/>
              <a:t>The Committee may invite observers from other international or regional organisations to take part in their meetings.</a:t>
            </a:r>
            <a:endParaRPr lang="ru-RU" sz="1050" dirty="0" smtClean="0"/>
          </a:p>
          <a:p>
            <a:pPr marL="228600" indent="-228600" fontAlgn="auto">
              <a:spcAft>
                <a:spcPts val="0"/>
              </a:spcAft>
              <a:buFont typeface="+mj-lt"/>
              <a:buAutoNum type="arabicPeriod"/>
              <a:defRPr/>
            </a:pPr>
            <a:r>
              <a:rPr lang="en-GB" sz="1050" dirty="0" smtClean="0"/>
              <a:t>The Committee meets as often as required </a:t>
            </a:r>
            <a:r>
              <a:rPr lang="ru-RU" sz="1050" dirty="0" smtClean="0"/>
              <a:t/>
            </a:r>
            <a:br>
              <a:rPr lang="ru-RU" sz="1050" dirty="0" smtClean="0"/>
            </a:br>
            <a:r>
              <a:rPr lang="en-GB" sz="1050" dirty="0" smtClean="0"/>
              <a:t>but at least once per year.</a:t>
            </a:r>
            <a:endParaRPr lang="ru-RU" sz="1050" dirty="0" smtClean="0"/>
          </a:p>
          <a:p>
            <a:pPr marL="228600" indent="-228600" fontAlgn="auto">
              <a:spcAft>
                <a:spcPts val="0"/>
              </a:spcAft>
              <a:buFont typeface="+mj-lt"/>
              <a:buAutoNum type="arabicPeriod"/>
              <a:defRPr/>
            </a:pPr>
            <a:r>
              <a:rPr lang="en-GB" sz="1050" dirty="0" smtClean="0"/>
              <a:t>At the suggestion of the President, the Committee approves nominees for the positions of Vice-Presidents</a:t>
            </a:r>
            <a:r>
              <a:rPr lang="en-GB" sz="1050" b="1" dirty="0" smtClean="0"/>
              <a:t> </a:t>
            </a:r>
            <a:r>
              <a:rPr lang="en-GB" sz="1050" dirty="0" smtClean="0"/>
              <a:t>from among its Members. The President, Vice-Presidents and Head of the COOMET Secretariat form the President’s Council, which develops the policy of cooperation within COOMET, interacts with international and regional metrology organisations, organises cooperation between the Committee meetings and prepares questions to be considered at these meetings.</a:t>
            </a:r>
            <a:endParaRPr lang="ru-RU" sz="1050" dirty="0" smtClean="0"/>
          </a:p>
          <a:p>
            <a:pPr marL="228600" indent="-228600" fontAlgn="auto">
              <a:spcAft>
                <a:spcPts val="0"/>
              </a:spcAft>
              <a:buFont typeface="+mj-lt"/>
              <a:buAutoNum type="arabicPeriod"/>
              <a:defRPr/>
            </a:pPr>
            <a:r>
              <a:rPr lang="en-GB" sz="1050" dirty="0" smtClean="0"/>
              <a:t>A year before scheduled election of a new COOMET President the COOMET Committee nominates a candidate which after mutual approval becomes a Member of the President’s Council having a status of President Elect. After the expiry of a three year period of presidency the COOMET President keeps the status of Former President for one more year. At the end of this year the President Elect becomes an active COOMET President.</a:t>
            </a:r>
            <a:endParaRPr lang="ru-RU" sz="1050" dirty="0" smtClean="0"/>
          </a:p>
          <a:p>
            <a:pPr marL="228600" indent="-228600" fontAlgn="auto">
              <a:spcAft>
                <a:spcPts val="0"/>
              </a:spcAft>
              <a:buFont typeface="+mj-lt"/>
              <a:buAutoNum type="arabicPeriod"/>
              <a:defRPr/>
            </a:pPr>
            <a:r>
              <a:rPr lang="en-GB" sz="1050" dirty="0" smtClean="0"/>
              <a:t>The Committee decides on its own Rules of Procedure and on those of other COOMET bodies.</a:t>
            </a:r>
            <a:endParaRPr lang="ru-RU" sz="1050" dirty="0" smtClean="0"/>
          </a:p>
          <a:p>
            <a:pPr marL="228600" indent="-228600" fontAlgn="auto">
              <a:spcAft>
                <a:spcPts val="0"/>
              </a:spcAft>
              <a:buFont typeface="+mj-lt"/>
              <a:buAutoNum type="arabicPeriod"/>
              <a:defRPr/>
            </a:pPr>
            <a:r>
              <a:rPr lang="en-GB" sz="1050" dirty="0" smtClean="0"/>
              <a:t>As a rule the COOMET Secretariat is provided by the National Metrology Institute of the COOMET President.</a:t>
            </a:r>
            <a:endParaRPr lang="ru-RU" sz="1050" dirty="0" smtClean="0"/>
          </a:p>
          <a:p>
            <a:pPr marL="228600" indent="-228600" fontAlgn="auto">
              <a:spcAft>
                <a:spcPts val="0"/>
              </a:spcAft>
              <a:buFont typeface="+mj-lt"/>
              <a:buAutoNum type="arabicPeriod"/>
              <a:defRPr/>
            </a:pPr>
            <a:r>
              <a:rPr lang="en-GB" sz="1050" dirty="0" smtClean="0"/>
              <a:t>The Secretariat assists the President and the President’s Council in the management of COOMET and ensures contacts between the Committee Members, as well as between the Committee, structural and working bodies </a:t>
            </a:r>
            <a:r>
              <a:rPr lang="ru-RU" sz="1050" dirty="0" smtClean="0"/>
              <a:t/>
            </a:r>
            <a:br>
              <a:rPr lang="ru-RU" sz="1050" dirty="0" smtClean="0"/>
            </a:br>
            <a:r>
              <a:rPr lang="en-GB" sz="1050" dirty="0" smtClean="0"/>
              <a:t>of COOMET.</a:t>
            </a:r>
            <a:endParaRPr lang="ru-RU" sz="1050" dirty="0" smtClean="0"/>
          </a:p>
          <a:p>
            <a:pPr marL="228600" indent="-228600" fontAlgn="auto">
              <a:spcAft>
                <a:spcPts val="0"/>
              </a:spcAft>
              <a:buFont typeface="+mj-lt"/>
              <a:buAutoNum type="arabicPeriod"/>
              <a:defRPr/>
            </a:pPr>
            <a:r>
              <a:rPr lang="en-GB" sz="1050" dirty="0" smtClean="0"/>
              <a:t>Following the decision of the COOMET Committee the following COOMET Structural Bodies are established for the purpose of initiating work in the major fields and directions of cooperation: Joint Committees (JC), Technical committees (TC), Councils, Forums, etc.</a:t>
            </a:r>
            <a:endParaRPr lang="ru-RU" sz="1050" dirty="0" smtClean="0"/>
          </a:p>
          <a:p>
            <a:pPr marL="228600" indent="-228600" fontAlgn="auto">
              <a:spcAft>
                <a:spcPts val="0"/>
              </a:spcAft>
              <a:defRPr/>
            </a:pPr>
            <a:r>
              <a:rPr lang="ru-RU" sz="1050" dirty="0" smtClean="0"/>
              <a:t>	</a:t>
            </a:r>
            <a:r>
              <a:rPr lang="en-GB" sz="1050" dirty="0" smtClean="0"/>
              <a:t>The scope of their objectives, tasks and working and collaboration procedures is specified in relevant Provisions approved by the COOMET Committee.</a:t>
            </a:r>
            <a:endParaRPr lang="ru-RU" sz="1050" dirty="0" smtClean="0"/>
          </a:p>
          <a:p>
            <a:pPr marL="228600" indent="-228600" fontAlgn="auto">
              <a:spcAft>
                <a:spcPts val="0"/>
              </a:spcAft>
              <a:defRPr/>
            </a:pPr>
            <a:r>
              <a:rPr lang="ru-RU" sz="1050" dirty="0" smtClean="0"/>
              <a:t>	</a:t>
            </a:r>
            <a:r>
              <a:rPr lang="en-GB" sz="1050" dirty="0" smtClean="0"/>
              <a:t>Each COOMET Structural Body is headed by </a:t>
            </a:r>
            <a:r>
              <a:rPr lang="ru-RU" sz="1050" dirty="0" smtClean="0"/>
              <a:t/>
            </a:r>
            <a:br>
              <a:rPr lang="ru-RU" sz="1050" dirty="0" smtClean="0"/>
            </a:br>
            <a:r>
              <a:rPr lang="en-GB" sz="1050" dirty="0" smtClean="0"/>
              <a:t>a chairperson appointed by the COOMET Committee for a period of 4 years with the possibility to prolong this period.</a:t>
            </a:r>
            <a:endParaRPr lang="ru-RU" sz="1050" dirty="0" smtClean="0"/>
          </a:p>
          <a:p>
            <a:pPr marL="228600" indent="-228600" fontAlgn="auto">
              <a:spcAft>
                <a:spcPts val="0"/>
              </a:spcAft>
              <a:buFont typeface="+mj-lt"/>
              <a:buAutoNum type="arabicPeriod" startAt="12"/>
              <a:defRPr/>
            </a:pPr>
            <a:r>
              <a:rPr lang="en-GB" sz="1050" dirty="0" smtClean="0"/>
              <a:t>Structural Bodies may establish:</a:t>
            </a:r>
            <a:r>
              <a:rPr lang="ru-RU" sz="1050" dirty="0" smtClean="0"/>
              <a:t/>
            </a:r>
            <a:br>
              <a:rPr lang="ru-RU" sz="1050" dirty="0" smtClean="0"/>
            </a:br>
            <a:endParaRPr lang="ru-RU" sz="1050" dirty="0" smtClean="0"/>
          </a:p>
          <a:p>
            <a:pPr marL="228600" indent="-228600" fontAlgn="auto">
              <a:spcAft>
                <a:spcPts val="0"/>
              </a:spcAft>
              <a:buFont typeface="Arial" pitchFamily="34" charset="0"/>
              <a:buChar char="•"/>
              <a:defRPr/>
            </a:pPr>
            <a:r>
              <a:rPr lang="en-GB" sz="1050" dirty="0" smtClean="0"/>
              <a:t>Subcommittees (</a:t>
            </a:r>
            <a:r>
              <a:rPr lang="en-GB" sz="1050" dirty="0" err="1" smtClean="0"/>
              <a:t>SCs</a:t>
            </a:r>
            <a:r>
              <a:rPr lang="en-GB" sz="1050" dirty="0" smtClean="0"/>
              <a:t>) in order to address </a:t>
            </a:r>
            <a:r>
              <a:rPr lang="ru-RU" sz="1050" dirty="0" smtClean="0"/>
              <a:t/>
            </a:r>
            <a:br>
              <a:rPr lang="ru-RU" sz="1050" dirty="0" smtClean="0"/>
            </a:br>
            <a:r>
              <a:rPr lang="en-GB" sz="1050" dirty="0" smtClean="0"/>
              <a:t>the permanent tasks of collaboration;</a:t>
            </a:r>
            <a:endParaRPr lang="ru-RU" sz="1050" dirty="0" smtClean="0"/>
          </a:p>
          <a:p>
            <a:pPr marL="228600" indent="-228600" fontAlgn="auto">
              <a:spcAft>
                <a:spcPts val="0"/>
              </a:spcAft>
              <a:buFont typeface="Arial" pitchFamily="34" charset="0"/>
              <a:buChar char="•"/>
              <a:defRPr/>
            </a:pPr>
            <a:r>
              <a:rPr lang="en-GB" sz="1050" dirty="0" smtClean="0"/>
              <a:t>Working Groups (</a:t>
            </a:r>
            <a:r>
              <a:rPr lang="en-GB" sz="1050" dirty="0" err="1" smtClean="0"/>
              <a:t>WGs</a:t>
            </a:r>
            <a:r>
              <a:rPr lang="en-GB" sz="1050" dirty="0" smtClean="0"/>
              <a:t>) within relevant </a:t>
            </a:r>
            <a:r>
              <a:rPr lang="en-GB" sz="1050" dirty="0" err="1" smtClean="0"/>
              <a:t>SCs/TCs</a:t>
            </a:r>
            <a:r>
              <a:rPr lang="en-GB" sz="1050" dirty="0" smtClean="0"/>
              <a:t> in order to carry out routine work on COOMET projects.</a:t>
            </a:r>
            <a:r>
              <a:rPr lang="ru-RU" sz="1050" dirty="0" smtClean="0"/>
              <a:t/>
            </a:r>
            <a:br>
              <a:rPr lang="ru-RU" sz="1050" dirty="0" smtClean="0"/>
            </a:br>
            <a:endParaRPr lang="ru-RU" sz="1050" dirty="0" smtClean="0"/>
          </a:p>
          <a:p>
            <a:pPr marL="228600" indent="-228600" fontAlgn="auto">
              <a:spcAft>
                <a:spcPts val="0"/>
              </a:spcAft>
              <a:buFont typeface="+mj-lt"/>
              <a:buAutoNum type="arabicPeriod" startAt="13"/>
              <a:defRPr/>
            </a:pPr>
            <a:r>
              <a:rPr lang="en-GB" sz="1050" dirty="0" smtClean="0"/>
              <a:t>Terms of reference, head and staff of a SC are defined by the corresponding Technical Committee and approved by the COOMET Committee for a period of 3 years with possible prolongation of this period.</a:t>
            </a:r>
            <a:endParaRPr lang="ru-RU" sz="1050" dirty="0" smtClean="0"/>
          </a:p>
          <a:p>
            <a:pPr marL="228600" indent="-228600" fontAlgn="auto">
              <a:spcAft>
                <a:spcPts val="0"/>
              </a:spcAft>
              <a:buFont typeface="+mj-lt"/>
              <a:buAutoNum type="arabicPeriod" startAt="13"/>
              <a:defRPr/>
            </a:pPr>
            <a:r>
              <a:rPr lang="en-GB" sz="1050" dirty="0" smtClean="0"/>
              <a:t>Organizational and financial matters are managed by structural and working bodies individually taking into account the hierarchy </a:t>
            </a:r>
            <a:r>
              <a:rPr lang="ru-RU" sz="1050" dirty="0" smtClean="0"/>
              <a:t/>
            </a:r>
            <a:br>
              <a:rPr lang="ru-RU" sz="1050" dirty="0" smtClean="0"/>
            </a:br>
            <a:r>
              <a:rPr lang="en-GB" sz="1050" dirty="0" smtClean="0"/>
              <a:t>of the COOMET bodies.</a:t>
            </a:r>
            <a:endParaRPr lang="ru-RU" sz="1050" dirty="0" smtClean="0"/>
          </a:p>
          <a:p>
            <a:pPr marL="228600" indent="-228600" fontAlgn="auto">
              <a:spcAft>
                <a:spcPts val="0"/>
              </a:spcAft>
              <a:buFont typeface="+mj-lt"/>
              <a:buAutoNum type="arabicPeriod" startAt="13"/>
              <a:defRPr/>
            </a:pPr>
            <a:r>
              <a:rPr lang="en-GB" sz="1050" dirty="0" smtClean="0"/>
              <a:t>National Metrological Institutions that are Members of COOMET may invite other institutions in their countries to cooperation, </a:t>
            </a:r>
            <a:r>
              <a:rPr lang="ru-RU" sz="1050" dirty="0" smtClean="0"/>
              <a:t/>
            </a:r>
            <a:br>
              <a:rPr lang="ru-RU" sz="1050" dirty="0" smtClean="0"/>
            </a:br>
            <a:r>
              <a:rPr lang="en-GB" sz="1050" dirty="0" smtClean="0"/>
              <a:t>at their own discretion, for working </a:t>
            </a:r>
            <a:r>
              <a:rPr lang="ru-RU" sz="1050" dirty="0" smtClean="0"/>
              <a:t/>
            </a:r>
            <a:br>
              <a:rPr lang="ru-RU" sz="1050" dirty="0" smtClean="0"/>
            </a:br>
            <a:r>
              <a:rPr lang="en-GB" sz="1050" dirty="0" smtClean="0"/>
              <a:t>on a project.</a:t>
            </a:r>
            <a:endParaRPr lang="ru-RU" sz="105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5184576"/>
          </a:xfrm>
        </p:spPr>
        <p:txBody>
          <a:bodyPr numCol="2" spcCol="288000" rtlCol="0">
            <a:noAutofit/>
          </a:bodyPr>
          <a:lstStyle/>
          <a:p>
            <a:pPr algn="just"/>
            <a:r>
              <a:rPr lang="en-US" sz="1050" b="1" dirty="0"/>
              <a:t>3. Institutions responsible for calibration service</a:t>
            </a:r>
            <a:endParaRPr lang="ru-RU" sz="1050" dirty="0"/>
          </a:p>
          <a:p>
            <a:pPr algn="just"/>
            <a:r>
              <a:rPr lang="en-US" sz="1050" dirty="0"/>
              <a:t>Calibrations are performed by the calibration laboratories accredited by the “Deutsche </a:t>
            </a:r>
            <a:r>
              <a:rPr lang="en-US" sz="1050" dirty="0" err="1"/>
              <a:t>Akkreditierungsstelle</a:t>
            </a:r>
            <a:r>
              <a:rPr lang="en-US" sz="1050" dirty="0"/>
              <a:t> GmbH (</a:t>
            </a:r>
            <a:r>
              <a:rPr lang="en-US" sz="1050" dirty="0" err="1"/>
              <a:t>DAkkS</a:t>
            </a:r>
            <a:r>
              <a:rPr lang="en-US" sz="1050" dirty="0"/>
              <a:t>)” founded by the German Government in Cooperation with the German Federation of Industry (BDI) The basis of the </a:t>
            </a:r>
            <a:r>
              <a:rPr lang="en-US" sz="1050" dirty="0" err="1"/>
              <a:t>DAkkS</a:t>
            </a:r>
            <a:r>
              <a:rPr lang="en-US" sz="1050" dirty="0"/>
              <a:t> (former DKD accreditation body) accredited calibration laboratories is the traceability of their reference standards to the national standards provided by the National Metrology Institute, the PTB or other National Metrology Institutes. Industrial laboratories and other institutes which, due to their trained personnel and equipment, are able to perform measurements with the required uncertainty and whose standards are traceable to the national standards of the PTB, are accredited as calibration laboratories. Accreditation is granted by </a:t>
            </a:r>
            <a:r>
              <a:rPr lang="en-US" sz="1050" dirty="0" err="1"/>
              <a:t>DAkkS</a:t>
            </a:r>
            <a:r>
              <a:rPr lang="en-US" sz="1050" dirty="0"/>
              <a:t> after assessment of the laboratories in accordance with the standard </a:t>
            </a:r>
            <a:r>
              <a:rPr lang="en-US" sz="1050" u="sng" dirty="0"/>
              <a:t>DIN EN ISO/IEC 17025.</a:t>
            </a:r>
            <a:r>
              <a:rPr lang="en-US" sz="1050" dirty="0"/>
              <a:t> Membership of </a:t>
            </a:r>
            <a:r>
              <a:rPr lang="en-US" sz="1050" dirty="0" err="1"/>
              <a:t>DAkkS</a:t>
            </a:r>
            <a:r>
              <a:rPr lang="en-US" sz="1050" dirty="0"/>
              <a:t> in the European Cooperation for Accreditation (EA) and the International Laboratory Accreditation Cooperation (ILAC) ensures the recognition of the calibration certificates in all member countries worldwide. At present there are about 470 accredited calibration laboratories for electrical, magnetic, dimensional, mechanical, acoustical, fluid and optical quantities, as well as for chemical analysis, reference materials, time and frequency, </a:t>
            </a:r>
            <a:r>
              <a:rPr lang="en-US" sz="1050" dirty="0" err="1"/>
              <a:t>ionising</a:t>
            </a:r>
            <a:r>
              <a:rPr lang="en-US" sz="1050" dirty="0"/>
              <a:t> radiation and radioactivity, temperature and humidity. </a:t>
            </a:r>
            <a:br>
              <a:rPr lang="en-US" sz="1050" dirty="0"/>
            </a:br>
            <a:r>
              <a:rPr lang="en-US" sz="1050" dirty="0"/>
              <a:t/>
            </a:r>
            <a:br>
              <a:rPr lang="en-US" sz="1050" dirty="0"/>
            </a:br>
            <a:r>
              <a:rPr lang="en-US" sz="1050" dirty="0"/>
              <a:t>As PTB is responsible by law for the uniformity of measurement in Germany, the DKD (Deutsche </a:t>
            </a:r>
            <a:r>
              <a:rPr lang="en-US" sz="1050" dirty="0" err="1"/>
              <a:t>Kalibrierdienst</a:t>
            </a:r>
            <a:r>
              <a:rPr lang="en-US" sz="1050" dirty="0"/>
              <a:t>) was reestablished in May 2011 to represent a forum for information exchange and the elaboration of harmonized calibration guides. About 500 laboratories and individuals are members of the DKD, which is subdivided into 13 technical committees. DKD is a member of the EUROCAL, the European association of national associations of calibration laboratories. DKD closely cooperates with </a:t>
            </a:r>
            <a:r>
              <a:rPr lang="en-US" sz="1050" dirty="0" err="1"/>
              <a:t>DAkkS</a:t>
            </a:r>
            <a:r>
              <a:rPr lang="en-US" sz="1050" dirty="0"/>
              <a:t> to support the </a:t>
            </a:r>
            <a:r>
              <a:rPr lang="en-US" sz="1050" dirty="0" err="1"/>
              <a:t>german</a:t>
            </a:r>
            <a:r>
              <a:rPr lang="en-US" sz="1050" dirty="0"/>
              <a:t> calibration system.</a:t>
            </a:r>
            <a:endParaRPr lang="ru-RU" sz="1050" dirty="0"/>
          </a:p>
          <a:p>
            <a:r>
              <a:rPr lang="en-US" sz="1050" b="1" dirty="0"/>
              <a:t> </a:t>
            </a:r>
            <a:endParaRPr lang="ru-RU" sz="1050" dirty="0"/>
          </a:p>
          <a:p>
            <a:r>
              <a:rPr lang="en-US" sz="1050" b="1" dirty="0"/>
              <a:t>Head of the department “Metrology | Constructions | Transport |Renewable Energy” of </a:t>
            </a:r>
            <a:r>
              <a:rPr lang="en-US" sz="1050" b="1" dirty="0" err="1"/>
              <a:t>DAkkS</a:t>
            </a:r>
            <a:r>
              <a:rPr lang="en-US" sz="1050" b="1" dirty="0"/>
              <a:t>: Dr. Heike </a:t>
            </a:r>
            <a:r>
              <a:rPr lang="en-US" sz="1050" b="1" dirty="0" err="1"/>
              <a:t>Manke</a:t>
            </a:r>
            <a:endParaRPr lang="ru-RU" sz="1050" dirty="0"/>
          </a:p>
          <a:p>
            <a:r>
              <a:rPr lang="en-US" sz="1050" b="1" dirty="0"/>
              <a:t> </a:t>
            </a:r>
            <a:endParaRPr lang="ru-RU" sz="1050" dirty="0"/>
          </a:p>
          <a:p>
            <a:r>
              <a:rPr lang="en-US" sz="1050" b="1" dirty="0"/>
              <a:t>Address:	</a:t>
            </a:r>
            <a:r>
              <a:rPr lang="en-US" sz="1050" dirty="0" err="1"/>
              <a:t>Bundesallee</a:t>
            </a:r>
            <a:r>
              <a:rPr lang="en-US" sz="1050" dirty="0"/>
              <a:t> 100,</a:t>
            </a:r>
            <a:r>
              <a:rPr lang="en-US" sz="1050" b="1" dirty="0"/>
              <a:t> </a:t>
            </a:r>
            <a:br>
              <a:rPr lang="en-US" sz="1050" b="1" dirty="0"/>
            </a:br>
            <a:r>
              <a:rPr lang="en-US" sz="1050" dirty="0"/>
              <a:t>38116 </a:t>
            </a:r>
            <a:r>
              <a:rPr lang="en-US" sz="1050" dirty="0" err="1"/>
              <a:t>Braunschweig</a:t>
            </a:r>
            <a:r>
              <a:rPr lang="en-US" sz="1050" dirty="0"/>
              <a:t>, Germany</a:t>
            </a:r>
            <a:endParaRPr lang="ru-RU" sz="1050" dirty="0"/>
          </a:p>
          <a:p>
            <a:r>
              <a:rPr lang="en-US" sz="1050" b="1" dirty="0"/>
              <a:t>Telephone:	</a:t>
            </a:r>
            <a:r>
              <a:rPr lang="en-US" sz="1050" dirty="0"/>
              <a:t>+49 531 592 1900</a:t>
            </a:r>
            <a:endParaRPr lang="ru-RU" sz="1050" dirty="0"/>
          </a:p>
          <a:p>
            <a:r>
              <a:rPr lang="en-US" sz="1050" b="1" dirty="0"/>
              <a:t>Fax:	</a:t>
            </a:r>
            <a:r>
              <a:rPr lang="en-US" sz="1050" dirty="0"/>
              <a:t>+49 531 592 1905</a:t>
            </a:r>
            <a:endParaRPr lang="ru-RU" sz="1050" dirty="0"/>
          </a:p>
          <a:p>
            <a:r>
              <a:rPr lang="en-US" sz="1050" b="1" dirty="0"/>
              <a:t>E-mail:	</a:t>
            </a:r>
            <a:r>
              <a:rPr lang="en-US" sz="1050" u="sng" dirty="0">
                <a:hlinkClick r:id="rId2"/>
              </a:rPr>
              <a:t>heike.manke@dakks.de</a:t>
            </a:r>
            <a:endParaRPr lang="ru-RU" sz="1050" dirty="0"/>
          </a:p>
          <a:p>
            <a:r>
              <a:rPr lang="en-US" sz="1050" dirty="0"/>
              <a:t> </a:t>
            </a:r>
            <a:endParaRPr lang="ru-RU" sz="1050" dirty="0"/>
          </a:p>
          <a:p>
            <a:r>
              <a:rPr lang="en-US" sz="1050" b="1" dirty="0"/>
              <a:t>Chairperson of DKD: Dr. Peter </a:t>
            </a:r>
            <a:r>
              <a:rPr lang="en-US" sz="1050" b="1" dirty="0" err="1"/>
              <a:t>Ulbig</a:t>
            </a:r>
            <a:r>
              <a:rPr lang="en-US" sz="1050" b="1" dirty="0"/>
              <a:t/>
            </a:r>
            <a:br>
              <a:rPr lang="en-US" sz="1050" b="1" dirty="0"/>
            </a:br>
            <a:endParaRPr lang="ru-RU" sz="1050" dirty="0"/>
          </a:p>
          <a:p>
            <a:r>
              <a:rPr lang="en-US" sz="1050" b="1" dirty="0"/>
              <a:t>Address:	</a:t>
            </a:r>
            <a:r>
              <a:rPr lang="en-US" sz="1050" dirty="0" err="1"/>
              <a:t>Bundesallee</a:t>
            </a:r>
            <a:r>
              <a:rPr lang="en-US" sz="1050" dirty="0"/>
              <a:t> 100, </a:t>
            </a:r>
            <a:br>
              <a:rPr lang="en-US" sz="1050" dirty="0"/>
            </a:br>
            <a:r>
              <a:rPr lang="en-US" sz="1050" dirty="0"/>
              <a:t>38116 </a:t>
            </a:r>
            <a:r>
              <a:rPr lang="en-US" sz="1050" dirty="0" err="1"/>
              <a:t>Braunschweig</a:t>
            </a:r>
            <a:r>
              <a:rPr lang="en-US" sz="1050" dirty="0"/>
              <a:t>, Germany</a:t>
            </a:r>
            <a:endParaRPr lang="ru-RU" sz="1050" dirty="0"/>
          </a:p>
          <a:p>
            <a:r>
              <a:rPr lang="en-US" sz="1050" b="1" dirty="0"/>
              <a:t>Telephone:	</a:t>
            </a:r>
            <a:r>
              <a:rPr lang="en-US" sz="1050" dirty="0"/>
              <a:t>+49 531 592 9090</a:t>
            </a:r>
            <a:endParaRPr lang="ru-RU" sz="1050" dirty="0"/>
          </a:p>
          <a:p>
            <a:r>
              <a:rPr lang="en-US" sz="1050" b="1" dirty="0"/>
              <a:t>Fax:	</a:t>
            </a:r>
            <a:r>
              <a:rPr lang="en-US" sz="1050" dirty="0"/>
              <a:t>+49 531 592 9095</a:t>
            </a:r>
            <a:endParaRPr lang="ru-RU" sz="1050" dirty="0"/>
          </a:p>
          <a:p>
            <a:r>
              <a:rPr lang="en-US" sz="1050" b="1" dirty="0"/>
              <a:t>E-mail:	</a:t>
            </a:r>
            <a:r>
              <a:rPr lang="en-US" sz="1050" dirty="0"/>
              <a:t>peter.ulbig@ptb.de</a:t>
            </a:r>
            <a:endParaRPr lang="ru-RU" sz="1050" dirty="0"/>
          </a:p>
        </p:txBody>
      </p:sp>
      <p:pic>
        <p:nvPicPr>
          <p:cNvPr id="7"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Kazakhstan</a:t>
            </a:r>
            <a:endParaRPr lang="ru-RU" sz="1600" b="1" dirty="0">
              <a:solidFill>
                <a:srgbClr val="FF0000"/>
              </a:solidFill>
            </a:endParaRPr>
          </a:p>
          <a:p>
            <a:pPr fontAlgn="auto">
              <a:spcAft>
                <a:spcPts val="0"/>
              </a:spcAft>
              <a:defRPr/>
            </a:pP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2 717.3 thousand km</a:t>
            </a:r>
            <a:r>
              <a:rPr lang="en-GB" sz="1050" i="1" baseline="30000" dirty="0"/>
              <a:t>2</a:t>
            </a:r>
            <a:endParaRPr lang="ru-RU" sz="1050" dirty="0"/>
          </a:p>
          <a:p>
            <a:pPr fontAlgn="auto">
              <a:spcAft>
                <a:spcPts val="0"/>
              </a:spcAft>
              <a:defRPr/>
            </a:pPr>
            <a:r>
              <a:rPr lang="en-GB" sz="1050" b="1" i="1" dirty="0"/>
              <a:t>Population:</a:t>
            </a:r>
            <a:r>
              <a:rPr lang="en-GB" sz="1050" i="1" dirty="0"/>
              <a:t> 16,658 million</a:t>
            </a:r>
            <a:endParaRPr lang="ru-RU" sz="1050" dirty="0"/>
          </a:p>
          <a:p>
            <a:pPr fontAlgn="auto">
              <a:spcAft>
                <a:spcPts val="0"/>
              </a:spcAft>
              <a:defRPr/>
            </a:pPr>
            <a:r>
              <a:rPr lang="en-GB" sz="1050" b="1" i="1" dirty="0"/>
              <a:t>Capital:</a:t>
            </a:r>
            <a:r>
              <a:rPr lang="en-GB" sz="1050" i="1" dirty="0"/>
              <a:t> Astana</a:t>
            </a:r>
            <a:endParaRPr lang="ru-RU" sz="1050" dirty="0"/>
          </a:p>
          <a:p>
            <a:pPr fontAlgn="auto">
              <a:spcAft>
                <a:spcPts val="0"/>
              </a:spcAft>
              <a:defRPr/>
            </a:pPr>
            <a:r>
              <a:rPr lang="en-US" sz="1050" b="1" i="1" dirty="0" smtClean="0"/>
              <a:t>Time zone</a:t>
            </a:r>
            <a:r>
              <a:rPr lang="ru-RU" sz="1050" b="1" i="1" dirty="0" smtClean="0"/>
              <a:t>: </a:t>
            </a:r>
            <a:r>
              <a:rPr lang="ru-RU" sz="1050" i="1" dirty="0" smtClean="0"/>
              <a:t>UTC+5, UTC+6</a:t>
            </a:r>
            <a:endParaRPr lang="ru-RU" sz="1050" dirty="0" smtClean="0"/>
          </a:p>
          <a:p>
            <a:pPr fontAlgn="auto">
              <a:spcAft>
                <a:spcPts val="0"/>
              </a:spcAft>
              <a:defRPr/>
            </a:pPr>
            <a:r>
              <a:rPr lang="en-US" sz="1050" b="1" i="1" dirty="0"/>
              <a:t>National currency</a:t>
            </a:r>
            <a:r>
              <a:rPr lang="ru-RU" sz="1050" b="1" i="1" dirty="0"/>
              <a:t>: </a:t>
            </a:r>
            <a:r>
              <a:rPr lang="en-US" sz="1050" i="1" dirty="0" err="1" smtClean="0"/>
              <a:t>tenge</a:t>
            </a:r>
            <a:endParaRPr lang="ru-RU" sz="1050" dirty="0"/>
          </a:p>
        </p:txBody>
      </p:sp>
      <p:sp>
        <p:nvSpPr>
          <p:cNvPr id="8" name="Объект 2"/>
          <p:cNvSpPr txBox="1">
            <a:spLocks/>
          </p:cNvSpPr>
          <p:nvPr/>
        </p:nvSpPr>
        <p:spPr>
          <a:xfrm>
            <a:off x="332656" y="2576736"/>
            <a:ext cx="6172200" cy="6624736"/>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50" dirty="0"/>
              <a:t>The activity in the field of metrology in the Republic of Kazakhstan is regulated by the Law on Assuring the Uniformity of Measurements establishing legal, economic and organizational bases of the uniformity of measurements. This Law is directed towards the protection of the rights and legitimate interests of the citizens and economy of the Republic of Kazakhstan from the consequences of invalid measurement results. </a:t>
            </a:r>
            <a:endParaRPr lang="ru-RU" sz="1050" dirty="0"/>
          </a:p>
          <a:p>
            <a:r>
              <a:rPr lang="en-US" sz="1050" b="1" dirty="0">
                <a:solidFill>
                  <a:srgbClr val="FF0000"/>
                </a:solidFill>
              </a:rPr>
              <a:t>The Committee of Technical Regulation and Me­trology of the Ministry of Investments and Development of the Republic of Kazakhstan (MEMST) </a:t>
            </a:r>
            <a:r>
              <a:rPr lang="en-US" sz="1050" dirty="0"/>
              <a:t>is a national body state administration in charge of activities aimed at ensuring the uniformity of measurements. </a:t>
            </a:r>
            <a:endParaRPr lang="ru-RU" sz="1050" dirty="0"/>
          </a:p>
          <a:p>
            <a:pPr algn="just" fontAlgn="auto">
              <a:spcAft>
                <a:spcPts val="0"/>
              </a:spcAft>
              <a:defRPr/>
            </a:pPr>
            <a:r>
              <a:rPr lang="en-US" sz="1050" b="1" dirty="0" smtClean="0"/>
              <a:t>Chairperson: Mr. </a:t>
            </a:r>
            <a:r>
              <a:rPr lang="en-US" sz="1050" b="1" dirty="0" err="1"/>
              <a:t>Galymzhan</a:t>
            </a:r>
            <a:r>
              <a:rPr lang="en-US" sz="1050" b="1" dirty="0"/>
              <a:t> </a:t>
            </a:r>
            <a:r>
              <a:rPr lang="en-US" sz="1050" b="1" dirty="0" err="1"/>
              <a:t>Dugalov</a:t>
            </a:r>
            <a:r>
              <a:rPr lang="en-US" sz="1050" b="1" dirty="0"/>
              <a:t> </a:t>
            </a:r>
            <a:endParaRPr lang="ru-RU" sz="1050" dirty="0" smtClean="0"/>
          </a:p>
          <a:p>
            <a:pPr algn="just" fontAlgn="auto">
              <a:spcAft>
                <a:spcPts val="0"/>
              </a:spcAft>
              <a:defRPr/>
            </a:pPr>
            <a:r>
              <a:rPr lang="en-US" sz="1050" b="1" dirty="0" smtClean="0"/>
              <a:t>Address: </a:t>
            </a:r>
            <a:r>
              <a:rPr lang="en-US" sz="1050" dirty="0" smtClean="0"/>
              <a:t>Center of Measurement Standards, Left bank of the river Ishim, </a:t>
            </a:r>
            <a:r>
              <a:rPr lang="en-US" sz="1050" dirty="0" err="1"/>
              <a:t>Mangilik</a:t>
            </a:r>
            <a:r>
              <a:rPr lang="en-US" sz="1050" dirty="0"/>
              <a:t> </a:t>
            </a:r>
            <a:r>
              <a:rPr lang="en-US" sz="1050" dirty="0" err="1"/>
              <a:t>Yel</a:t>
            </a:r>
            <a:r>
              <a:rPr lang="en-US" sz="1050" dirty="0"/>
              <a:t> </a:t>
            </a:r>
            <a:r>
              <a:rPr lang="en-US" sz="1050" dirty="0" smtClean="0"/>
              <a:t> Str., 11, </a:t>
            </a:r>
            <a:endParaRPr lang="ru-RU" sz="1050" dirty="0" smtClean="0"/>
          </a:p>
          <a:p>
            <a:pPr algn="just" fontAlgn="auto">
              <a:spcAft>
                <a:spcPts val="0"/>
              </a:spcAft>
              <a:defRPr/>
            </a:pPr>
            <a:r>
              <a:rPr lang="en-US" sz="1050" dirty="0" smtClean="0"/>
              <a:t>010000, Astana, Republic of Kazakhstan </a:t>
            </a:r>
            <a:endParaRPr lang="ru-RU" sz="1050" dirty="0" smtClean="0"/>
          </a:p>
          <a:p>
            <a:r>
              <a:rPr lang="en-US" sz="1050" b="1" dirty="0"/>
              <a:t>Telephone: </a:t>
            </a:r>
            <a:r>
              <a:rPr lang="en-US" sz="1050" dirty="0"/>
              <a:t>+7(7172) 75 05 </a:t>
            </a:r>
            <a:r>
              <a:rPr lang="en-US" sz="1050" dirty="0" smtClean="0"/>
              <a:t>01</a:t>
            </a:r>
          </a:p>
          <a:p>
            <a:r>
              <a:rPr lang="en-US" sz="1050" b="1" dirty="0" smtClean="0"/>
              <a:t>E-mail</a:t>
            </a:r>
            <a:r>
              <a:rPr lang="en-US" sz="1050" b="1" dirty="0"/>
              <a:t>: </a:t>
            </a:r>
            <a:r>
              <a:rPr lang="en-US" sz="1050" dirty="0"/>
              <a:t>sdandart@memst.kz </a:t>
            </a:r>
            <a:endParaRPr lang="ru-RU" sz="1050" dirty="0"/>
          </a:p>
          <a:p>
            <a:r>
              <a:rPr lang="en-US" sz="1050" b="1" dirty="0"/>
              <a:t>Website: </a:t>
            </a:r>
            <a:r>
              <a:rPr lang="en-US" sz="1050" dirty="0"/>
              <a:t>www.memst.kz </a:t>
            </a:r>
            <a:endParaRPr lang="ru-RU" sz="1050" dirty="0"/>
          </a:p>
          <a:p>
            <a:r>
              <a:rPr lang="en-US" sz="1050" b="1" dirty="0"/>
              <a:t>In accordance with the Law of the Republic of Ka­zakhstan on Assuring the Uniformity of Measure­ments the main objectives of MEMST are: </a:t>
            </a:r>
            <a:endParaRPr lang="ru-RU" sz="1050" dirty="0"/>
          </a:p>
          <a:p>
            <a:r>
              <a:rPr lang="en-US" sz="1050" dirty="0" smtClean="0"/>
              <a:t>•    formation </a:t>
            </a:r>
            <a:r>
              <a:rPr lang="en-US" sz="1050" dirty="0"/>
              <a:t>and realization of the state policy on assuring the measurement uniformity; </a:t>
            </a:r>
          </a:p>
          <a:p>
            <a:pPr marL="171450" indent="-171450">
              <a:buFont typeface="Arial" panose="020B0604020202020204" pitchFamily="34" charset="0"/>
              <a:buChar char="•"/>
            </a:pPr>
            <a:r>
              <a:rPr lang="en-US" sz="1050" dirty="0" smtClean="0"/>
              <a:t>coordination </a:t>
            </a:r>
            <a:r>
              <a:rPr lang="en-US" sz="1050" dirty="0"/>
              <a:t>of activity of the metrology services of the Republic of Kazakhstan; </a:t>
            </a:r>
          </a:p>
          <a:p>
            <a:pPr marL="171450" indent="-171450">
              <a:buFont typeface="Arial" panose="020B0604020202020204" pitchFamily="34" charset="0"/>
              <a:buChar char="•"/>
            </a:pPr>
            <a:r>
              <a:rPr lang="en-US" sz="1050" dirty="0" smtClean="0"/>
              <a:t>establishment </a:t>
            </a:r>
            <a:r>
              <a:rPr lang="en-US" sz="1050" dirty="0"/>
              <a:t>of measurement units admitted for application; </a:t>
            </a:r>
          </a:p>
          <a:p>
            <a:pPr marL="171450" indent="-171450">
              <a:buFont typeface="Arial" panose="020B0604020202020204" pitchFamily="34" charset="0"/>
              <a:buChar char="•"/>
            </a:pPr>
            <a:r>
              <a:rPr lang="en-US" sz="1050" dirty="0" smtClean="0"/>
              <a:t>organization </a:t>
            </a:r>
            <a:r>
              <a:rPr lang="en-US" sz="1050" dirty="0"/>
              <a:t>of the conducting of research activities in the field of metrology; </a:t>
            </a:r>
          </a:p>
          <a:p>
            <a:pPr marL="171450" indent="-171450">
              <a:buFont typeface="Arial" panose="020B0604020202020204" pitchFamily="34" charset="0"/>
              <a:buChar char="•"/>
            </a:pPr>
            <a:r>
              <a:rPr lang="en-US" sz="1050" dirty="0" smtClean="0"/>
              <a:t>establishment </a:t>
            </a:r>
            <a:r>
              <a:rPr lang="en-US" sz="1050" dirty="0"/>
              <a:t>of the rules of creation, approval, storage, use and comparisons of state measurement standards, improvement of measurement standard base of measurement units of the Republic of </a:t>
            </a:r>
            <a:r>
              <a:rPr lang="en-US" sz="1050" dirty="0" smtClean="0"/>
              <a:t>Kazakhstan;</a:t>
            </a:r>
            <a:endParaRPr lang="en-US" sz="1050" dirty="0"/>
          </a:p>
          <a:p>
            <a:pPr marL="171450" indent="-171450">
              <a:buFont typeface="Arial" panose="020B0604020202020204" pitchFamily="34" charset="0"/>
              <a:buChar char="•"/>
            </a:pPr>
            <a:r>
              <a:rPr lang="en-US" sz="1050" dirty="0" smtClean="0"/>
              <a:t>organization </a:t>
            </a:r>
            <a:r>
              <a:rPr lang="en-US" sz="1050" dirty="0"/>
              <a:t>of comparisons of the results of verifying and calibrating measuring instruments; </a:t>
            </a:r>
          </a:p>
          <a:p>
            <a:pPr marL="171450" indent="-171450">
              <a:buFont typeface="Arial" panose="020B0604020202020204" pitchFamily="34" charset="0"/>
              <a:buChar char="•"/>
            </a:pPr>
            <a:r>
              <a:rPr lang="en-US" sz="1050" dirty="0" smtClean="0"/>
              <a:t>establishment </a:t>
            </a:r>
            <a:r>
              <a:rPr lang="en-US" sz="1050" dirty="0"/>
              <a:t>of a classification of national standards of units used on the territory of the Republic of Kazakhstan; </a:t>
            </a:r>
          </a:p>
          <a:p>
            <a:pPr marL="171450" indent="-171450">
              <a:buFont typeface="Arial" panose="020B0604020202020204" pitchFamily="34" charset="0"/>
              <a:buChar char="•"/>
            </a:pPr>
            <a:r>
              <a:rPr lang="en-US" sz="1050" dirty="0" smtClean="0"/>
              <a:t>determination </a:t>
            </a:r>
            <a:r>
              <a:rPr lang="en-US" sz="1050" dirty="0"/>
              <a:t>of the order of developing and approving normative documents on the assurance of measurement uniformity; </a:t>
            </a:r>
          </a:p>
          <a:p>
            <a:pPr marL="171450" indent="-171450">
              <a:buFont typeface="Arial" panose="020B0604020202020204" pitchFamily="34" charset="0"/>
              <a:buChar char="•"/>
            </a:pPr>
            <a:r>
              <a:rPr lang="en-US" sz="1050" dirty="0" smtClean="0"/>
              <a:t>determination </a:t>
            </a:r>
            <a:r>
              <a:rPr lang="en-US" sz="1050" dirty="0"/>
              <a:t>of the common metrological requirements to instruments, measurement methods and results, procedures for verifying measuring instruments; </a:t>
            </a:r>
          </a:p>
          <a:p>
            <a:pPr marL="171450" indent="-171450">
              <a:buFont typeface="Arial" panose="020B0604020202020204" pitchFamily="34" charset="0"/>
              <a:buChar char="•"/>
            </a:pPr>
            <a:r>
              <a:rPr lang="en-US" sz="1050" dirty="0" smtClean="0"/>
              <a:t>determination </a:t>
            </a:r>
            <a:r>
              <a:rPr lang="en-US" sz="1050" dirty="0"/>
              <a:t>of the order of using, producing and repairing measuring instruments; </a:t>
            </a:r>
          </a:p>
          <a:p>
            <a:pPr marL="171450" indent="-171450">
              <a:buFont typeface="Arial" panose="020B0604020202020204" pitchFamily="34" charset="0"/>
              <a:buChar char="•"/>
            </a:pPr>
            <a:r>
              <a:rPr lang="en-US" sz="1050" dirty="0" smtClean="0"/>
              <a:t>organization </a:t>
            </a:r>
            <a:r>
              <a:rPr lang="en-US" sz="1050" dirty="0"/>
              <a:t>of the maintenance of the register of the state system of assuring measurement </a:t>
            </a:r>
            <a:r>
              <a:rPr lang="en-US" sz="1050" dirty="0" smtClean="0"/>
              <a:t>uniformity;</a:t>
            </a:r>
          </a:p>
          <a:p>
            <a:pPr marL="171450" indent="-171450">
              <a:buFont typeface="Arial" panose="020B0604020202020204" pitchFamily="34" charset="0"/>
              <a:buChar char="•"/>
            </a:pPr>
            <a:r>
              <a:rPr lang="en-US" sz="1050" dirty="0" smtClean="0"/>
              <a:t>organization </a:t>
            </a:r>
            <a:r>
              <a:rPr lang="en-US" sz="1050" dirty="0"/>
              <a:t>and carrying out of the state metrological control; </a:t>
            </a:r>
          </a:p>
          <a:p>
            <a:pPr marL="171450" indent="-171450">
              <a:buFont typeface="Arial" panose="020B0604020202020204" pitchFamily="34" charset="0"/>
              <a:buChar char="•"/>
            </a:pPr>
            <a:r>
              <a:rPr lang="en-US" sz="1050" dirty="0" smtClean="0"/>
              <a:t>representation </a:t>
            </a:r>
            <a:r>
              <a:rPr lang="en-US" sz="1050" dirty="0"/>
              <a:t>of the Republic of Kazakhstan in international and regional metrological organizations; </a:t>
            </a:r>
          </a:p>
          <a:p>
            <a:pPr marL="171450" indent="-171450">
              <a:buFont typeface="Arial" panose="020B0604020202020204" pitchFamily="34" charset="0"/>
              <a:buChar char="•"/>
            </a:pPr>
            <a:r>
              <a:rPr lang="en-US" sz="1050" dirty="0" smtClean="0"/>
              <a:t>organization </a:t>
            </a:r>
            <a:r>
              <a:rPr lang="en-US" sz="1050" dirty="0"/>
              <a:t>of the proficiency development of specialists in the field of metrology. </a:t>
            </a:r>
            <a:endParaRPr lang="ru-RU" sz="1050" dirty="0"/>
          </a:p>
          <a:p>
            <a:pPr algn="just" fontAlgn="auto">
              <a:spcAft>
                <a:spcPts val="0"/>
              </a:spcAft>
              <a:defRPr/>
            </a:pPr>
            <a:endParaRPr lang="en-US" sz="1050" b="1" dirty="0" smtClean="0">
              <a:solidFill>
                <a:srgbClr val="FF0000"/>
              </a:solidFill>
            </a:endParaRPr>
          </a:p>
          <a:p>
            <a:pPr algn="just" fontAlgn="auto">
              <a:spcAft>
                <a:spcPts val="0"/>
              </a:spcAft>
              <a:defRPr/>
            </a:pPr>
            <a:r>
              <a:rPr lang="en-US" sz="1050" b="1" dirty="0" smtClean="0">
                <a:solidFill>
                  <a:srgbClr val="FF0000"/>
                </a:solidFill>
              </a:rPr>
              <a:t>Republic State Enterprise “Kazakhstan Institute of Metrology” (RSE “</a:t>
            </a:r>
            <a:r>
              <a:rPr lang="en-US" sz="1050" b="1" dirty="0" err="1" smtClean="0">
                <a:solidFill>
                  <a:srgbClr val="FF0000"/>
                </a:solidFill>
              </a:rPr>
              <a:t>KazInMetr</a:t>
            </a:r>
            <a:r>
              <a:rPr lang="en-US" sz="1050" b="1" dirty="0" smtClean="0">
                <a:solidFill>
                  <a:srgbClr val="FF0000"/>
                </a:solidFill>
              </a:rPr>
              <a:t>”) </a:t>
            </a:r>
            <a:r>
              <a:rPr lang="en-US" sz="1050" dirty="0" smtClean="0"/>
              <a:t>is a state scientific metrological centre.</a:t>
            </a:r>
            <a:r>
              <a:rPr lang="en-US" sz="1050" b="1" dirty="0" smtClean="0"/>
              <a:t>   </a:t>
            </a:r>
            <a:endParaRPr lang="ru-RU" sz="1050" dirty="0" smtClean="0"/>
          </a:p>
          <a:p>
            <a:pPr algn="just" fontAlgn="auto">
              <a:spcAft>
                <a:spcPts val="0"/>
              </a:spcAft>
              <a:defRPr/>
            </a:pPr>
            <a:r>
              <a:rPr lang="en-US" sz="1050" b="1" dirty="0" smtClean="0"/>
              <a:t>General Director: Mr. </a:t>
            </a:r>
            <a:r>
              <a:rPr lang="en-US" sz="1050" b="1" dirty="0" err="1"/>
              <a:t>Toktabek</a:t>
            </a:r>
            <a:r>
              <a:rPr lang="en-US" sz="1050" b="1" dirty="0"/>
              <a:t> </a:t>
            </a:r>
            <a:r>
              <a:rPr lang="en-US" sz="1050" b="1" dirty="0" err="1"/>
              <a:t>Tokanov</a:t>
            </a:r>
            <a:endParaRPr lang="ru-RU" sz="1050" dirty="0" smtClean="0"/>
          </a:p>
          <a:p>
            <a:pPr algn="just" fontAlgn="auto">
              <a:spcAft>
                <a:spcPts val="0"/>
              </a:spcAft>
              <a:defRPr/>
            </a:pPr>
            <a:r>
              <a:rPr lang="en-US" sz="1050" b="1" dirty="0" smtClean="0"/>
              <a:t>Address: </a:t>
            </a:r>
            <a:r>
              <a:rPr lang="en-US" sz="1050" dirty="0" smtClean="0"/>
              <a:t>Center of Measurement Standards, Left bank of the river Ishim, </a:t>
            </a:r>
            <a:r>
              <a:rPr lang="en-US" sz="1050" dirty="0" err="1"/>
              <a:t>Mangilik</a:t>
            </a:r>
            <a:r>
              <a:rPr lang="en-US" sz="1050" dirty="0"/>
              <a:t> </a:t>
            </a:r>
            <a:r>
              <a:rPr lang="en-US" sz="1050" dirty="0" err="1"/>
              <a:t>Yel</a:t>
            </a:r>
            <a:r>
              <a:rPr lang="en-US" sz="1050" dirty="0"/>
              <a:t> </a:t>
            </a:r>
            <a:r>
              <a:rPr lang="en-US" sz="1050" dirty="0" smtClean="0"/>
              <a:t> Str.11, </a:t>
            </a:r>
            <a:endParaRPr lang="ru-RU" sz="1050" dirty="0" smtClean="0"/>
          </a:p>
          <a:p>
            <a:pPr algn="just" fontAlgn="auto">
              <a:spcAft>
                <a:spcPts val="0"/>
              </a:spcAft>
              <a:defRPr/>
            </a:pPr>
            <a:r>
              <a:rPr lang="en-US" sz="1050" dirty="0" smtClean="0"/>
              <a:t>010000, Astana, Republic of Kazakhstan </a:t>
            </a:r>
            <a:endParaRPr lang="ru-RU" sz="1050" dirty="0" smtClean="0"/>
          </a:p>
          <a:p>
            <a:r>
              <a:rPr lang="en-US" sz="1050" b="1" dirty="0"/>
              <a:t>Telephone: </a:t>
            </a:r>
            <a:r>
              <a:rPr lang="en-US" sz="1050" dirty="0"/>
              <a:t>+7172 75 07 99 </a:t>
            </a:r>
            <a:endParaRPr lang="ru-RU" sz="1050" dirty="0"/>
          </a:p>
          <a:p>
            <a:r>
              <a:rPr lang="en-US" sz="1050" b="1" dirty="0"/>
              <a:t>E-mail:</a:t>
            </a:r>
            <a:r>
              <a:rPr lang="en-US" sz="1050" u="sng" dirty="0"/>
              <a:t> </a:t>
            </a:r>
            <a:r>
              <a:rPr lang="en-US" sz="1050" u="sng" dirty="0">
                <a:hlinkClick r:id="rId2"/>
              </a:rPr>
              <a:t>yeleussizova@kazinmetr.kz</a:t>
            </a:r>
            <a:r>
              <a:rPr lang="en-US" sz="1050" dirty="0"/>
              <a:t>, </a:t>
            </a:r>
            <a:r>
              <a:rPr lang="en-US" sz="1050" u="sng" dirty="0" smtClean="0">
                <a:hlinkClick r:id="rId3"/>
              </a:rPr>
              <a:t>info@kazinmetr.kz</a:t>
            </a:r>
            <a:endParaRPr lang="en-US" sz="1050" u="sng" dirty="0" smtClean="0"/>
          </a:p>
          <a:p>
            <a:r>
              <a:rPr lang="en-US" sz="1050" b="1" dirty="0" smtClean="0"/>
              <a:t>Website</a:t>
            </a:r>
            <a:r>
              <a:rPr lang="en-US" sz="1050" b="1" dirty="0"/>
              <a:t>:</a:t>
            </a:r>
            <a:r>
              <a:rPr lang="en-US" sz="1050" dirty="0"/>
              <a:t> www.kazinmetr.kz </a:t>
            </a:r>
            <a:endParaRPr lang="ru-RU" sz="1050" dirty="0"/>
          </a:p>
          <a:p>
            <a:pPr algn="just" fontAlgn="auto">
              <a:spcBef>
                <a:spcPts val="0"/>
              </a:spcBef>
              <a:spcAft>
                <a:spcPts val="0"/>
              </a:spcAft>
              <a:defRPr/>
            </a:pPr>
            <a:endParaRPr lang="ru-RU" sz="1050" dirty="0"/>
          </a:p>
        </p:txBody>
      </p:sp>
      <p:pic>
        <p:nvPicPr>
          <p:cNvPr id="90118" name="Рисунок 1"/>
          <p:cNvPicPr>
            <a:picLocks noChangeAspect="1"/>
          </p:cNvPicPr>
          <p:nvPr/>
        </p:nvPicPr>
        <p:blipFill>
          <a:blip r:embed="rId4" cstate="print"/>
          <a:srcRect/>
          <a:stretch>
            <a:fillRect/>
          </a:stretch>
        </p:blipFill>
        <p:spPr bwMode="auto">
          <a:xfrm>
            <a:off x="549275" y="1171575"/>
            <a:ext cx="2266950" cy="1404938"/>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6480720"/>
          </a:xfrm>
        </p:spPr>
        <p:txBody>
          <a:bodyPr numCol="2" spcCol="288000" rtlCol="0">
            <a:noAutofit/>
          </a:bodyPr>
          <a:lstStyle/>
          <a:p>
            <a:pPr algn="just" fontAlgn="auto">
              <a:spcAft>
                <a:spcPts val="0"/>
              </a:spcAft>
              <a:defRPr/>
            </a:pPr>
            <a:r>
              <a:rPr lang="en-US" sz="1050" b="1" dirty="0" smtClean="0"/>
              <a:t>RSE “</a:t>
            </a:r>
            <a:r>
              <a:rPr lang="en-US" sz="1050" b="1" dirty="0" err="1" smtClean="0"/>
              <a:t>KazInMetr</a:t>
            </a:r>
            <a:r>
              <a:rPr lang="en-US" sz="1050" b="1" dirty="0" smtClean="0"/>
              <a:t>” carries out: </a:t>
            </a:r>
            <a:endParaRPr lang="ru-RU" sz="1050" dirty="0" smtClean="0"/>
          </a:p>
          <a:p>
            <a:pPr marL="171450" indent="-171450">
              <a:buFont typeface="Arial" panose="020B0604020202020204" pitchFamily="34" charset="0"/>
              <a:buChar char="•"/>
            </a:pPr>
            <a:r>
              <a:rPr lang="en-US" sz="1050" dirty="0" smtClean="0"/>
              <a:t>activity </a:t>
            </a:r>
            <a:r>
              <a:rPr lang="en-US" sz="1050" dirty="0"/>
              <a:t>directed towards the development of metrology in the republic; </a:t>
            </a:r>
          </a:p>
          <a:p>
            <a:pPr marL="171450" indent="-171450">
              <a:buFont typeface="Arial" panose="020B0604020202020204" pitchFamily="34" charset="0"/>
              <a:buChar char="•"/>
            </a:pPr>
            <a:r>
              <a:rPr lang="en-US" sz="1050" dirty="0" smtClean="0"/>
              <a:t>scientific-technical</a:t>
            </a:r>
            <a:r>
              <a:rPr lang="en-US" sz="1050" dirty="0"/>
              <a:t>, practical,  organizational-methodical activities with the purpose of  improving the bases of the state system of assuring measurement uniformity of the Republic of Kazakhstan; </a:t>
            </a:r>
          </a:p>
          <a:p>
            <a:pPr marL="171450" indent="-171450">
              <a:buFont typeface="Arial" panose="020B0604020202020204" pitchFamily="34" charset="0"/>
              <a:buChar char="•"/>
            </a:pPr>
            <a:r>
              <a:rPr lang="en-US" sz="1050" dirty="0" smtClean="0"/>
              <a:t>creation </a:t>
            </a:r>
            <a:r>
              <a:rPr lang="en-US" sz="1050" dirty="0"/>
              <a:t>and improvement of the measurement standards base of measurement units of the Republic of Kazakhstan, measurement standards comparisons; </a:t>
            </a:r>
          </a:p>
          <a:p>
            <a:pPr marL="171450" indent="-171450">
              <a:buFont typeface="Arial" panose="020B0604020202020204" pitchFamily="34" charset="0"/>
              <a:buChar char="•"/>
            </a:pPr>
            <a:r>
              <a:rPr lang="en-US" sz="1050" dirty="0" smtClean="0"/>
              <a:t>participation </a:t>
            </a:r>
            <a:r>
              <a:rPr lang="en-US" sz="1050" dirty="0"/>
              <a:t>in improving the legal and normative bases of the state system of assuring measurement uniformity; </a:t>
            </a:r>
          </a:p>
          <a:p>
            <a:pPr marL="171450" indent="-171450">
              <a:buFont typeface="Arial" panose="020B0604020202020204" pitchFamily="34" charset="0"/>
              <a:buChar char="•"/>
            </a:pPr>
            <a:r>
              <a:rPr lang="en-US" sz="1050" dirty="0" smtClean="0"/>
              <a:t>harmonization </a:t>
            </a:r>
            <a:r>
              <a:rPr lang="en-US" sz="1050" dirty="0"/>
              <a:t>of normative documents on metrology with international requirements; </a:t>
            </a:r>
          </a:p>
          <a:p>
            <a:pPr marL="171450" indent="-171450">
              <a:buFont typeface="Arial" panose="020B0604020202020204" pitchFamily="34" charset="0"/>
              <a:buChar char="•"/>
            </a:pPr>
            <a:r>
              <a:rPr lang="en-US" sz="1050" dirty="0" smtClean="0"/>
              <a:t>pattern </a:t>
            </a:r>
            <a:r>
              <a:rPr lang="en-US" sz="1050" dirty="0"/>
              <a:t>approval of measuring instruments produced in the Republic of Kazakhstan and imported measuring instruments on type approval; </a:t>
            </a:r>
          </a:p>
          <a:p>
            <a:pPr marL="171450" indent="-171450">
              <a:buFont typeface="Arial" panose="020B0604020202020204" pitchFamily="34" charset="0"/>
              <a:buChar char="•"/>
            </a:pPr>
            <a:r>
              <a:rPr lang="en-US" sz="1050" dirty="0" smtClean="0"/>
              <a:t>information </a:t>
            </a:r>
            <a:r>
              <a:rPr lang="en-US" sz="1050" dirty="0"/>
              <a:t>and normative support of </a:t>
            </a:r>
            <a:r>
              <a:rPr lang="en-US" sz="1050" dirty="0" err="1"/>
              <a:t>organisations</a:t>
            </a:r>
            <a:r>
              <a:rPr lang="en-US" sz="1050" dirty="0"/>
              <a:t> in the field of metrology; </a:t>
            </a:r>
          </a:p>
          <a:p>
            <a:pPr marL="171450" indent="-171450">
              <a:buFont typeface="Arial" panose="020B0604020202020204" pitchFamily="34" charset="0"/>
              <a:buChar char="•"/>
            </a:pPr>
            <a:r>
              <a:rPr lang="en-US" sz="1050" dirty="0" smtClean="0"/>
              <a:t>raising </a:t>
            </a:r>
            <a:r>
              <a:rPr lang="en-US" sz="1050" dirty="0"/>
              <a:t>of the level of skills and further training of specialists in the field of metrology. </a:t>
            </a:r>
            <a:endParaRPr lang="ru-RU" sz="1050" dirty="0"/>
          </a:p>
          <a:p>
            <a:pPr algn="just" fontAlgn="auto">
              <a:spcAft>
                <a:spcPts val="0"/>
              </a:spcAft>
              <a:defRPr/>
            </a:pPr>
            <a:r>
              <a:rPr lang="en-US" sz="1050" b="1" dirty="0" smtClean="0">
                <a:solidFill>
                  <a:srgbClr val="FF0000"/>
                </a:solidFill>
              </a:rPr>
              <a:t>The international cooperation of MEMST in the field of metrology is realized within: </a:t>
            </a:r>
            <a:endParaRPr lang="ru-RU" sz="1050" dirty="0" smtClean="0">
              <a:solidFill>
                <a:srgbClr val="FF0000"/>
              </a:solidFill>
            </a:endParaRPr>
          </a:p>
          <a:p>
            <a:pPr marL="171450" indent="-171450">
              <a:buFont typeface="Arial" panose="020B0604020202020204" pitchFamily="34" charset="0"/>
              <a:buChar char="•"/>
            </a:pPr>
            <a:r>
              <a:rPr lang="en-US" sz="1050" dirty="0" smtClean="0"/>
              <a:t>International </a:t>
            </a:r>
            <a:r>
              <a:rPr lang="en-US" sz="1050" dirty="0"/>
              <a:t>Organization of Legal Metrology (OIML); </a:t>
            </a:r>
          </a:p>
          <a:p>
            <a:pPr marL="171450" indent="-171450">
              <a:buFont typeface="Arial" panose="020B0604020202020204" pitchFamily="34" charset="0"/>
              <a:buChar char="•"/>
            </a:pPr>
            <a:r>
              <a:rPr lang="en-US" sz="1050" dirty="0" smtClean="0"/>
              <a:t>General </a:t>
            </a:r>
            <a:r>
              <a:rPr lang="en-US" sz="1050" dirty="0"/>
              <a:t>Conference on Weights and Measures (CGPM); </a:t>
            </a:r>
          </a:p>
          <a:p>
            <a:pPr marL="171450" indent="-171450">
              <a:buFont typeface="Arial" panose="020B0604020202020204" pitchFamily="34" charset="0"/>
              <a:buChar char="•"/>
            </a:pPr>
            <a:r>
              <a:rPr lang="en-US" sz="1050" dirty="0" smtClean="0"/>
              <a:t>Euro-Asian </a:t>
            </a:r>
            <a:r>
              <a:rPr lang="en-US" sz="1050" dirty="0"/>
              <a:t>Cooperation of National Metrological Institutions (COOMET); </a:t>
            </a:r>
          </a:p>
          <a:p>
            <a:pPr marL="171450" indent="-171450">
              <a:buFont typeface="Arial" panose="020B0604020202020204" pitchFamily="34" charset="0"/>
              <a:buChar char="•"/>
            </a:pPr>
            <a:r>
              <a:rPr lang="en-US" sz="1050" dirty="0" smtClean="0"/>
              <a:t>Euro-Asian </a:t>
            </a:r>
            <a:r>
              <a:rPr lang="en-US" sz="1050" dirty="0"/>
              <a:t>Council for Standardization, Metrology and Certification (EASC); </a:t>
            </a:r>
          </a:p>
          <a:p>
            <a:pPr marL="171450" indent="-171450">
              <a:buFont typeface="Arial" panose="020B0604020202020204" pitchFamily="34" charset="0"/>
              <a:buChar char="•"/>
            </a:pPr>
            <a:r>
              <a:rPr lang="en-US" sz="1050" dirty="0" smtClean="0"/>
              <a:t>Interregional </a:t>
            </a:r>
            <a:r>
              <a:rPr lang="en-US" sz="1050" dirty="0"/>
              <a:t>Standardization Association (IRSA); </a:t>
            </a:r>
          </a:p>
          <a:p>
            <a:pPr marL="171450" indent="-171450">
              <a:buFont typeface="Arial" panose="020B0604020202020204" pitchFamily="34" charset="0"/>
              <a:buChar char="•"/>
            </a:pPr>
            <a:r>
              <a:rPr lang="en-US" sz="1050" dirty="0" smtClean="0"/>
              <a:t>International </a:t>
            </a:r>
            <a:r>
              <a:rPr lang="en-US" sz="1050" dirty="0"/>
              <a:t>Measurement Confederation (IMEKO); </a:t>
            </a:r>
          </a:p>
          <a:p>
            <a:pPr marL="171450" indent="-171450">
              <a:buFont typeface="Arial" panose="020B0604020202020204" pitchFamily="34" charset="0"/>
              <a:buChar char="•"/>
            </a:pPr>
            <a:r>
              <a:rPr lang="en-US" sz="1050" dirty="0" smtClean="0"/>
              <a:t>Asian-Pacific </a:t>
            </a:r>
            <a:r>
              <a:rPr lang="en-US" sz="1050" dirty="0"/>
              <a:t>Metrology </a:t>
            </a:r>
            <a:r>
              <a:rPr lang="en-US" sz="1050" dirty="0" err="1"/>
              <a:t>Programme</a:t>
            </a:r>
            <a:r>
              <a:rPr lang="en-US" sz="1050" dirty="0"/>
              <a:t> (APMP). </a:t>
            </a:r>
            <a:endParaRPr lang="ru-RU" sz="1050" dirty="0"/>
          </a:p>
          <a:p>
            <a:r>
              <a:rPr lang="en-US" sz="1050" dirty="0" smtClean="0"/>
              <a:t>In </a:t>
            </a:r>
            <a:r>
              <a:rPr lang="en-US" sz="1050" dirty="0"/>
              <a:t>2006 RSE “</a:t>
            </a:r>
            <a:r>
              <a:rPr lang="en-US" sz="1050" dirty="0" err="1"/>
              <a:t>KazInMetr</a:t>
            </a:r>
            <a:r>
              <a:rPr lang="en-US" sz="1050" dirty="0"/>
              <a:t>” signed The Mutual Recognition Arrangement (MRA) for national measurement standards and for calibration and measurement certificates issued by national metrology institutes. In 2008 Republic of Kazakhstan became a full member to </a:t>
            </a:r>
            <a:r>
              <a:rPr lang="en-US" sz="1050" dirty="0" err="1"/>
              <a:t>Metre</a:t>
            </a:r>
            <a:r>
              <a:rPr lang="en-US" sz="1050" dirty="0"/>
              <a:t> Convention.</a:t>
            </a:r>
            <a:endParaRPr lang="ru-RU" sz="1050" dirty="0"/>
          </a:p>
          <a:p>
            <a:r>
              <a:rPr lang="en-US" sz="1050" dirty="0"/>
              <a:t>In 2017 Kazakhstan published 61 CMCs in KCBD database of BIPM web-site, as the result of participation in international comparisons of measurement standards.</a:t>
            </a:r>
            <a:endParaRPr lang="ru-RU" sz="1050" dirty="0"/>
          </a:p>
          <a:p>
            <a:r>
              <a:rPr lang="en-US" sz="1050" dirty="0"/>
              <a:t>The state service of reference substances and materials of composition and properties hosted by RSE “</a:t>
            </a:r>
            <a:r>
              <a:rPr lang="en-US" sz="1050" dirty="0" err="1"/>
              <a:t>KazInMetr</a:t>
            </a:r>
            <a:r>
              <a:rPr lang="en-US" sz="1050" dirty="0"/>
              <a:t>” have been performing since 2002; the state service of time and frequency and the state service of reference data of physical constants and properties of substances and materials have been performing since 2005.</a:t>
            </a:r>
            <a:endParaRPr lang="ru-RU" sz="1050" dirty="0"/>
          </a:p>
          <a:p>
            <a:r>
              <a:rPr lang="en-US" sz="1050" dirty="0"/>
              <a:t>Besides the State Metrology Service the national metrology infrastructure includes a number of organizations, accredited for calibration of measuring instruments, evaluation of measurement methods. </a:t>
            </a:r>
            <a:endParaRPr lang="ru-RU" sz="1050" dirty="0"/>
          </a:p>
          <a:p>
            <a:r>
              <a:rPr lang="en-US" sz="1050" dirty="0"/>
              <a:t>In August 27, 2015 RSE "</a:t>
            </a:r>
            <a:r>
              <a:rPr lang="en-US" sz="1050" dirty="0" err="1"/>
              <a:t>KazInMetr</a:t>
            </a:r>
            <a:r>
              <a:rPr lang="en-US" sz="1050" dirty="0"/>
              <a:t>", including South Kazakhstan and Karaganda branches received COOMET Certificate of recognition of the quality management system in accordance with ISO/IEC 17025 № QSF-R37.</a:t>
            </a:r>
            <a:r>
              <a:rPr lang="kk-KZ" sz="1050" dirty="0"/>
              <a:t> </a:t>
            </a:r>
            <a:endParaRPr lang="ru-RU" sz="1050" dirty="0"/>
          </a:p>
          <a:p>
            <a:r>
              <a:rPr lang="en-US" sz="1050" dirty="0"/>
              <a:t>In February 16, 2017 RSE "</a:t>
            </a:r>
            <a:r>
              <a:rPr lang="en-US" sz="1050" dirty="0" err="1"/>
              <a:t>KazInMetr</a:t>
            </a:r>
            <a:r>
              <a:rPr lang="en-US" sz="1050" dirty="0"/>
              <a:t>" received COOMET Certificate of recognition of for compliance with the international standards ISO Guide 034 and ISO/IEC 17025 for electrical measurements.</a:t>
            </a:r>
            <a:endParaRPr lang="ru-RU" sz="1050" dirty="0"/>
          </a:p>
        </p:txBody>
      </p:sp>
      <p:pic>
        <p:nvPicPr>
          <p:cNvPr id="8"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Kyrgyzstan</a:t>
            </a: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198.5 thousand km</a:t>
            </a:r>
            <a:r>
              <a:rPr lang="en-GB" sz="1050" i="1" baseline="30000" dirty="0"/>
              <a:t>2</a:t>
            </a:r>
            <a:endParaRPr lang="ru-RU" sz="1050" dirty="0"/>
          </a:p>
          <a:p>
            <a:pPr fontAlgn="auto">
              <a:spcAft>
                <a:spcPts val="0"/>
              </a:spcAft>
              <a:defRPr/>
            </a:pPr>
            <a:r>
              <a:rPr lang="en-GB" sz="1050" b="1" i="1" dirty="0"/>
              <a:t>Population:</a:t>
            </a:r>
            <a:r>
              <a:rPr lang="en-GB" sz="1050" i="1" dirty="0"/>
              <a:t> 5,224 million</a:t>
            </a:r>
            <a:endParaRPr lang="ru-RU" sz="1050" dirty="0"/>
          </a:p>
          <a:p>
            <a:pPr fontAlgn="auto">
              <a:spcAft>
                <a:spcPts val="0"/>
              </a:spcAft>
              <a:defRPr/>
            </a:pPr>
            <a:r>
              <a:rPr lang="en-GB" sz="1050" b="1" i="1" dirty="0"/>
              <a:t>Capital:</a:t>
            </a:r>
            <a:r>
              <a:rPr lang="en-GB" sz="1050" i="1" dirty="0"/>
              <a:t> Bishkek</a:t>
            </a:r>
            <a:endParaRPr lang="ru-RU" sz="1050" dirty="0"/>
          </a:p>
          <a:p>
            <a:pPr fontAlgn="auto">
              <a:spcAft>
                <a:spcPts val="0"/>
              </a:spcAft>
              <a:defRPr/>
            </a:pPr>
            <a:r>
              <a:rPr lang="en-US" sz="1050" b="1" i="1" dirty="0" smtClean="0"/>
              <a:t>Time zone</a:t>
            </a:r>
            <a:r>
              <a:rPr lang="ru-RU" sz="1050" b="1" i="1" dirty="0" smtClean="0"/>
              <a:t>: </a:t>
            </a:r>
            <a:r>
              <a:rPr lang="ru-RU" sz="1050" i="1" dirty="0" smtClean="0"/>
              <a:t>UTC+6</a:t>
            </a:r>
            <a:endParaRPr lang="ru-RU" sz="1050" dirty="0" smtClean="0"/>
          </a:p>
          <a:p>
            <a:pPr fontAlgn="auto">
              <a:spcAft>
                <a:spcPts val="0"/>
              </a:spcAft>
              <a:defRPr/>
            </a:pPr>
            <a:r>
              <a:rPr lang="en-US" sz="1050" b="1" i="1" dirty="0"/>
              <a:t>National currency</a:t>
            </a:r>
            <a:r>
              <a:rPr lang="ru-RU" sz="1050" b="1" i="1" dirty="0"/>
              <a:t>: </a:t>
            </a:r>
            <a:r>
              <a:rPr lang="en-US" sz="1050" i="1" dirty="0" err="1" smtClean="0"/>
              <a:t>som</a:t>
            </a:r>
            <a:endParaRPr lang="ru-RU" sz="1050" dirty="0"/>
          </a:p>
        </p:txBody>
      </p:sp>
      <p:sp>
        <p:nvSpPr>
          <p:cNvPr id="8" name="Объект 2"/>
          <p:cNvSpPr txBox="1">
            <a:spLocks/>
          </p:cNvSpPr>
          <p:nvPr/>
        </p:nvSpPr>
        <p:spPr>
          <a:xfrm>
            <a:off x="332656" y="2576736"/>
            <a:ext cx="6172200" cy="6048672"/>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defRPr/>
            </a:pPr>
            <a:r>
              <a:rPr lang="en-GB" sz="1050" dirty="0"/>
              <a:t>State management activities to ensure traceability in the country is regulated by </a:t>
            </a:r>
            <a:r>
              <a:rPr lang="en-GB" sz="1050" b="1" dirty="0">
                <a:solidFill>
                  <a:srgbClr val="FF0000"/>
                </a:solidFill>
              </a:rPr>
              <a:t>The Ministry </a:t>
            </a:r>
            <a:r>
              <a:rPr lang="ru-RU" sz="1050" b="1" dirty="0" smtClean="0">
                <a:solidFill>
                  <a:srgbClr val="FF0000"/>
                </a:solidFill>
              </a:rPr>
              <a:t/>
            </a:r>
            <a:br>
              <a:rPr lang="ru-RU" sz="1050" b="1" dirty="0" smtClean="0">
                <a:solidFill>
                  <a:srgbClr val="FF0000"/>
                </a:solidFill>
              </a:rPr>
            </a:br>
            <a:r>
              <a:rPr lang="en-GB" sz="1050" b="1" dirty="0" smtClean="0">
                <a:solidFill>
                  <a:srgbClr val="FF0000"/>
                </a:solidFill>
              </a:rPr>
              <a:t>of </a:t>
            </a:r>
            <a:r>
              <a:rPr lang="en-GB" sz="1050" b="1" dirty="0">
                <a:solidFill>
                  <a:srgbClr val="FF0000"/>
                </a:solidFill>
              </a:rPr>
              <a:t>Economy </a:t>
            </a:r>
            <a:r>
              <a:rPr lang="en-GB" sz="1050" b="1" dirty="0" smtClean="0">
                <a:solidFill>
                  <a:srgbClr val="FF0000"/>
                </a:solidFill>
              </a:rPr>
              <a:t>of </a:t>
            </a:r>
            <a:r>
              <a:rPr lang="en-GB" sz="1050" b="1" dirty="0">
                <a:solidFill>
                  <a:srgbClr val="FF0000"/>
                </a:solidFill>
              </a:rPr>
              <a:t>the Kyrgyz Republic (MEAP KR)</a:t>
            </a:r>
            <a:r>
              <a:rPr lang="en-GB" sz="1050" dirty="0">
                <a:solidFill>
                  <a:srgbClr val="FF0000"/>
                </a:solidFill>
              </a:rPr>
              <a:t> </a:t>
            </a:r>
            <a:r>
              <a:rPr lang="en-GB" sz="1050" dirty="0"/>
              <a:t>in accordance with the law of the Kyrgyz Republic “On ensuring the Unity of Measurements” and the Government of the Kyrgyz Republic No. 727 from 04.12.09.</a:t>
            </a:r>
            <a:endParaRPr lang="ru-RU" sz="1050" dirty="0"/>
          </a:p>
          <a:p>
            <a:pPr fontAlgn="auto">
              <a:spcBef>
                <a:spcPts val="0"/>
              </a:spcBef>
              <a:spcAft>
                <a:spcPts val="0"/>
              </a:spcAft>
              <a:defRPr/>
            </a:pPr>
            <a:r>
              <a:rPr lang="en-GB" sz="1050" dirty="0"/>
              <a:t>The organizational structure of the National Metrology System consists of MERKR, </a:t>
            </a:r>
            <a:r>
              <a:rPr lang="en-GB" sz="1050" dirty="0" err="1"/>
              <a:t>Center</a:t>
            </a:r>
            <a:r>
              <a:rPr lang="en-GB" sz="1050" dirty="0"/>
              <a:t> for Standardization and Metrology and the State Inspectorate of metrological supervision. </a:t>
            </a:r>
            <a:endParaRPr lang="ru-RU" sz="1050" dirty="0"/>
          </a:p>
          <a:p>
            <a:pPr fontAlgn="auto">
              <a:spcBef>
                <a:spcPts val="0"/>
              </a:spcBef>
              <a:spcAft>
                <a:spcPts val="0"/>
              </a:spcAft>
              <a:defRPr/>
            </a:pPr>
            <a:r>
              <a:rPr lang="en-GB" sz="1050" b="1" dirty="0">
                <a:solidFill>
                  <a:srgbClr val="FF0000"/>
                </a:solidFill>
              </a:rPr>
              <a:t>The Ministry of Economy </a:t>
            </a:r>
            <a:r>
              <a:rPr lang="en-GB" sz="1050" b="1" dirty="0" smtClean="0">
                <a:solidFill>
                  <a:srgbClr val="FF0000"/>
                </a:solidFill>
              </a:rPr>
              <a:t>of </a:t>
            </a:r>
            <a:r>
              <a:rPr lang="en-GB" sz="1050" b="1" dirty="0">
                <a:solidFill>
                  <a:srgbClr val="FF0000"/>
                </a:solidFill>
              </a:rPr>
              <a:t>the Kyrgyz </a:t>
            </a:r>
            <a:r>
              <a:rPr lang="en-GB" sz="1050" b="1" dirty="0" smtClean="0">
                <a:solidFill>
                  <a:srgbClr val="FF0000"/>
                </a:solidFill>
              </a:rPr>
              <a:t>Republic</a:t>
            </a:r>
            <a:r>
              <a:rPr lang="ru-RU" sz="1050" b="1" dirty="0" smtClean="0"/>
              <a:t/>
            </a:r>
            <a:br>
              <a:rPr lang="ru-RU" sz="1050" b="1" dirty="0" smtClean="0"/>
            </a:br>
            <a:endParaRPr lang="ru-RU" sz="1050" dirty="0"/>
          </a:p>
          <a:p>
            <a:pPr fontAlgn="auto">
              <a:spcBef>
                <a:spcPts val="0"/>
              </a:spcBef>
              <a:spcAft>
                <a:spcPts val="0"/>
              </a:spcAft>
              <a:defRPr/>
            </a:pPr>
            <a:r>
              <a:rPr lang="en-GB" sz="1050" b="1" dirty="0"/>
              <a:t>Minister:	</a:t>
            </a:r>
            <a:r>
              <a:rPr lang="en-GB" sz="1050" b="1" dirty="0" err="1"/>
              <a:t>Mr.</a:t>
            </a:r>
            <a:r>
              <a:rPr lang="en-GB" sz="1050" b="1" dirty="0"/>
              <a:t> </a:t>
            </a:r>
            <a:r>
              <a:rPr lang="en-GB" sz="1050" b="1" dirty="0" err="1"/>
              <a:t>Sariev</a:t>
            </a:r>
            <a:r>
              <a:rPr lang="en-GB" sz="1050" b="1" dirty="0"/>
              <a:t> </a:t>
            </a:r>
            <a:r>
              <a:rPr lang="en-GB" sz="1050" b="1" dirty="0" err="1"/>
              <a:t>Temir</a:t>
            </a:r>
            <a:endParaRPr lang="ru-RU" sz="1050" dirty="0"/>
          </a:p>
          <a:p>
            <a:pPr fontAlgn="auto">
              <a:spcBef>
                <a:spcPts val="0"/>
              </a:spcBef>
              <a:spcAft>
                <a:spcPts val="0"/>
              </a:spcAft>
              <a:defRPr/>
            </a:pPr>
            <a:r>
              <a:rPr lang="en-GB" sz="1050" b="1" dirty="0"/>
              <a:t>Address:	</a:t>
            </a:r>
            <a:r>
              <a:rPr lang="en-GB" sz="1050" dirty="0"/>
              <a:t>106 Chui Avenue, 720002 Bishkek, </a:t>
            </a:r>
            <a:r>
              <a:rPr lang="ru-RU" sz="1050" dirty="0" smtClean="0"/>
              <a:t>	</a:t>
            </a:r>
            <a:r>
              <a:rPr lang="en-GB" sz="1050" dirty="0" smtClean="0"/>
              <a:t>Kyrgyz </a:t>
            </a:r>
            <a:r>
              <a:rPr lang="en-GB" sz="1050" dirty="0"/>
              <a:t>Republic</a:t>
            </a:r>
            <a:endParaRPr lang="ru-RU" sz="1050" dirty="0"/>
          </a:p>
          <a:p>
            <a:pPr fontAlgn="auto">
              <a:spcBef>
                <a:spcPts val="0"/>
              </a:spcBef>
              <a:spcAft>
                <a:spcPts val="0"/>
              </a:spcAft>
              <a:defRPr/>
            </a:pPr>
            <a:r>
              <a:rPr lang="en-GB" sz="1050" b="1" dirty="0"/>
              <a:t>Telephone:	</a:t>
            </a:r>
            <a:r>
              <a:rPr lang="en-GB" sz="1050" dirty="0"/>
              <a:t>+996 312 62 05 90</a:t>
            </a:r>
            <a:endParaRPr lang="ru-RU" sz="1050" dirty="0"/>
          </a:p>
          <a:p>
            <a:pPr fontAlgn="auto">
              <a:spcBef>
                <a:spcPts val="0"/>
              </a:spcBef>
              <a:spcAft>
                <a:spcPts val="0"/>
              </a:spcAft>
              <a:defRPr/>
            </a:pPr>
            <a:r>
              <a:rPr lang="ru-RU" sz="1050" dirty="0" smtClean="0"/>
              <a:t>	</a:t>
            </a:r>
            <a:r>
              <a:rPr lang="en-GB" sz="1050" dirty="0" smtClean="0"/>
              <a:t>+</a:t>
            </a:r>
            <a:r>
              <a:rPr lang="en-GB" sz="1050" dirty="0"/>
              <a:t>996 312 62 37 54</a:t>
            </a:r>
            <a:endParaRPr lang="ru-RU" sz="1050" dirty="0"/>
          </a:p>
          <a:p>
            <a:pPr fontAlgn="auto">
              <a:spcBef>
                <a:spcPts val="0"/>
              </a:spcBef>
              <a:spcAft>
                <a:spcPts val="0"/>
              </a:spcAft>
              <a:defRPr/>
            </a:pPr>
            <a:r>
              <a:rPr lang="en-GB" sz="1050" b="1" dirty="0"/>
              <a:t>Fax:	</a:t>
            </a:r>
            <a:r>
              <a:rPr lang="en-GB" sz="1050" dirty="0"/>
              <a:t>+996 312 66 18 37</a:t>
            </a:r>
            <a:endParaRPr lang="ru-RU" sz="1050" dirty="0"/>
          </a:p>
          <a:p>
            <a:pPr fontAlgn="auto">
              <a:spcBef>
                <a:spcPts val="0"/>
              </a:spcBef>
              <a:spcAft>
                <a:spcPts val="0"/>
              </a:spcAft>
              <a:defRPr/>
            </a:pPr>
            <a:r>
              <a:rPr lang="en-GB" sz="1050" b="1" dirty="0"/>
              <a:t>E-mail:	</a:t>
            </a:r>
            <a:r>
              <a:rPr lang="en-GB" sz="1050" u="sng" dirty="0" smtClean="0">
                <a:hlinkClick r:id="rId2"/>
              </a:rPr>
              <a:t>mert@mert.kg</a:t>
            </a:r>
            <a:r>
              <a:rPr lang="ru-RU" sz="1050" u="sng" dirty="0" smtClean="0"/>
              <a:t/>
            </a:r>
            <a:br>
              <a:rPr lang="ru-RU" sz="1050" u="sng" dirty="0" smtClean="0"/>
            </a:br>
            <a:endParaRPr lang="ru-RU" sz="1050" dirty="0"/>
          </a:p>
          <a:p>
            <a:pPr fontAlgn="auto">
              <a:spcBef>
                <a:spcPts val="0"/>
              </a:spcBef>
              <a:spcAft>
                <a:spcPts val="0"/>
              </a:spcAft>
              <a:defRPr/>
            </a:pPr>
            <a:r>
              <a:rPr lang="en-GB" sz="1050" dirty="0"/>
              <a:t>Major activities are as follows:</a:t>
            </a:r>
            <a:endParaRPr lang="ru-RU" sz="1050" dirty="0"/>
          </a:p>
          <a:p>
            <a:pPr marL="171450" indent="-171450" fontAlgn="auto">
              <a:spcBef>
                <a:spcPts val="0"/>
              </a:spcBef>
              <a:spcAft>
                <a:spcPts val="0"/>
              </a:spcAft>
              <a:buFont typeface="Arial" pitchFamily="34" charset="0"/>
              <a:buChar char="•"/>
              <a:defRPr/>
            </a:pPr>
            <a:r>
              <a:rPr lang="en-GB" sz="1050" dirty="0"/>
              <a:t>development and implementation of State Policy on Ensuring Unity of Measurements;</a:t>
            </a:r>
            <a:endParaRPr lang="ru-RU" sz="1050" dirty="0"/>
          </a:p>
          <a:p>
            <a:pPr marL="171450" indent="-171450" fontAlgn="auto">
              <a:spcBef>
                <a:spcPts val="0"/>
              </a:spcBef>
              <a:spcAft>
                <a:spcPts val="0"/>
              </a:spcAft>
              <a:buFont typeface="Arial" pitchFamily="34" charset="0"/>
              <a:buChar char="•"/>
              <a:defRPr/>
            </a:pPr>
            <a:r>
              <a:rPr lang="en-GB" sz="1050" dirty="0"/>
              <a:t>coordinate the activities of the </a:t>
            </a:r>
            <a:r>
              <a:rPr lang="en-GB" sz="1050" dirty="0" err="1"/>
              <a:t>Center</a:t>
            </a:r>
            <a:r>
              <a:rPr lang="en-GB" sz="1050" dirty="0"/>
              <a:t> </a:t>
            </a:r>
            <a:r>
              <a:rPr lang="ru-RU" sz="1050" dirty="0" smtClean="0"/>
              <a:t/>
            </a:r>
            <a:br>
              <a:rPr lang="ru-RU" sz="1050" dirty="0" smtClean="0"/>
            </a:br>
            <a:r>
              <a:rPr lang="en-GB" sz="1050" dirty="0" smtClean="0"/>
              <a:t>for </a:t>
            </a:r>
            <a:r>
              <a:rPr lang="en-GB" sz="1050" dirty="0"/>
              <a:t>Standardization and Metrology;</a:t>
            </a:r>
            <a:endParaRPr lang="ru-RU" sz="1050" dirty="0"/>
          </a:p>
          <a:p>
            <a:pPr marL="171450" indent="-171450" fontAlgn="auto">
              <a:spcBef>
                <a:spcPts val="0"/>
              </a:spcBef>
              <a:spcAft>
                <a:spcPts val="0"/>
              </a:spcAft>
              <a:buFont typeface="Arial" pitchFamily="34" charset="0"/>
              <a:buChar char="•"/>
              <a:defRPr/>
            </a:pPr>
            <a:r>
              <a:rPr lang="en-GB" sz="1050" dirty="0"/>
              <a:t>installation of measurement units permitted </a:t>
            </a:r>
            <a:r>
              <a:rPr lang="ru-RU" sz="1050" dirty="0" smtClean="0"/>
              <a:t/>
            </a:r>
            <a:br>
              <a:rPr lang="ru-RU" sz="1050" dirty="0" smtClean="0"/>
            </a:br>
            <a:r>
              <a:rPr lang="en-GB" sz="1050" dirty="0" smtClean="0"/>
              <a:t>for </a:t>
            </a:r>
            <a:r>
              <a:rPr lang="en-GB" sz="1050" dirty="0"/>
              <a:t>use;</a:t>
            </a:r>
            <a:endParaRPr lang="ru-RU" sz="1050" dirty="0"/>
          </a:p>
          <a:p>
            <a:pPr marL="171450" indent="-171450" fontAlgn="auto">
              <a:spcBef>
                <a:spcPts val="0"/>
              </a:spcBef>
              <a:spcAft>
                <a:spcPts val="0"/>
              </a:spcAft>
              <a:buFont typeface="Arial" pitchFamily="34" charset="0"/>
              <a:buChar char="•"/>
              <a:defRPr/>
            </a:pPr>
            <a:r>
              <a:rPr lang="en-GB" sz="1050" dirty="0"/>
              <a:t>establishment of procedures for the development and approval of documents </a:t>
            </a:r>
            <a:r>
              <a:rPr lang="ru-RU" sz="1050" dirty="0" smtClean="0"/>
              <a:t/>
            </a:r>
            <a:br>
              <a:rPr lang="ru-RU" sz="1050" dirty="0" smtClean="0"/>
            </a:br>
            <a:r>
              <a:rPr lang="en-GB" sz="1050" dirty="0" smtClean="0"/>
              <a:t>to </a:t>
            </a:r>
            <a:r>
              <a:rPr lang="en-GB" sz="1050" dirty="0"/>
              <a:t>ensure unity of measurements;</a:t>
            </a:r>
            <a:endParaRPr lang="ru-RU" sz="1050" dirty="0"/>
          </a:p>
          <a:p>
            <a:pPr marL="171450" indent="-171450" fontAlgn="auto">
              <a:spcBef>
                <a:spcPts val="0"/>
              </a:spcBef>
              <a:spcAft>
                <a:spcPts val="0"/>
              </a:spcAft>
              <a:buFont typeface="Arial" pitchFamily="34" charset="0"/>
              <a:buChar char="•"/>
              <a:defRPr/>
            </a:pPr>
            <a:r>
              <a:rPr lang="en-GB" sz="1050" dirty="0"/>
              <a:t>organization and implementation of the state Metrological Supervision of compliance requirements to ensure unity of measurements;</a:t>
            </a:r>
            <a:endParaRPr lang="ru-RU" sz="1050" dirty="0"/>
          </a:p>
          <a:p>
            <a:pPr marL="171450" indent="-171450" fontAlgn="auto">
              <a:spcBef>
                <a:spcPts val="0"/>
              </a:spcBef>
              <a:spcAft>
                <a:spcPts val="0"/>
              </a:spcAft>
              <a:buFont typeface="Arial" pitchFamily="34" charset="0"/>
              <a:buChar char="•"/>
              <a:defRPr/>
            </a:pPr>
            <a:r>
              <a:rPr lang="en-GB" sz="1050" dirty="0"/>
              <a:t>accreditation of laboratories carrying out the calibration of measuring instruments.</a:t>
            </a:r>
            <a:endParaRPr lang="ru-RU" sz="1050" dirty="0"/>
          </a:p>
          <a:p>
            <a:pPr fontAlgn="auto">
              <a:spcBef>
                <a:spcPts val="0"/>
              </a:spcBef>
              <a:spcAft>
                <a:spcPts val="0"/>
              </a:spcAft>
              <a:defRPr/>
            </a:pPr>
            <a:r>
              <a:rPr lang="en-GB" sz="1050" b="1" dirty="0" err="1"/>
              <a:t>Center</a:t>
            </a:r>
            <a:r>
              <a:rPr lang="en-GB" sz="1050" b="1" dirty="0"/>
              <a:t> for Standardization and Metrology under the Ministry of Economy </a:t>
            </a:r>
            <a:r>
              <a:rPr lang="en-GB" sz="1050" b="1" dirty="0" smtClean="0"/>
              <a:t>of </a:t>
            </a:r>
            <a:r>
              <a:rPr lang="en-GB" sz="1050" b="1" dirty="0"/>
              <a:t>the Kyrgyz Republic (CSM</a:t>
            </a:r>
            <a:r>
              <a:rPr lang="en-GB" sz="1050" b="1" dirty="0" smtClean="0"/>
              <a:t>)</a:t>
            </a:r>
            <a:r>
              <a:rPr lang="ru-RU" sz="1050" b="1" dirty="0" smtClean="0"/>
              <a:t/>
            </a:r>
            <a:br>
              <a:rPr lang="ru-RU" sz="1050" b="1" dirty="0" smtClean="0"/>
            </a:br>
            <a:endParaRPr lang="ru-RU" sz="1050" dirty="0"/>
          </a:p>
          <a:p>
            <a:pPr fontAlgn="auto">
              <a:spcBef>
                <a:spcPts val="0"/>
              </a:spcBef>
              <a:spcAft>
                <a:spcPts val="0"/>
              </a:spcAft>
              <a:defRPr/>
            </a:pPr>
            <a:r>
              <a:rPr lang="ru-RU" sz="1050" b="1" dirty="0" smtClean="0"/>
              <a:t/>
            </a:r>
            <a:br>
              <a:rPr lang="ru-RU" sz="1050" b="1" dirty="0" smtClean="0"/>
            </a:br>
            <a:r>
              <a:rPr lang="en-GB" sz="1050" b="1" dirty="0" smtClean="0"/>
              <a:t>Director</a:t>
            </a:r>
            <a:r>
              <a:rPr lang="en-GB" sz="1050" b="1" dirty="0"/>
              <a:t>:	</a:t>
            </a:r>
            <a:r>
              <a:rPr lang="en-GB" sz="1050" b="1" dirty="0" err="1"/>
              <a:t>Mr.</a:t>
            </a:r>
            <a:r>
              <a:rPr lang="en-GB" sz="1050" b="1" dirty="0"/>
              <a:t> </a:t>
            </a:r>
            <a:r>
              <a:rPr lang="en-GB" sz="1050" b="1" dirty="0" err="1"/>
              <a:t>Alimbek</a:t>
            </a:r>
            <a:r>
              <a:rPr lang="en-GB" sz="1050" b="1" dirty="0"/>
              <a:t> </a:t>
            </a:r>
            <a:r>
              <a:rPr lang="en-GB" sz="1050" b="1" dirty="0" err="1"/>
              <a:t>Kurmanbaev</a:t>
            </a:r>
            <a:endParaRPr lang="ru-RU" sz="1050" dirty="0"/>
          </a:p>
          <a:p>
            <a:pPr fontAlgn="auto">
              <a:spcBef>
                <a:spcPts val="0"/>
              </a:spcBef>
              <a:spcAft>
                <a:spcPts val="0"/>
              </a:spcAft>
              <a:defRPr/>
            </a:pPr>
            <a:r>
              <a:rPr lang="en-GB" sz="1050" b="1" dirty="0"/>
              <a:t>Address:	</a:t>
            </a:r>
            <a:r>
              <a:rPr lang="en-GB" sz="1050" dirty="0"/>
              <a:t>197 </a:t>
            </a:r>
            <a:r>
              <a:rPr lang="en-GB" sz="1050" dirty="0" err="1"/>
              <a:t>Panfilov</a:t>
            </a:r>
            <a:r>
              <a:rPr lang="en-GB" sz="1050" dirty="0"/>
              <a:t> Str., 720040 Bishkek, </a:t>
            </a:r>
            <a:r>
              <a:rPr lang="ru-RU" sz="1050" dirty="0" smtClean="0"/>
              <a:t>	</a:t>
            </a:r>
            <a:r>
              <a:rPr lang="en-GB" sz="1050" dirty="0" smtClean="0"/>
              <a:t>Kyrgyz </a:t>
            </a:r>
            <a:r>
              <a:rPr lang="en-GB" sz="1050" dirty="0"/>
              <a:t>Republic</a:t>
            </a:r>
            <a:endParaRPr lang="ru-RU" sz="1050" dirty="0"/>
          </a:p>
          <a:p>
            <a:pPr fontAlgn="auto">
              <a:spcBef>
                <a:spcPts val="0"/>
              </a:spcBef>
              <a:spcAft>
                <a:spcPts val="0"/>
              </a:spcAft>
              <a:defRPr/>
            </a:pPr>
            <a:r>
              <a:rPr lang="en-GB" sz="1050" b="1" dirty="0"/>
              <a:t>Telephone:	</a:t>
            </a:r>
            <a:r>
              <a:rPr lang="en-GB" sz="1050" dirty="0"/>
              <a:t>+996 312 62 68 70</a:t>
            </a:r>
            <a:endParaRPr lang="ru-RU" sz="1050" dirty="0"/>
          </a:p>
          <a:p>
            <a:pPr fontAlgn="auto">
              <a:spcBef>
                <a:spcPts val="0"/>
              </a:spcBef>
              <a:spcAft>
                <a:spcPts val="0"/>
              </a:spcAft>
              <a:defRPr/>
            </a:pPr>
            <a:r>
              <a:rPr lang="en-GB" sz="1050" b="1" dirty="0"/>
              <a:t>	</a:t>
            </a:r>
            <a:r>
              <a:rPr lang="en-GB" sz="1050" dirty="0" smtClean="0"/>
              <a:t>+</a:t>
            </a:r>
            <a:r>
              <a:rPr lang="en-GB" sz="1050" dirty="0"/>
              <a:t>996 312 62 57 34</a:t>
            </a:r>
            <a:endParaRPr lang="ru-RU" sz="1050" dirty="0"/>
          </a:p>
          <a:p>
            <a:pPr fontAlgn="auto">
              <a:spcBef>
                <a:spcPts val="0"/>
              </a:spcBef>
              <a:spcAft>
                <a:spcPts val="0"/>
              </a:spcAft>
              <a:defRPr/>
            </a:pPr>
            <a:r>
              <a:rPr lang="en-GB" sz="1050" b="1" dirty="0"/>
              <a:t>Fax:	</a:t>
            </a:r>
            <a:r>
              <a:rPr lang="en-GB" sz="1050" dirty="0" smtClean="0"/>
              <a:t>+</a:t>
            </a:r>
            <a:r>
              <a:rPr lang="en-GB" sz="1050" dirty="0"/>
              <a:t>996 312 66 13 67</a:t>
            </a:r>
            <a:endParaRPr lang="ru-RU" sz="1050" dirty="0"/>
          </a:p>
          <a:p>
            <a:pPr fontAlgn="auto">
              <a:spcBef>
                <a:spcPts val="0"/>
              </a:spcBef>
              <a:spcAft>
                <a:spcPts val="0"/>
              </a:spcAft>
              <a:defRPr/>
            </a:pPr>
            <a:r>
              <a:rPr lang="en-GB" sz="1050" b="1" dirty="0"/>
              <a:t>E-mail:	</a:t>
            </a:r>
            <a:r>
              <a:rPr lang="en-GB" sz="1050" u="sng" dirty="0" smtClean="0">
                <a:hlinkClick r:id="rId3"/>
              </a:rPr>
              <a:t>nism@nism.gov.kg</a:t>
            </a:r>
            <a:endParaRPr lang="ru-RU" sz="1050" dirty="0"/>
          </a:p>
          <a:p>
            <a:pPr fontAlgn="auto">
              <a:spcBef>
                <a:spcPts val="0"/>
              </a:spcBef>
              <a:spcAft>
                <a:spcPts val="0"/>
              </a:spcAft>
              <a:defRPr/>
            </a:pPr>
            <a:r>
              <a:rPr lang="en-GB" sz="1050" dirty="0"/>
              <a:t>	</a:t>
            </a:r>
            <a:r>
              <a:rPr lang="en-GB" sz="1050" dirty="0" smtClean="0">
                <a:hlinkClick r:id="rId4"/>
              </a:rPr>
              <a:t>metrolog@nism.gov.kg</a:t>
            </a:r>
            <a:endParaRPr lang="ru-RU" sz="1050" dirty="0"/>
          </a:p>
          <a:p>
            <a:pPr fontAlgn="auto">
              <a:spcBef>
                <a:spcPts val="0"/>
              </a:spcBef>
              <a:spcAft>
                <a:spcPts val="0"/>
              </a:spcAft>
              <a:defRPr/>
            </a:pPr>
            <a:r>
              <a:rPr lang="en-GB" sz="1050" dirty="0"/>
              <a:t>	</a:t>
            </a:r>
            <a:r>
              <a:rPr lang="en-GB" sz="1050" dirty="0" smtClean="0">
                <a:hlinkClick r:id="rId5"/>
              </a:rPr>
              <a:t>metr_kg@mail.ru</a:t>
            </a:r>
            <a:r>
              <a:rPr lang="ru-RU" sz="1050" dirty="0" smtClean="0"/>
              <a:t/>
            </a:r>
            <a:br>
              <a:rPr lang="ru-RU" sz="1050" dirty="0" smtClean="0"/>
            </a:br>
            <a:endParaRPr lang="ru-RU" sz="1050" dirty="0"/>
          </a:p>
          <a:p>
            <a:pPr fontAlgn="auto">
              <a:spcBef>
                <a:spcPts val="0"/>
              </a:spcBef>
              <a:spcAft>
                <a:spcPts val="0"/>
              </a:spcAft>
              <a:defRPr/>
            </a:pPr>
            <a:r>
              <a:rPr lang="en-GB" sz="1050" b="1" dirty="0"/>
              <a:t>The basic activities include:</a:t>
            </a:r>
            <a:endParaRPr lang="ru-RU" sz="1050" b="1" dirty="0"/>
          </a:p>
          <a:p>
            <a:pPr marL="171450" indent="-171450" fontAlgn="auto">
              <a:spcBef>
                <a:spcPts val="0"/>
              </a:spcBef>
              <a:spcAft>
                <a:spcPts val="0"/>
              </a:spcAft>
              <a:buFont typeface="Arial" pitchFamily="34" charset="0"/>
              <a:buChar char="•"/>
              <a:defRPr/>
            </a:pPr>
            <a:r>
              <a:rPr lang="en-GB" sz="1050" dirty="0"/>
              <a:t>establishment and development of a national legal metrology system. The purposes of this system are to maintain traceability of measurement results, secure public interests and encourage fair competitiveness between vendors;</a:t>
            </a:r>
            <a:endParaRPr lang="ru-RU" sz="1050" dirty="0"/>
          </a:p>
          <a:p>
            <a:pPr marL="171450" indent="-171450" fontAlgn="auto">
              <a:spcBef>
                <a:spcPts val="0"/>
              </a:spcBef>
              <a:spcAft>
                <a:spcPts val="0"/>
              </a:spcAft>
              <a:buFont typeface="Arial" pitchFamily="34" charset="0"/>
              <a:buChar char="•"/>
              <a:defRPr/>
            </a:pPr>
            <a:r>
              <a:rPr lang="en-GB" sz="1050" dirty="0"/>
              <a:t>realisation and dissemination of base and derived units of the International System of Units (SI); development, maintenance and improvement of the national standards of physical quantities;</a:t>
            </a:r>
            <a:endParaRPr lang="ru-RU" sz="1050" dirty="0"/>
          </a:p>
          <a:p>
            <a:pPr marL="171450" indent="-171450" fontAlgn="auto">
              <a:spcBef>
                <a:spcPts val="0"/>
              </a:spcBef>
              <a:spcAft>
                <a:spcPts val="0"/>
              </a:spcAft>
              <a:buFont typeface="Arial" pitchFamily="34" charset="0"/>
              <a:buChar char="•"/>
              <a:defRPr/>
            </a:pPr>
            <a:r>
              <a:rPr lang="en-GB" sz="1050" dirty="0"/>
              <a:t>rendering of verification (calibration) and measurement services to manufacturers and organisations having different ownership;</a:t>
            </a:r>
            <a:endParaRPr lang="ru-RU" sz="1050" dirty="0"/>
          </a:p>
          <a:p>
            <a:pPr marL="171450" indent="-171450" fontAlgn="auto">
              <a:spcBef>
                <a:spcPts val="0"/>
              </a:spcBef>
              <a:spcAft>
                <a:spcPts val="0"/>
              </a:spcAft>
              <a:buFont typeface="Arial" pitchFamily="34" charset="0"/>
              <a:buChar char="•"/>
              <a:defRPr/>
            </a:pPr>
            <a:r>
              <a:rPr lang="en-GB" sz="1050" dirty="0"/>
              <a:t>type approval and metrological evaluation of measuring instrument; maintenance of the state register of approved measurement instruments and reference materials;</a:t>
            </a:r>
            <a:endParaRPr lang="ru-RU" sz="1050" dirty="0"/>
          </a:p>
          <a:p>
            <a:pPr marL="171450" indent="-171450" fontAlgn="auto">
              <a:spcBef>
                <a:spcPts val="0"/>
              </a:spcBef>
              <a:spcAft>
                <a:spcPts val="0"/>
              </a:spcAft>
              <a:buFont typeface="Arial" pitchFamily="34" charset="0"/>
              <a:buChar char="•"/>
              <a:defRPr/>
            </a:pPr>
            <a:r>
              <a:rPr lang="en-GB" sz="1050" dirty="0"/>
              <a:t>participation in comparisons of measurement standards at international, regional and national levels for the purpose of their technical maintenance and worldwide recognition of the resulting calibration and measurements certificates;</a:t>
            </a:r>
            <a:endParaRPr lang="ru-RU" sz="1050" dirty="0"/>
          </a:p>
          <a:p>
            <a:pPr marL="171450" indent="-171450" fontAlgn="auto">
              <a:spcBef>
                <a:spcPts val="0"/>
              </a:spcBef>
              <a:spcAft>
                <a:spcPts val="0"/>
              </a:spcAft>
              <a:buFont typeface="Arial" pitchFamily="34" charset="0"/>
              <a:buChar char="•"/>
              <a:defRPr/>
            </a:pPr>
            <a:r>
              <a:rPr lang="en-GB" sz="1050" dirty="0"/>
              <a:t>development and evaluation of measurement procedures;</a:t>
            </a:r>
            <a:endParaRPr lang="ru-RU" sz="1050" dirty="0"/>
          </a:p>
          <a:p>
            <a:pPr marL="171450" indent="-171450" fontAlgn="auto">
              <a:spcBef>
                <a:spcPts val="0"/>
              </a:spcBef>
              <a:spcAft>
                <a:spcPts val="0"/>
              </a:spcAft>
              <a:buFont typeface="Arial" pitchFamily="34" charset="0"/>
              <a:buChar char="•"/>
              <a:defRPr/>
            </a:pPr>
            <a:r>
              <a:rPr lang="en-GB" sz="1050" dirty="0"/>
              <a:t>research in the field of metrology;</a:t>
            </a:r>
            <a:endParaRPr lang="ru-RU" sz="1050" dirty="0"/>
          </a:p>
          <a:p>
            <a:pPr marL="171450" indent="-171450" fontAlgn="auto">
              <a:spcBef>
                <a:spcPts val="0"/>
              </a:spcBef>
              <a:spcAft>
                <a:spcPts val="0"/>
              </a:spcAft>
              <a:buFont typeface="Arial" pitchFamily="34" charset="0"/>
              <a:buChar char="•"/>
              <a:defRPr/>
            </a:pPr>
            <a:r>
              <a:rPr lang="en-GB" sz="1050" dirty="0"/>
              <a:t>participation in the activities of regional and international metrology organisations;</a:t>
            </a:r>
            <a:endParaRPr lang="ru-RU" sz="1050" dirty="0"/>
          </a:p>
          <a:p>
            <a:pPr marL="171450" indent="-171450" fontAlgn="auto">
              <a:spcBef>
                <a:spcPts val="0"/>
              </a:spcBef>
              <a:spcAft>
                <a:spcPts val="0"/>
              </a:spcAft>
              <a:buFont typeface="Arial" pitchFamily="34" charset="0"/>
              <a:buChar char="•"/>
              <a:defRPr/>
            </a:pPr>
            <a:r>
              <a:rPr lang="en-GB" sz="1050" dirty="0"/>
              <a:t>Participation in Training and raising the level of skills of experts in metrology.</a:t>
            </a:r>
            <a:endParaRPr lang="ru-RU" sz="1050" dirty="0"/>
          </a:p>
        </p:txBody>
      </p:sp>
      <p:pic>
        <p:nvPicPr>
          <p:cNvPr id="92166" name="Рисунок 1"/>
          <p:cNvPicPr>
            <a:picLocks noChangeAspect="1"/>
          </p:cNvPicPr>
          <p:nvPr/>
        </p:nvPicPr>
        <p:blipFill>
          <a:blip r:embed="rId6" cstate="print"/>
          <a:srcRect/>
          <a:stretch>
            <a:fillRect/>
          </a:stretch>
        </p:blipFill>
        <p:spPr bwMode="auto">
          <a:xfrm>
            <a:off x="454025" y="1136650"/>
            <a:ext cx="2378075" cy="1258888"/>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7" name="Объект 2"/>
          <p:cNvSpPr>
            <a:spLocks noGrp="1"/>
          </p:cNvSpPr>
          <p:nvPr>
            <p:ph idx="1"/>
          </p:nvPr>
        </p:nvSpPr>
        <p:spPr>
          <a:xfrm>
            <a:off x="332656" y="1208584"/>
            <a:ext cx="6172200" cy="3816424"/>
          </a:xfrm>
        </p:spPr>
        <p:txBody>
          <a:bodyPr numCol="2" spcCol="288000" rtlCol="0">
            <a:noAutofit/>
          </a:bodyPr>
          <a:lstStyle/>
          <a:p>
            <a:pPr fontAlgn="auto">
              <a:spcBef>
                <a:spcPts val="0"/>
              </a:spcBef>
              <a:spcAft>
                <a:spcPts val="0"/>
              </a:spcAft>
              <a:defRPr/>
            </a:pPr>
            <a:r>
              <a:rPr lang="en-GB" sz="1050" dirty="0"/>
              <a:t>At the international level NISM cooperates with:</a:t>
            </a:r>
            <a:endParaRPr lang="ru-RU" sz="1050" dirty="0"/>
          </a:p>
          <a:p>
            <a:pPr marL="171450" indent="-171450" fontAlgn="auto">
              <a:spcBef>
                <a:spcPts val="0"/>
              </a:spcBef>
              <a:spcAft>
                <a:spcPts val="0"/>
              </a:spcAft>
              <a:buFont typeface="Arial" pitchFamily="34" charset="0"/>
              <a:buChar char="•"/>
              <a:defRPr/>
            </a:pPr>
            <a:r>
              <a:rPr lang="en-GB" sz="1050" dirty="0"/>
              <a:t>International Organisation of Legal Metrology (OIML);</a:t>
            </a:r>
            <a:endParaRPr lang="ru-RU" sz="1050" dirty="0"/>
          </a:p>
          <a:p>
            <a:pPr marL="171450" indent="-171450" fontAlgn="auto">
              <a:spcBef>
                <a:spcPts val="0"/>
              </a:spcBef>
              <a:spcAft>
                <a:spcPts val="0"/>
              </a:spcAft>
              <a:buFont typeface="Arial" pitchFamily="34" charset="0"/>
              <a:buChar char="•"/>
              <a:defRPr/>
            </a:pPr>
            <a:r>
              <a:rPr lang="en-GB" sz="1050" dirty="0"/>
              <a:t>Interstate Council for Standardization, Metrology and Certification (EASC);</a:t>
            </a:r>
            <a:endParaRPr lang="ru-RU" sz="1050" dirty="0"/>
          </a:p>
          <a:p>
            <a:pPr marL="171450" indent="-171450" fontAlgn="auto">
              <a:spcBef>
                <a:spcPts val="0"/>
              </a:spcBef>
              <a:spcAft>
                <a:spcPts val="0"/>
              </a:spcAft>
              <a:buFont typeface="Arial" pitchFamily="34" charset="0"/>
              <a:buChar char="•"/>
              <a:defRPr/>
            </a:pPr>
            <a:r>
              <a:rPr lang="en-GB" sz="1050" dirty="0"/>
              <a:t>Interregional Standardization Association (IRSA);</a:t>
            </a:r>
            <a:endParaRPr lang="ru-RU" sz="1050" dirty="0"/>
          </a:p>
          <a:p>
            <a:pPr marL="171450" indent="-171450" fontAlgn="auto">
              <a:spcBef>
                <a:spcPts val="0"/>
              </a:spcBef>
              <a:spcAft>
                <a:spcPts val="0"/>
              </a:spcAft>
              <a:buFont typeface="Arial" pitchFamily="34" charset="0"/>
              <a:buChar char="•"/>
              <a:defRPr/>
            </a:pPr>
            <a:r>
              <a:rPr lang="en-GB" sz="1050" dirty="0"/>
              <a:t>International Measurement Confederation (IMEKO);</a:t>
            </a:r>
            <a:endParaRPr lang="ru-RU" sz="1050" dirty="0"/>
          </a:p>
          <a:p>
            <a:pPr marL="171450" indent="-171450" fontAlgn="auto">
              <a:spcBef>
                <a:spcPts val="0"/>
              </a:spcBef>
              <a:spcAft>
                <a:spcPts val="0"/>
              </a:spcAft>
              <a:buFont typeface="Arial" pitchFamily="34" charset="0"/>
              <a:buChar char="•"/>
              <a:defRPr/>
            </a:pPr>
            <a:r>
              <a:rPr lang="en-GB" sz="1050" dirty="0"/>
              <a:t>Euro-Asian Cooperation of National Metrological Institutions (COOMET).</a:t>
            </a:r>
            <a:endParaRPr lang="ru-RU" sz="1050" dirty="0"/>
          </a:p>
          <a:p>
            <a:pPr fontAlgn="auto">
              <a:spcBef>
                <a:spcPts val="0"/>
              </a:spcBef>
              <a:spcAft>
                <a:spcPts val="0"/>
              </a:spcAft>
              <a:defRPr/>
            </a:pPr>
            <a:r>
              <a:rPr lang="en-GB" sz="1050" dirty="0"/>
              <a:t>The structure of the state metrological service also includes 9 regional metrological </a:t>
            </a:r>
            <a:r>
              <a:rPr lang="en-GB" sz="1050" dirty="0" err="1"/>
              <a:t>centers</a:t>
            </a:r>
            <a:r>
              <a:rPr lang="en-GB" sz="1050" dirty="0" smtClean="0"/>
              <a:t>.</a:t>
            </a:r>
            <a:r>
              <a:rPr lang="ru-RU" sz="1050" dirty="0" smtClean="0"/>
              <a:t/>
            </a:r>
            <a:br>
              <a:rPr lang="ru-RU" sz="1050" dirty="0" smtClean="0"/>
            </a:br>
            <a:endParaRPr lang="ru-RU" sz="1050" dirty="0"/>
          </a:p>
          <a:p>
            <a:pPr fontAlgn="auto">
              <a:spcBef>
                <a:spcPts val="0"/>
              </a:spcBef>
              <a:spcAft>
                <a:spcPts val="0"/>
              </a:spcAft>
              <a:defRPr/>
            </a:pPr>
            <a:r>
              <a:rPr lang="en-GB" sz="1050" b="1" dirty="0">
                <a:solidFill>
                  <a:srgbClr val="FF0000"/>
                </a:solidFill>
              </a:rPr>
              <a:t>National Inspection to the Metrological Supervision under the Ministry of </a:t>
            </a:r>
            <a:r>
              <a:rPr lang="en-GB" sz="1050" b="1" dirty="0" smtClean="0">
                <a:solidFill>
                  <a:srgbClr val="FF0000"/>
                </a:solidFill>
              </a:rPr>
              <a:t>Economy of </a:t>
            </a:r>
            <a:r>
              <a:rPr lang="en-GB" sz="1050" b="1" dirty="0">
                <a:solidFill>
                  <a:srgbClr val="FF0000"/>
                </a:solidFill>
              </a:rPr>
              <a:t>the Kyrgyz Republic (NIMS MEAP KR</a:t>
            </a:r>
            <a:r>
              <a:rPr lang="en-GB" sz="1050" b="1" dirty="0" smtClean="0">
                <a:solidFill>
                  <a:srgbClr val="FF0000"/>
                </a:solidFill>
              </a:rPr>
              <a:t>)</a:t>
            </a:r>
            <a:r>
              <a:rPr lang="ru-RU" sz="1050" b="1" dirty="0" smtClean="0"/>
              <a:t/>
            </a:r>
            <a:br>
              <a:rPr lang="ru-RU" sz="1050" b="1" dirty="0" smtClean="0"/>
            </a:br>
            <a:endParaRPr lang="ru-RU" sz="1050" dirty="0"/>
          </a:p>
          <a:p>
            <a:pPr fontAlgn="auto">
              <a:spcBef>
                <a:spcPts val="0"/>
              </a:spcBef>
              <a:spcAft>
                <a:spcPts val="0"/>
              </a:spcAft>
              <a:defRPr/>
            </a:pPr>
            <a:r>
              <a:rPr lang="en-GB" sz="1050" b="1" dirty="0"/>
              <a:t>Department:	</a:t>
            </a:r>
            <a:r>
              <a:rPr lang="en-GB" sz="1050" b="1" dirty="0" err="1"/>
              <a:t>Mr.</a:t>
            </a:r>
            <a:r>
              <a:rPr lang="en-GB" sz="1050" b="1" dirty="0"/>
              <a:t> </a:t>
            </a:r>
            <a:r>
              <a:rPr lang="en-GB" sz="1050" b="1" dirty="0" err="1"/>
              <a:t>Aкhmatov</a:t>
            </a:r>
            <a:r>
              <a:rPr lang="en-GB" sz="1050" b="1" dirty="0"/>
              <a:t> Sultan</a:t>
            </a:r>
            <a:endParaRPr lang="ru-RU" sz="1050" dirty="0"/>
          </a:p>
          <a:p>
            <a:pPr fontAlgn="auto">
              <a:spcBef>
                <a:spcPts val="0"/>
              </a:spcBef>
              <a:spcAft>
                <a:spcPts val="0"/>
              </a:spcAft>
              <a:defRPr/>
            </a:pPr>
            <a:r>
              <a:rPr lang="en-GB" sz="1050" b="1" dirty="0"/>
              <a:t>Address:</a:t>
            </a:r>
            <a:r>
              <a:rPr lang="en-GB" sz="1050" dirty="0"/>
              <a:t>	</a:t>
            </a:r>
            <a:r>
              <a:rPr lang="en-GB" sz="1050" dirty="0" err="1" smtClean="0"/>
              <a:t>Panfilov</a:t>
            </a:r>
            <a:r>
              <a:rPr lang="en-GB" sz="1050" dirty="0" smtClean="0"/>
              <a:t> </a:t>
            </a:r>
            <a:r>
              <a:rPr lang="en-GB" sz="1050" dirty="0"/>
              <a:t>Str., 197</a:t>
            </a:r>
            <a:endParaRPr lang="ru-RU" sz="1050" dirty="0"/>
          </a:p>
          <a:p>
            <a:pPr fontAlgn="auto">
              <a:spcBef>
                <a:spcPts val="0"/>
              </a:spcBef>
              <a:spcAft>
                <a:spcPts val="0"/>
              </a:spcAft>
              <a:defRPr/>
            </a:pPr>
            <a:r>
              <a:rPr lang="ru-RU" sz="1050" dirty="0" smtClean="0"/>
              <a:t>	</a:t>
            </a:r>
            <a:r>
              <a:rPr lang="en-GB" sz="1050" dirty="0" smtClean="0"/>
              <a:t>720040</a:t>
            </a:r>
            <a:r>
              <a:rPr lang="en-GB" sz="1050" dirty="0"/>
              <a:t>, Bishkek, Kyrgyz Republic</a:t>
            </a:r>
            <a:endParaRPr lang="ru-RU" sz="1050" dirty="0"/>
          </a:p>
          <a:p>
            <a:pPr fontAlgn="auto">
              <a:spcBef>
                <a:spcPts val="0"/>
              </a:spcBef>
              <a:spcAft>
                <a:spcPts val="0"/>
              </a:spcAft>
              <a:defRPr/>
            </a:pPr>
            <a:r>
              <a:rPr lang="en-GB" sz="1050" b="1" dirty="0"/>
              <a:t>Phone:	</a:t>
            </a:r>
            <a:r>
              <a:rPr lang="en-GB" sz="1050" dirty="0" smtClean="0"/>
              <a:t>+</a:t>
            </a:r>
            <a:r>
              <a:rPr lang="en-GB" sz="1050" dirty="0"/>
              <a:t>996 312 66 01 17</a:t>
            </a:r>
            <a:endParaRPr lang="ru-RU" sz="1050" dirty="0"/>
          </a:p>
          <a:p>
            <a:pPr fontAlgn="auto">
              <a:spcBef>
                <a:spcPts val="0"/>
              </a:spcBef>
              <a:spcAft>
                <a:spcPts val="0"/>
              </a:spcAft>
              <a:defRPr/>
            </a:pPr>
            <a:r>
              <a:rPr lang="ru-RU" sz="1050" dirty="0" smtClean="0"/>
              <a:t>	</a:t>
            </a:r>
            <a:r>
              <a:rPr lang="en-GB" sz="1050" dirty="0" smtClean="0"/>
              <a:t>+</a:t>
            </a:r>
            <a:r>
              <a:rPr lang="en-GB" sz="1050" dirty="0"/>
              <a:t>996 312 66 26 21</a:t>
            </a:r>
            <a:endParaRPr lang="ru-RU" sz="1050" dirty="0"/>
          </a:p>
          <a:p>
            <a:pPr fontAlgn="auto">
              <a:spcBef>
                <a:spcPts val="0"/>
              </a:spcBef>
              <a:spcAft>
                <a:spcPts val="0"/>
              </a:spcAft>
              <a:defRPr/>
            </a:pPr>
            <a:r>
              <a:rPr lang="en-GB" sz="1050" b="1" dirty="0"/>
              <a:t>Fax:	</a:t>
            </a:r>
            <a:r>
              <a:rPr lang="en-GB" sz="1050" dirty="0" smtClean="0"/>
              <a:t>+</a:t>
            </a:r>
            <a:r>
              <a:rPr lang="en-GB" sz="1050" dirty="0"/>
              <a:t>996 312 62 57 15</a:t>
            </a:r>
            <a:endParaRPr lang="ru-RU" sz="1050" dirty="0"/>
          </a:p>
          <a:p>
            <a:pPr fontAlgn="auto">
              <a:spcBef>
                <a:spcPts val="0"/>
              </a:spcBef>
              <a:spcAft>
                <a:spcPts val="0"/>
              </a:spcAft>
              <a:defRPr/>
            </a:pPr>
            <a:r>
              <a:rPr lang="en-GB" sz="1050" b="1" dirty="0"/>
              <a:t>E-mail:</a:t>
            </a:r>
            <a:r>
              <a:rPr lang="en-GB" sz="1050" dirty="0"/>
              <a:t>	</a:t>
            </a:r>
            <a:r>
              <a:rPr lang="en-GB" sz="1050" u="sng" dirty="0" smtClean="0">
                <a:hlinkClick r:id="rId2"/>
              </a:rPr>
              <a:t>gimn@metronadzor.kg</a:t>
            </a:r>
            <a:endParaRPr lang="ru-RU" sz="1050" dirty="0"/>
          </a:p>
          <a:p>
            <a:pPr fontAlgn="auto">
              <a:spcBef>
                <a:spcPts val="0"/>
              </a:spcBef>
              <a:spcAft>
                <a:spcPts val="0"/>
              </a:spcAft>
              <a:defRPr/>
            </a:pPr>
            <a:r>
              <a:rPr lang="en-GB" sz="1050" dirty="0"/>
              <a:t>	</a:t>
            </a:r>
            <a:r>
              <a:rPr lang="en-GB" sz="1050" u="sng" dirty="0" smtClean="0">
                <a:hlinkClick r:id="rId3"/>
              </a:rPr>
              <a:t>www.metronadzor.kg</a:t>
            </a:r>
            <a:r>
              <a:rPr lang="ru-RU" sz="1050" u="sng" dirty="0" smtClean="0"/>
              <a:t/>
            </a:r>
            <a:br>
              <a:rPr lang="ru-RU" sz="1050" u="sng" dirty="0" smtClean="0"/>
            </a:br>
            <a:endParaRPr lang="ru-RU" sz="1050" dirty="0"/>
          </a:p>
          <a:p>
            <a:pPr fontAlgn="auto">
              <a:spcBef>
                <a:spcPts val="0"/>
              </a:spcBef>
              <a:spcAft>
                <a:spcPts val="0"/>
              </a:spcAft>
              <a:defRPr/>
            </a:pPr>
            <a:endParaRPr lang="ru-RU" sz="1050" dirty="0" smtClean="0"/>
          </a:p>
          <a:p>
            <a:pPr fontAlgn="auto">
              <a:spcBef>
                <a:spcPts val="0"/>
              </a:spcBef>
              <a:spcAft>
                <a:spcPts val="0"/>
              </a:spcAft>
              <a:defRPr/>
            </a:pPr>
            <a:endParaRPr lang="ru-RU" sz="1050" dirty="0"/>
          </a:p>
          <a:p>
            <a:pPr fontAlgn="auto">
              <a:spcBef>
                <a:spcPts val="0"/>
              </a:spcBef>
              <a:spcAft>
                <a:spcPts val="0"/>
              </a:spcAft>
              <a:defRPr/>
            </a:pPr>
            <a:endParaRPr lang="ru-RU" sz="1050" dirty="0" smtClean="0"/>
          </a:p>
          <a:p>
            <a:pPr fontAlgn="auto">
              <a:spcBef>
                <a:spcPts val="0"/>
              </a:spcBef>
              <a:spcAft>
                <a:spcPts val="0"/>
              </a:spcAft>
              <a:defRPr/>
            </a:pPr>
            <a:endParaRPr lang="ru-RU" sz="1050" dirty="0"/>
          </a:p>
          <a:p>
            <a:pPr fontAlgn="auto">
              <a:spcBef>
                <a:spcPts val="0"/>
              </a:spcBef>
              <a:spcAft>
                <a:spcPts val="0"/>
              </a:spcAft>
              <a:defRPr/>
            </a:pPr>
            <a:r>
              <a:rPr lang="en-GB" sz="1050" b="1" dirty="0" smtClean="0"/>
              <a:t>Main </a:t>
            </a:r>
            <a:r>
              <a:rPr lang="en-GB" sz="1050" b="1" dirty="0"/>
              <a:t>activities: </a:t>
            </a:r>
            <a:endParaRPr lang="ru-RU" sz="1050" b="1" dirty="0"/>
          </a:p>
          <a:p>
            <a:pPr marL="171450" indent="-171450" fontAlgn="auto">
              <a:spcBef>
                <a:spcPts val="0"/>
              </a:spcBef>
              <a:spcAft>
                <a:spcPts val="0"/>
              </a:spcAft>
              <a:buFont typeface="Arial" pitchFamily="34" charset="0"/>
              <a:buChar char="•"/>
              <a:defRPr/>
            </a:pPr>
            <a:r>
              <a:rPr lang="en-GB" sz="1050" dirty="0"/>
              <a:t>the implementation in the Kyrgyz Republic </a:t>
            </a:r>
            <a:r>
              <a:rPr lang="ru-RU" sz="1050" dirty="0" smtClean="0"/>
              <a:t/>
            </a:r>
            <a:br>
              <a:rPr lang="ru-RU" sz="1050" dirty="0" smtClean="0"/>
            </a:br>
            <a:r>
              <a:rPr lang="en-GB" sz="1050" dirty="0" smtClean="0"/>
              <a:t>a </a:t>
            </a:r>
            <a:r>
              <a:rPr lang="en-GB" sz="1050" dirty="0"/>
              <a:t>unified state policy in ensuring unity </a:t>
            </a:r>
            <a:r>
              <a:rPr lang="ru-RU" sz="1050" dirty="0" smtClean="0"/>
              <a:t/>
            </a:r>
            <a:br>
              <a:rPr lang="ru-RU" sz="1050" dirty="0" smtClean="0"/>
            </a:br>
            <a:r>
              <a:rPr lang="en-GB" sz="1050" dirty="0" smtClean="0"/>
              <a:t>of </a:t>
            </a:r>
            <a:r>
              <a:rPr lang="en-GB" sz="1050" dirty="0"/>
              <a:t>measurements; </a:t>
            </a:r>
            <a:endParaRPr lang="ru-RU" sz="1050" dirty="0"/>
          </a:p>
          <a:p>
            <a:pPr marL="171450" indent="-171450" fontAlgn="auto">
              <a:spcBef>
                <a:spcPts val="0"/>
              </a:spcBef>
              <a:spcAft>
                <a:spcPts val="0"/>
              </a:spcAft>
              <a:buFont typeface="Arial" pitchFamily="34" charset="0"/>
              <a:buChar char="•"/>
              <a:defRPr/>
            </a:pPr>
            <a:r>
              <a:rPr lang="en-GB" sz="1050" dirty="0"/>
              <a:t>protecting the interests of the state </a:t>
            </a:r>
            <a:r>
              <a:rPr lang="ru-RU" sz="1050" dirty="0" smtClean="0"/>
              <a:t/>
            </a:r>
            <a:br>
              <a:rPr lang="ru-RU" sz="1050" dirty="0" smtClean="0"/>
            </a:br>
            <a:r>
              <a:rPr lang="en-GB" sz="1050" dirty="0" smtClean="0"/>
              <a:t>and </a:t>
            </a:r>
            <a:r>
              <a:rPr lang="en-GB" sz="1050" dirty="0"/>
              <a:t>citizens from the consequences of incorrect measurements; </a:t>
            </a:r>
            <a:endParaRPr lang="ru-RU" sz="1050" dirty="0"/>
          </a:p>
          <a:p>
            <a:pPr marL="171450" indent="-171450" fontAlgn="auto">
              <a:spcBef>
                <a:spcPts val="0"/>
              </a:spcBef>
              <a:spcAft>
                <a:spcPts val="0"/>
              </a:spcAft>
              <a:buFont typeface="Arial" pitchFamily="34" charset="0"/>
              <a:buChar char="•"/>
              <a:defRPr/>
            </a:pPr>
            <a:r>
              <a:rPr lang="en-GB" sz="1050" dirty="0"/>
              <a:t>carries out the state metrological supervision: </a:t>
            </a:r>
            <a:endParaRPr lang="ru-RU" sz="1050" dirty="0"/>
          </a:p>
          <a:p>
            <a:pPr fontAlgn="auto">
              <a:spcBef>
                <a:spcPts val="0"/>
              </a:spcBef>
              <a:spcAft>
                <a:spcPts val="0"/>
              </a:spcAft>
              <a:defRPr/>
            </a:pPr>
            <a:r>
              <a:rPr lang="en-GB" sz="1050" dirty="0" smtClean="0"/>
              <a:t>-</a:t>
            </a:r>
            <a:r>
              <a:rPr lang="ru-RU" sz="1050" dirty="0" smtClean="0"/>
              <a:t> </a:t>
            </a:r>
            <a:r>
              <a:rPr lang="en-GB" sz="1050" dirty="0" smtClean="0"/>
              <a:t>the </a:t>
            </a:r>
            <a:r>
              <a:rPr lang="en-GB" sz="1050" dirty="0"/>
              <a:t>release, condition and use of measuring instruments, including reference materials and properties of substances (materials), compliance regulations in the area of traceability in the sphere of state regulation, which applies: </a:t>
            </a:r>
            <a:endParaRPr lang="ru-RU" sz="1050" dirty="0"/>
          </a:p>
          <a:p>
            <a:pPr marL="171450" indent="-171450" fontAlgn="auto">
              <a:spcBef>
                <a:spcPts val="0"/>
              </a:spcBef>
              <a:spcAft>
                <a:spcPts val="0"/>
              </a:spcAft>
              <a:buFont typeface="Arial" pitchFamily="34" charset="0"/>
              <a:buChar char="•"/>
              <a:defRPr/>
            </a:pPr>
            <a:r>
              <a:rPr lang="en-GB" sz="1050" dirty="0"/>
              <a:t>health, veterinary medicine, environmental protection;</a:t>
            </a:r>
            <a:endParaRPr lang="ru-RU" sz="1050" dirty="0"/>
          </a:p>
          <a:p>
            <a:pPr marL="171450" indent="-171450" fontAlgn="auto">
              <a:spcBef>
                <a:spcPts val="0"/>
              </a:spcBef>
              <a:spcAft>
                <a:spcPts val="0"/>
              </a:spcAft>
              <a:buFont typeface="Arial" pitchFamily="34" charset="0"/>
              <a:buChar char="•"/>
              <a:defRPr/>
            </a:pPr>
            <a:r>
              <a:rPr lang="en-GB" sz="1050" dirty="0"/>
              <a:t>to ensure the safety and traffic; </a:t>
            </a:r>
            <a:endParaRPr lang="ru-RU" sz="1050" dirty="0"/>
          </a:p>
          <a:p>
            <a:pPr marL="171450" indent="-171450" fontAlgn="auto">
              <a:spcBef>
                <a:spcPts val="0"/>
              </a:spcBef>
              <a:spcAft>
                <a:spcPts val="0"/>
              </a:spcAft>
              <a:buFont typeface="Arial" pitchFamily="34" charset="0"/>
              <a:buChar char="•"/>
              <a:defRPr/>
            </a:pPr>
            <a:r>
              <a:rPr lang="en-GB" sz="1050" dirty="0"/>
              <a:t>for trade transactions and mutual settlements between producer and consumer; </a:t>
            </a:r>
            <a:endParaRPr lang="ru-RU" sz="1050" dirty="0"/>
          </a:p>
          <a:p>
            <a:pPr marL="171450" indent="-171450" fontAlgn="auto">
              <a:spcBef>
                <a:spcPts val="0"/>
              </a:spcBef>
              <a:spcAft>
                <a:spcPts val="0"/>
              </a:spcAft>
              <a:buFont typeface="Arial" pitchFamily="34" charset="0"/>
              <a:buChar char="•"/>
              <a:defRPr/>
            </a:pPr>
            <a:r>
              <a:rPr lang="en-GB" sz="1050" dirty="0"/>
              <a:t>to operate in a mandatory technical regulation; </a:t>
            </a:r>
            <a:endParaRPr lang="ru-RU" sz="1050" dirty="0"/>
          </a:p>
          <a:p>
            <a:pPr fontAlgn="auto">
              <a:spcBef>
                <a:spcPts val="0"/>
              </a:spcBef>
              <a:spcAft>
                <a:spcPts val="0"/>
              </a:spcAft>
              <a:defRPr/>
            </a:pPr>
            <a:r>
              <a:rPr lang="en-GB" sz="1050" dirty="0" smtClean="0"/>
              <a:t>-</a:t>
            </a:r>
            <a:r>
              <a:rPr lang="ru-RU" sz="1050" dirty="0" smtClean="0"/>
              <a:t> </a:t>
            </a:r>
            <a:r>
              <a:rPr lang="en-GB" sz="1050" dirty="0" smtClean="0"/>
              <a:t>for </a:t>
            </a:r>
            <a:r>
              <a:rPr lang="en-GB" sz="1050" dirty="0"/>
              <a:t>the amount of goods disposed of in the commission trade, in order to determine the actual values of the mass, volume, flow or other variables and compliance with the realized number of these goods; </a:t>
            </a:r>
            <a:endParaRPr lang="ru-RU" sz="1050" dirty="0"/>
          </a:p>
          <a:p>
            <a:pPr fontAlgn="auto">
              <a:spcBef>
                <a:spcPts val="0"/>
              </a:spcBef>
              <a:spcAft>
                <a:spcPts val="0"/>
              </a:spcAft>
              <a:defRPr/>
            </a:pPr>
            <a:r>
              <a:rPr lang="en-GB" sz="1050" dirty="0" smtClean="0"/>
              <a:t>-</a:t>
            </a:r>
            <a:r>
              <a:rPr lang="ru-RU" sz="1050" dirty="0" smtClean="0"/>
              <a:t> </a:t>
            </a:r>
            <a:r>
              <a:rPr lang="en-GB" sz="1050" dirty="0" smtClean="0"/>
              <a:t>a </a:t>
            </a:r>
            <a:r>
              <a:rPr lang="en-GB" sz="1050" dirty="0"/>
              <a:t>number of packaged goods in packages of any kind in their packaging, sale and import in cases where the contents can’t be changed without its breaking or deformation, and the mass, volume, length, area or other value indicating the number contained in the package goods are marked on the package.</a:t>
            </a:r>
            <a:endParaRPr lang="ru-RU" sz="1050" dirty="0"/>
          </a:p>
        </p:txBody>
      </p:sp>
      <p:pic>
        <p:nvPicPr>
          <p:cNvPr id="8" name="Рисунок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Lithuania</a:t>
            </a: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65.2 thousand km</a:t>
            </a:r>
            <a:r>
              <a:rPr lang="en-GB" sz="1050" i="1" baseline="30000" dirty="0"/>
              <a:t>2</a:t>
            </a:r>
            <a:endParaRPr lang="ru-RU" sz="1050" dirty="0"/>
          </a:p>
          <a:p>
            <a:pPr fontAlgn="auto">
              <a:spcAft>
                <a:spcPts val="0"/>
              </a:spcAft>
              <a:defRPr/>
            </a:pPr>
            <a:r>
              <a:rPr lang="en-GB" sz="1050" b="1" i="1" dirty="0"/>
              <a:t>Population:</a:t>
            </a:r>
            <a:r>
              <a:rPr lang="en-GB" sz="1050" i="1" dirty="0"/>
              <a:t> 3.4 million</a:t>
            </a:r>
            <a:endParaRPr lang="ru-RU" sz="1050" dirty="0"/>
          </a:p>
          <a:p>
            <a:pPr fontAlgn="auto">
              <a:spcAft>
                <a:spcPts val="0"/>
              </a:spcAft>
              <a:defRPr/>
            </a:pPr>
            <a:r>
              <a:rPr lang="en-GB" sz="1050" b="1" i="1" dirty="0"/>
              <a:t>Capital:</a:t>
            </a:r>
            <a:r>
              <a:rPr lang="en-GB" sz="1050" i="1" dirty="0"/>
              <a:t> Vilnius</a:t>
            </a:r>
            <a:endParaRPr lang="ru-RU" sz="1050" dirty="0"/>
          </a:p>
          <a:p>
            <a:pPr fontAlgn="auto">
              <a:spcAft>
                <a:spcPts val="0"/>
              </a:spcAft>
              <a:defRPr/>
            </a:pPr>
            <a:r>
              <a:rPr lang="en-US" sz="1050" b="1" i="1" dirty="0" smtClean="0"/>
              <a:t>Time zone</a:t>
            </a:r>
            <a:r>
              <a:rPr lang="ru-RU" sz="1050" b="1" i="1" dirty="0" smtClean="0"/>
              <a:t>: </a:t>
            </a:r>
            <a:r>
              <a:rPr lang="ru-RU" sz="1050" i="1" dirty="0" smtClean="0"/>
              <a:t>UTC+2</a:t>
            </a:r>
            <a:endParaRPr lang="ru-RU" sz="1050" dirty="0" smtClean="0"/>
          </a:p>
          <a:p>
            <a:pPr fontAlgn="auto">
              <a:spcAft>
                <a:spcPts val="0"/>
              </a:spcAft>
              <a:defRPr/>
            </a:pPr>
            <a:r>
              <a:rPr lang="en-US" sz="1050" b="1" i="1" dirty="0"/>
              <a:t>National currency</a:t>
            </a:r>
            <a:r>
              <a:rPr lang="ru-RU" sz="1050" b="1" i="1" dirty="0"/>
              <a:t>: </a:t>
            </a:r>
            <a:r>
              <a:rPr lang="en-US" sz="1050" i="1" dirty="0" smtClean="0"/>
              <a:t>Euro</a:t>
            </a:r>
            <a:endParaRPr lang="ru-RU" sz="1050" dirty="0"/>
          </a:p>
        </p:txBody>
      </p:sp>
      <p:pic>
        <p:nvPicPr>
          <p:cNvPr id="94214" name="Рисунок 1"/>
          <p:cNvPicPr>
            <a:picLocks noChangeAspect="1"/>
          </p:cNvPicPr>
          <p:nvPr/>
        </p:nvPicPr>
        <p:blipFill>
          <a:blip r:embed="rId2" cstate="print"/>
          <a:srcRect/>
          <a:stretch>
            <a:fillRect/>
          </a:stretch>
        </p:blipFill>
        <p:spPr bwMode="auto">
          <a:xfrm>
            <a:off x="333375" y="1049338"/>
            <a:ext cx="2471738" cy="1527175"/>
          </a:xfrm>
          <a:prstGeom prst="rect">
            <a:avLst/>
          </a:prstGeom>
          <a:noFill/>
          <a:ln w="9525">
            <a:noFill/>
            <a:miter lim="800000"/>
            <a:headEnd/>
            <a:tailEnd/>
          </a:ln>
        </p:spPr>
      </p:pic>
      <p:sp>
        <p:nvSpPr>
          <p:cNvPr id="94279" name="Rectangle 71"/>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3" name="Объект 2"/>
          <p:cNvSpPr txBox="1">
            <a:spLocks/>
          </p:cNvSpPr>
          <p:nvPr/>
        </p:nvSpPr>
        <p:spPr bwMode="auto">
          <a:xfrm>
            <a:off x="333375" y="2504728"/>
            <a:ext cx="6172200" cy="6984776"/>
          </a:xfrm>
          <a:prstGeom prst="rect">
            <a:avLst/>
          </a:prstGeom>
          <a:noFill/>
          <a:ln w="9525">
            <a:noFill/>
            <a:miter lim="800000"/>
            <a:headEnd/>
            <a:tailEnd/>
          </a:ln>
        </p:spPr>
        <p:txBody>
          <a:bodyPr vert="horz" wrap="square" lIns="91440" tIns="45720" rIns="91440" bIns="45720" numCol="2" spcCol="288000" rtlCol="0" anchor="t" anchorCtr="0" compatLnSpc="1">
            <a:prstTxWarp prst="textNoShape">
              <a:avLst/>
            </a:prstTxWarp>
            <a:noAutofit/>
          </a:bodyPr>
          <a:lstStyle>
            <a:lvl1pPr algn="l"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50" dirty="0"/>
              <a:t>The Ministry of Economy of the Republic of Lithuania (</a:t>
            </a:r>
            <a:r>
              <a:rPr lang="en-US" sz="1050" b="1" dirty="0"/>
              <a:t>http://www.ukmin.lt/web/en/</a:t>
            </a:r>
            <a:r>
              <a:rPr lang="en-US" sz="1050" dirty="0"/>
              <a:t>), according to the Law on Metrology, is responsible for the formation of metrology policy, coordination of uniformity of measurements in Lithuania, carrying out implementation of legal metrological regulation, as well as for exchange of information on notification of bodies with the other EU member states</a:t>
            </a:r>
            <a:r>
              <a:rPr lang="en-US" sz="1050" dirty="0" smtClean="0"/>
              <a:t>.</a:t>
            </a:r>
            <a:endParaRPr lang="ru-RU" sz="1050" dirty="0"/>
          </a:p>
          <a:p>
            <a:r>
              <a:rPr lang="en-US" sz="1050" b="1" dirty="0"/>
              <a:t>State Research Institute Center for Physical Sciences and technology</a:t>
            </a:r>
            <a:r>
              <a:rPr lang="en-US" sz="1050" dirty="0"/>
              <a:t> </a:t>
            </a:r>
            <a:r>
              <a:rPr lang="en-US" sz="1050" b="1" dirty="0"/>
              <a:t>(FTMC</a:t>
            </a:r>
            <a:r>
              <a:rPr lang="en-US" sz="1050" dirty="0"/>
              <a:t>) performs the functions of a </a:t>
            </a:r>
            <a:r>
              <a:rPr lang="en-US" sz="1050" b="1" dirty="0"/>
              <a:t>National Metrology Institute</a:t>
            </a:r>
            <a:r>
              <a:rPr lang="en-US" sz="1050" dirty="0"/>
              <a:t>. FTMC together with the national standards laboratories from </a:t>
            </a:r>
            <a:r>
              <a:rPr lang="en-US" sz="1050" b="1" dirty="0"/>
              <a:t>LEI</a:t>
            </a:r>
            <a:r>
              <a:rPr lang="en-US" sz="1050" dirty="0"/>
              <a:t> and </a:t>
            </a:r>
            <a:r>
              <a:rPr lang="en-US" sz="1050" b="1" dirty="0"/>
              <a:t>VMC</a:t>
            </a:r>
            <a:r>
              <a:rPr lang="en-US" sz="1050" dirty="0"/>
              <a:t>, are </a:t>
            </a:r>
            <a:r>
              <a:rPr lang="en-US" sz="1050" dirty="0" err="1"/>
              <a:t>authorised</a:t>
            </a:r>
            <a:r>
              <a:rPr lang="en-US" sz="1050" dirty="0"/>
              <a:t> by the Government of Lithuania to develop and maintain national measurement standards. </a:t>
            </a:r>
            <a:endParaRPr lang="en-US" sz="1050" dirty="0" smtClean="0"/>
          </a:p>
          <a:p>
            <a:r>
              <a:rPr lang="en-US" sz="1050" dirty="0"/>
              <a:t>The national standards laboratories create, maintain, use and improve national standards, assure assignment of reproduced measurement quantities, maintain international traceability in the fields allocated to them and represent Lithuania in the activities of international metrological </a:t>
            </a:r>
            <a:r>
              <a:rPr lang="en-US" sz="1050" dirty="0" err="1"/>
              <a:t>organisations</a:t>
            </a:r>
            <a:r>
              <a:rPr lang="en-US" sz="1050" dirty="0"/>
              <a:t> in the scope of their competence</a:t>
            </a:r>
            <a:r>
              <a:rPr lang="en-US" sz="1050" dirty="0" smtClean="0"/>
              <a:t>.</a:t>
            </a:r>
            <a:endParaRPr lang="ru-RU" sz="1050" dirty="0"/>
          </a:p>
          <a:p>
            <a:r>
              <a:rPr lang="en-US" sz="1050" dirty="0"/>
              <a:t>According to the Resolution of the Government of Lithuania No. 595 of 25 June 2014 </a:t>
            </a:r>
            <a:r>
              <a:rPr lang="en-US" sz="1050" i="1" dirty="0"/>
              <a:t>on the approval, maintenance and use of national measurement standards, and approval of the list of national measurement standards and national standard laboratories</a:t>
            </a:r>
            <a:r>
              <a:rPr lang="en-US" sz="1050" dirty="0"/>
              <a:t>, laboratories were authorized to develop and keep national standards. The development of national measurement standards is being performed in line with the aforementioned Resolution, as well as the needs and economical capabilities of Lithuania.</a:t>
            </a:r>
            <a:endParaRPr lang="ru-RU" sz="1050" dirty="0"/>
          </a:p>
          <a:p>
            <a:r>
              <a:rPr lang="en-US" sz="1050" dirty="0"/>
              <a:t>Verification and calibration of measuring instruments and standards is performed by the stock companies – Vilnius, Kaunas, Klaipeda, Siauliai and </a:t>
            </a:r>
            <a:r>
              <a:rPr lang="en-US" sz="1050" dirty="0" err="1"/>
              <a:t>Panevezys</a:t>
            </a:r>
            <a:r>
              <a:rPr lang="en-US" sz="1050" dirty="0"/>
              <a:t> Metrology </a:t>
            </a:r>
            <a:r>
              <a:rPr lang="en-US" sz="1050" dirty="0" err="1"/>
              <a:t>Centres</a:t>
            </a:r>
            <a:r>
              <a:rPr lang="en-US" sz="1050" dirty="0"/>
              <a:t> (MCs) and private accredited laboratories for calibration and testing of certain kinds of measuring instruments, which are appointed by the Ministry of Economy. </a:t>
            </a:r>
            <a:endParaRPr lang="ru-RU" sz="1050" dirty="0"/>
          </a:p>
          <a:p>
            <a:r>
              <a:rPr lang="en-US" sz="1050" dirty="0"/>
              <a:t> </a:t>
            </a:r>
            <a:endParaRPr lang="en-US" sz="1050" dirty="0" smtClean="0"/>
          </a:p>
          <a:p>
            <a:endParaRPr lang="en-US" sz="1050" dirty="0"/>
          </a:p>
          <a:p>
            <a:r>
              <a:rPr lang="en-US" sz="1050" dirty="0" smtClean="0"/>
              <a:t>Accredited </a:t>
            </a:r>
            <a:r>
              <a:rPr lang="en-US" sz="1050" dirty="0"/>
              <a:t>and designated by the Ministry of Economy bodies carries out metrological conformity assessment in respect of pre-packaged goods or measuring containers, affixes respective marks and (or) issue documents ascertaining conformity</a:t>
            </a:r>
            <a:r>
              <a:rPr lang="en-US" sz="1050" dirty="0" smtClean="0"/>
              <a:t>.</a:t>
            </a:r>
            <a:endParaRPr lang="ru-RU" sz="1050" dirty="0"/>
          </a:p>
          <a:p>
            <a:r>
              <a:rPr lang="en-US" sz="1050" dirty="0"/>
              <a:t>Notified bodies carry out conformity assessment activities according to the EU legislation. </a:t>
            </a:r>
            <a:endParaRPr lang="ru-RU" sz="1050" dirty="0"/>
          </a:p>
          <a:p>
            <a:r>
              <a:rPr lang="en-US" sz="1050" b="1" dirty="0"/>
              <a:t>The Lithuanian Metrology Inspectorate (</a:t>
            </a:r>
            <a:r>
              <a:rPr lang="en-US" sz="1050" b="1" u="sng" dirty="0">
                <a:hlinkClick r:id="rId3"/>
              </a:rPr>
              <a:t>http://www.metrinsp.lt/2/</a:t>
            </a:r>
            <a:r>
              <a:rPr lang="en-US" sz="1050" b="1" dirty="0"/>
              <a:t>)</a:t>
            </a:r>
            <a:r>
              <a:rPr lang="en-US" sz="1050" dirty="0"/>
              <a:t> was established according to the Law on Metrology of Lithuania and performs the tasks of market surveillance for measuring instruments, which are under the metrological control, for prepackaged goods and measuring containers also for quantity of weighted, counted measured and dosed products.</a:t>
            </a:r>
            <a:endParaRPr lang="ru-RU" sz="1050" dirty="0"/>
          </a:p>
          <a:p>
            <a:r>
              <a:rPr lang="en-US" sz="1050" b="1" dirty="0"/>
              <a:t>At Kaunas University of Technology established the Institute of Metrology (</a:t>
            </a:r>
            <a:r>
              <a:rPr lang="en-US" sz="1050" b="1" u="sng" dirty="0">
                <a:hlinkClick r:id="rId4"/>
              </a:rPr>
              <a:t>http://metrologija.ktu.edu/</a:t>
            </a:r>
            <a:r>
              <a:rPr lang="en-US" sz="1050" b="1" dirty="0"/>
              <a:t>),</a:t>
            </a:r>
            <a:r>
              <a:rPr lang="en-US" sz="1050" dirty="0"/>
              <a:t> whose tasks are organization, coordination and execution of research in the field of metrology, as well as training of specialists in metrology.</a:t>
            </a:r>
            <a:endParaRPr lang="ru-RU" sz="1050" dirty="0"/>
          </a:p>
          <a:p>
            <a:r>
              <a:rPr lang="en-US" sz="1050" dirty="0"/>
              <a:t>There is a Technical Committee “Metrology” within the Lithuanian Standards Board. It‘s main responsibility is to draft written standards in the metrology field.</a:t>
            </a:r>
            <a:endParaRPr lang="ru-RU" sz="1050" dirty="0"/>
          </a:p>
          <a:p>
            <a:r>
              <a:rPr lang="en-US" sz="1050" b="1" dirty="0">
                <a:solidFill>
                  <a:srgbClr val="FF0000"/>
                </a:solidFill>
              </a:rPr>
              <a:t>State Research Institute Center for Physical </a:t>
            </a:r>
            <a:r>
              <a:rPr lang="en-US" sz="1050" b="1" dirty="0" smtClean="0">
                <a:solidFill>
                  <a:srgbClr val="FF0000"/>
                </a:solidFill>
              </a:rPr>
              <a:t>Sciences </a:t>
            </a:r>
            <a:r>
              <a:rPr lang="en-US" sz="1050" b="1" dirty="0">
                <a:solidFill>
                  <a:srgbClr val="FF0000"/>
                </a:solidFill>
              </a:rPr>
              <a:t>and technology</a:t>
            </a:r>
            <a:r>
              <a:rPr lang="en-US" sz="1050" dirty="0">
                <a:solidFill>
                  <a:srgbClr val="FF0000"/>
                </a:solidFill>
              </a:rPr>
              <a:t> </a:t>
            </a:r>
            <a:r>
              <a:rPr lang="en-US" sz="1050" b="1" dirty="0">
                <a:solidFill>
                  <a:srgbClr val="FF0000"/>
                </a:solidFill>
              </a:rPr>
              <a:t>(FTMC</a:t>
            </a:r>
            <a:r>
              <a:rPr lang="en-US" sz="1050" dirty="0" smtClean="0">
                <a:solidFill>
                  <a:srgbClr val="FF0000"/>
                </a:solidFill>
              </a:rPr>
              <a:t>)</a:t>
            </a:r>
          </a:p>
          <a:p>
            <a:r>
              <a:rPr lang="en-US" sz="1050" b="1" dirty="0" smtClean="0"/>
              <a:t>Director</a:t>
            </a:r>
            <a:r>
              <a:rPr lang="lt-LT" sz="1050" b="1" dirty="0" smtClean="0"/>
              <a:t>: </a:t>
            </a:r>
            <a:r>
              <a:rPr lang="en-US" sz="1050" b="1" dirty="0"/>
              <a:t> </a:t>
            </a:r>
            <a:r>
              <a:rPr lang="en-US" sz="1050" b="1" dirty="0" smtClean="0"/>
              <a:t>Dr.</a:t>
            </a:r>
            <a:r>
              <a:rPr lang="ru-RU" sz="1050" b="1" dirty="0" smtClean="0"/>
              <a:t> </a:t>
            </a:r>
            <a:r>
              <a:rPr lang="en-US" sz="1050" b="1" dirty="0" err="1" smtClean="0"/>
              <a:t>Gintaras</a:t>
            </a:r>
            <a:r>
              <a:rPr lang="en-US" sz="1050" b="1" dirty="0" smtClean="0"/>
              <a:t> </a:t>
            </a:r>
            <a:r>
              <a:rPr lang="en-US" sz="1050" b="1" dirty="0" err="1"/>
              <a:t>Valu</a:t>
            </a:r>
            <a:r>
              <a:rPr lang="lt-LT" sz="1050" b="1" dirty="0"/>
              <a:t>šis</a:t>
            </a:r>
            <a:endParaRPr lang="ru-RU" sz="1050" dirty="0"/>
          </a:p>
          <a:p>
            <a:pPr eaLnBrk="1" fontAlgn="auto" hangingPunct="1">
              <a:spcAft>
                <a:spcPts val="0"/>
              </a:spcAft>
              <a:defRPr/>
            </a:pPr>
            <a:r>
              <a:rPr lang="en-US" sz="1050" b="1" dirty="0" smtClean="0"/>
              <a:t>Address</a:t>
            </a:r>
            <a:r>
              <a:rPr lang="lt-LT" sz="1050" b="1" dirty="0" smtClean="0"/>
              <a:t>:</a:t>
            </a:r>
            <a:r>
              <a:rPr lang="ru-RU" sz="1050" dirty="0" smtClean="0"/>
              <a:t>        </a:t>
            </a:r>
            <a:r>
              <a:rPr lang="en-US" sz="1050" dirty="0" err="1"/>
              <a:t>Savanorių</a:t>
            </a:r>
            <a:r>
              <a:rPr lang="en-US" sz="1050" dirty="0"/>
              <a:t> avenue</a:t>
            </a:r>
            <a:r>
              <a:rPr lang="en-US" sz="1050" b="1" dirty="0"/>
              <a:t> </a:t>
            </a:r>
            <a:r>
              <a:rPr lang="lt-LT" sz="1050" dirty="0" smtClean="0"/>
              <a:t>231</a:t>
            </a:r>
            <a:r>
              <a:rPr lang="en-GB" sz="1050" dirty="0"/>
              <a:t>, </a:t>
            </a:r>
            <a:r>
              <a:rPr lang="lt-LT" sz="1050" dirty="0"/>
              <a:t>LT-02300 </a:t>
            </a:r>
            <a:r>
              <a:rPr lang="en-US" sz="1050" dirty="0"/>
              <a:t>Vilnius, </a:t>
            </a:r>
            <a:r>
              <a:rPr lang="en-US" sz="1050" dirty="0" smtClean="0"/>
              <a:t>Lithuania</a:t>
            </a:r>
          </a:p>
          <a:p>
            <a:pPr eaLnBrk="1" fontAlgn="auto" hangingPunct="1">
              <a:spcAft>
                <a:spcPts val="0"/>
              </a:spcAft>
              <a:defRPr/>
            </a:pPr>
            <a:r>
              <a:rPr lang="en-US" sz="1050" b="1" dirty="0" smtClean="0"/>
              <a:t>Phone</a:t>
            </a:r>
            <a:r>
              <a:rPr lang="lt-LT" sz="1050" b="1" dirty="0" smtClean="0"/>
              <a:t>:</a:t>
            </a:r>
            <a:r>
              <a:rPr lang="lt-LT" sz="1050" dirty="0" smtClean="0"/>
              <a:t> </a:t>
            </a:r>
            <a:r>
              <a:rPr lang="lt-LT" sz="1050" dirty="0"/>
              <a:t>: </a:t>
            </a:r>
            <a:r>
              <a:rPr lang="en-US" sz="1050" dirty="0" smtClean="0"/>
              <a:t>  </a:t>
            </a:r>
            <a:r>
              <a:rPr lang="lt-LT" sz="1050" dirty="0" smtClean="0"/>
              <a:t> </a:t>
            </a:r>
            <a:r>
              <a:rPr lang="lt-LT" sz="1050" dirty="0"/>
              <a:t>+370 5 </a:t>
            </a:r>
            <a:r>
              <a:rPr lang="lt-LT" sz="1050" dirty="0" smtClean="0"/>
              <a:t>26</a:t>
            </a:r>
            <a:r>
              <a:rPr lang="en-US" sz="1050" dirty="0" smtClean="0"/>
              <a:t>1</a:t>
            </a:r>
            <a:r>
              <a:rPr lang="lt-LT" sz="1050" dirty="0" smtClean="0"/>
              <a:t> </a:t>
            </a:r>
            <a:r>
              <a:rPr lang="en-US" sz="1050" dirty="0" smtClean="0"/>
              <a:t>2758</a:t>
            </a:r>
            <a:endParaRPr lang="ru-RU" sz="1050" dirty="0"/>
          </a:p>
          <a:p>
            <a:pPr eaLnBrk="1" fontAlgn="auto" hangingPunct="1">
              <a:spcAft>
                <a:spcPts val="0"/>
              </a:spcAft>
              <a:defRPr/>
            </a:pPr>
            <a:r>
              <a:rPr lang="en-US" sz="1050" b="1" dirty="0" smtClean="0"/>
              <a:t>Fax</a:t>
            </a:r>
            <a:r>
              <a:rPr lang="lt-LT" sz="1050" b="1" dirty="0" smtClean="0"/>
              <a:t>:</a:t>
            </a:r>
            <a:r>
              <a:rPr lang="lt-LT" sz="1050" dirty="0" smtClean="0"/>
              <a:t> </a:t>
            </a:r>
            <a:r>
              <a:rPr lang="lt-LT" sz="1050" dirty="0"/>
              <a:t>:         +370 5 </a:t>
            </a:r>
            <a:r>
              <a:rPr lang="lt-LT" sz="1050" dirty="0" smtClean="0"/>
              <a:t>26</a:t>
            </a:r>
            <a:r>
              <a:rPr lang="en-US" sz="1050" dirty="0" smtClean="0"/>
              <a:t>2 7123</a:t>
            </a:r>
            <a:endParaRPr lang="ru-RU" sz="1050" dirty="0"/>
          </a:p>
          <a:p>
            <a:pPr eaLnBrk="1" fontAlgn="auto" hangingPunct="1">
              <a:spcAft>
                <a:spcPts val="0"/>
              </a:spcAft>
              <a:defRPr/>
            </a:pPr>
            <a:r>
              <a:rPr lang="lt-LT" sz="1050" b="1" dirty="0"/>
              <a:t>E</a:t>
            </a:r>
            <a:r>
              <a:rPr lang="ru-RU" sz="1050" b="1" dirty="0"/>
              <a:t>-</a:t>
            </a:r>
            <a:r>
              <a:rPr lang="lt-LT" sz="1050" b="1" dirty="0"/>
              <a:t>mail:</a:t>
            </a:r>
            <a:r>
              <a:rPr lang="ru-RU" sz="1050" b="1" dirty="0"/>
              <a:t>         </a:t>
            </a:r>
            <a:r>
              <a:rPr lang="lt-LT" sz="1050" dirty="0"/>
              <a:t> </a:t>
            </a:r>
            <a:r>
              <a:rPr lang="ru-RU" sz="1050" u="sng" dirty="0">
                <a:hlinkClick r:id="rId5"/>
              </a:rPr>
              <a:t>metrology@ftmc.lt</a:t>
            </a:r>
            <a:r>
              <a:rPr lang="lt-LT" sz="1050" dirty="0" smtClean="0"/>
              <a:t> </a:t>
            </a:r>
            <a:endParaRPr lang="ru-RU" sz="1050" dirty="0"/>
          </a:p>
          <a:p>
            <a:pPr eaLnBrk="1" fontAlgn="auto" hangingPunct="1">
              <a:spcAft>
                <a:spcPts val="0"/>
              </a:spcAft>
              <a:defRPr/>
            </a:pPr>
            <a:r>
              <a:rPr lang="en-US" sz="1050" b="1" dirty="0"/>
              <a:t>Website</a:t>
            </a:r>
            <a:r>
              <a:rPr lang="ru-RU" sz="1050" b="1" dirty="0"/>
              <a:t>:</a:t>
            </a:r>
            <a:r>
              <a:rPr lang="en-US" sz="1050" dirty="0"/>
              <a:t>  </a:t>
            </a:r>
            <a:r>
              <a:rPr lang="ru-RU" sz="1050" dirty="0"/>
              <a:t>    </a:t>
            </a:r>
            <a:r>
              <a:rPr lang="en-US" sz="1050" u="sng" dirty="0">
                <a:hlinkClick r:id="rId6"/>
              </a:rPr>
              <a:t>www</a:t>
            </a:r>
            <a:r>
              <a:rPr lang="ru-RU" sz="1050" u="sng" dirty="0">
                <a:hlinkClick r:id="rId6"/>
              </a:rPr>
              <a:t>.</a:t>
            </a:r>
            <a:r>
              <a:rPr lang="en-US" sz="1050" u="sng" dirty="0" err="1">
                <a:hlinkClick r:id="rId6"/>
              </a:rPr>
              <a:t>ftmc</a:t>
            </a:r>
            <a:r>
              <a:rPr lang="ru-RU" sz="1050" u="sng" dirty="0">
                <a:hlinkClick r:id="rId6"/>
              </a:rPr>
              <a:t>.</a:t>
            </a:r>
            <a:r>
              <a:rPr lang="en-US" sz="1050" u="sng" dirty="0" err="1">
                <a:hlinkClick r:id="rId6"/>
              </a:rPr>
              <a:t>lt</a:t>
            </a:r>
            <a:endParaRPr lang="ru-RU" sz="1050" dirty="0"/>
          </a:p>
          <a:p>
            <a:r>
              <a:rPr lang="en-US" sz="1050" dirty="0"/>
              <a:t>FTMC, representing National Metrology Institute, resigned the Mutual Recognition Arrangement (CIPM MRA) on November of 2014. The first time CIPM MRA was signed by Lithuanian NMI in 2001. Three institutes FTMC; VMC and LEI were appointed to fulfill the requirements of the CIPM MRA in Lithuania. </a:t>
            </a:r>
            <a:endParaRPr lang="ru-RU" sz="1050" dirty="0"/>
          </a:p>
          <a:p>
            <a:endParaRPr lang="ru-RU" sz="1050" dirty="0">
              <a:solidFill>
                <a:srgbClr val="FF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3" name="Объект 2"/>
          <p:cNvSpPr>
            <a:spLocks noGrp="1"/>
          </p:cNvSpPr>
          <p:nvPr>
            <p:ph idx="1"/>
          </p:nvPr>
        </p:nvSpPr>
        <p:spPr>
          <a:xfrm>
            <a:off x="347625" y="1078339"/>
            <a:ext cx="6172200" cy="6968877"/>
          </a:xfrm>
        </p:spPr>
        <p:txBody>
          <a:bodyPr/>
          <a:lstStyle/>
          <a:p>
            <a:r>
              <a:rPr lang="en-US" sz="1050" b="1" dirty="0"/>
              <a:t>National Standards Laboratories</a:t>
            </a:r>
            <a:endParaRPr lang="ru-RU" sz="1050" dirty="0"/>
          </a:p>
          <a:p>
            <a:endParaRPr lang="ru-RU" dirty="0"/>
          </a:p>
        </p:txBody>
      </p:sp>
      <p:grpSp>
        <p:nvGrpSpPr>
          <p:cNvPr id="4" name="Canvas 26"/>
          <p:cNvGrpSpPr>
            <a:grpSpLocks/>
          </p:cNvGrpSpPr>
          <p:nvPr/>
        </p:nvGrpSpPr>
        <p:grpSpPr bwMode="auto">
          <a:xfrm>
            <a:off x="244970" y="4124105"/>
            <a:ext cx="6091684" cy="5156076"/>
            <a:chOff x="0" y="0"/>
            <a:chExt cx="62344" cy="53721"/>
          </a:xfrm>
        </p:grpSpPr>
        <p:sp>
          <p:nvSpPr>
            <p:cNvPr id="5" name="AutoShape 70"/>
            <p:cNvSpPr>
              <a:spLocks noChangeAspect="1" noChangeArrowheads="1"/>
            </p:cNvSpPr>
            <p:nvPr/>
          </p:nvSpPr>
          <p:spPr bwMode="auto">
            <a:xfrm>
              <a:off x="0" y="0"/>
              <a:ext cx="62344" cy="5372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 Box 4"/>
            <p:cNvSpPr txBox="1">
              <a:spLocks noChangeArrowheads="1"/>
            </p:cNvSpPr>
            <p:nvPr/>
          </p:nvSpPr>
          <p:spPr bwMode="auto">
            <a:xfrm>
              <a:off x="13192" y="1371"/>
              <a:ext cx="37738" cy="5410"/>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METROLOGY SYSTEM OF LITHUANIA</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SUBJECTS OF METROLOGICAL ASSURANCE</a:t>
              </a:r>
              <a:endParaRPr kumimoji="0" lang="en-GB" sz="1800" b="0" i="0" u="none" strike="noStrike" cap="none" normalizeH="0" baseline="0" dirty="0" smtClean="0">
                <a:ln>
                  <a:noFill/>
                </a:ln>
                <a:solidFill>
                  <a:schemeClr val="tx1"/>
                </a:solidFill>
                <a:effectLst/>
                <a:latin typeface="Calibri" pitchFamily="34" charset="0"/>
              </a:endParaRPr>
            </a:p>
          </p:txBody>
        </p:sp>
        <p:sp>
          <p:nvSpPr>
            <p:cNvPr id="7" name="Text Box 5"/>
            <p:cNvSpPr txBox="1">
              <a:spLocks noChangeArrowheads="1"/>
            </p:cNvSpPr>
            <p:nvPr/>
          </p:nvSpPr>
          <p:spPr bwMode="auto">
            <a:xfrm>
              <a:off x="18342" y="8763"/>
              <a:ext cx="27432" cy="4572"/>
            </a:xfrm>
            <a:prstGeom prst="rect">
              <a:avLst/>
            </a:prstGeom>
            <a:solidFill>
              <a:srgbClr val="993366"/>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rgbClr val="FFFFFF"/>
                  </a:solidFill>
                  <a:effectLst/>
                  <a:latin typeface="Arial" pitchFamily="34" charset="0"/>
                  <a:ea typeface="Calibri" pitchFamily="34" charset="0"/>
                  <a:cs typeface="Arial" pitchFamily="34" charset="0"/>
                </a:rPr>
                <a:t>Seimas</a:t>
              </a:r>
              <a:r>
                <a:rPr kumimoji="0" lang="en-US" sz="11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 of the Republic of Lithuania </a:t>
              </a:r>
              <a:r>
                <a:rPr kumimoji="0" lang="en-US" sz="1100" b="0" i="1" u="none" strike="noStrike" cap="none" normalizeH="0" baseline="0" dirty="0" smtClean="0">
                  <a:ln>
                    <a:noFill/>
                  </a:ln>
                  <a:solidFill>
                    <a:srgbClr val="FFFFFF"/>
                  </a:solidFill>
                  <a:effectLst/>
                  <a:latin typeface="Arial" pitchFamily="34" charset="0"/>
                  <a:ea typeface="Calibri" pitchFamily="34" charset="0"/>
                  <a:cs typeface="Arial" pitchFamily="34" charset="0"/>
                </a:rPr>
                <a:t>Law on Metrology</a:t>
              </a:r>
              <a:endParaRPr kumimoji="0" lang="en-US" sz="1800" b="0" i="0" u="none" strike="noStrike" cap="none" normalizeH="0" baseline="0" dirty="0" smtClean="0">
                <a:ln>
                  <a:noFill/>
                </a:ln>
                <a:solidFill>
                  <a:schemeClr val="tx1"/>
                </a:solidFill>
                <a:effectLst/>
                <a:latin typeface="Calibri" pitchFamily="34" charset="0"/>
              </a:endParaRPr>
            </a:p>
          </p:txBody>
        </p:sp>
        <p:sp>
          <p:nvSpPr>
            <p:cNvPr id="8" name="Text Box 6"/>
            <p:cNvSpPr txBox="1">
              <a:spLocks noChangeArrowheads="1"/>
            </p:cNvSpPr>
            <p:nvPr/>
          </p:nvSpPr>
          <p:spPr bwMode="auto">
            <a:xfrm>
              <a:off x="17199" y="15621"/>
              <a:ext cx="29718" cy="4572"/>
            </a:xfrm>
            <a:prstGeom prst="rect">
              <a:avLst/>
            </a:prstGeom>
            <a:solidFill>
              <a:srgbClr val="993366"/>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Government of the Republic of Lithuania </a:t>
              </a:r>
              <a:r>
                <a:rPr kumimoji="0" lang="en-US" sz="1100" b="0" i="1" u="none" strike="noStrike" cap="none" normalizeH="0" baseline="0" dirty="0" smtClean="0">
                  <a:ln>
                    <a:noFill/>
                  </a:ln>
                  <a:solidFill>
                    <a:srgbClr val="FFFFFF"/>
                  </a:solidFill>
                  <a:effectLst/>
                  <a:latin typeface="Arial" pitchFamily="34" charset="0"/>
                  <a:ea typeface="Calibri" pitchFamily="34" charset="0"/>
                  <a:cs typeface="Arial" pitchFamily="34" charset="0"/>
                </a:rPr>
                <a:t>Resolutions</a:t>
              </a:r>
              <a:endParaRPr kumimoji="0" lang="en-US" sz="1800" b="0" i="0" u="none" strike="noStrike" cap="none" normalizeH="0" baseline="0" dirty="0" smtClean="0">
                <a:ln>
                  <a:noFill/>
                </a:ln>
                <a:solidFill>
                  <a:schemeClr val="tx1"/>
                </a:solidFill>
                <a:effectLst/>
                <a:latin typeface="Calibri" pitchFamily="34" charset="0"/>
              </a:endParaRPr>
            </a:p>
          </p:txBody>
        </p:sp>
        <p:sp>
          <p:nvSpPr>
            <p:cNvPr id="9" name="Text Box 7"/>
            <p:cNvSpPr txBox="1">
              <a:spLocks noChangeArrowheads="1"/>
            </p:cNvSpPr>
            <p:nvPr/>
          </p:nvSpPr>
          <p:spPr bwMode="auto">
            <a:xfrm>
              <a:off x="5775" y="23622"/>
              <a:ext cx="9138" cy="4572"/>
            </a:xfrm>
            <a:prstGeom prst="rect">
              <a:avLst/>
            </a:prstGeom>
            <a:solidFill>
              <a:srgbClr val="00008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FF"/>
                  </a:solidFill>
                  <a:effectLst/>
                  <a:latin typeface="Arial" pitchFamily="34" charset="0"/>
                  <a:ea typeface="Calibri" pitchFamily="34" charset="0"/>
                  <a:cs typeface="Arial" pitchFamily="34" charset="0"/>
                </a:rPr>
                <a:t>Ministry of Economy</a:t>
              </a:r>
              <a:endParaRPr kumimoji="0" lang="en-US" sz="1800" b="0" i="0" u="none" strike="noStrike" cap="none" normalizeH="0" baseline="0" smtClean="0">
                <a:ln>
                  <a:noFill/>
                </a:ln>
                <a:solidFill>
                  <a:schemeClr val="tx1"/>
                </a:solidFill>
                <a:effectLst/>
                <a:latin typeface="Calibri" pitchFamily="34" charset="0"/>
              </a:endParaRPr>
            </a:p>
          </p:txBody>
        </p:sp>
        <p:sp>
          <p:nvSpPr>
            <p:cNvPr id="10" name="Text Box 8"/>
            <p:cNvSpPr txBox="1">
              <a:spLocks noChangeArrowheads="1"/>
            </p:cNvSpPr>
            <p:nvPr/>
          </p:nvSpPr>
          <p:spPr bwMode="auto">
            <a:xfrm>
              <a:off x="47488" y="22479"/>
              <a:ext cx="10300" cy="6858"/>
            </a:xfrm>
            <a:prstGeom prst="rect">
              <a:avLst/>
            </a:prstGeom>
            <a:solidFill>
              <a:srgbClr val="00008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FF"/>
                  </a:solidFill>
                  <a:effectLst/>
                  <a:latin typeface="Arial" pitchFamily="34" charset="0"/>
                  <a:ea typeface="Calibri" pitchFamily="34" charset="0"/>
                  <a:cs typeface="Arial" pitchFamily="34" charset="0"/>
                </a:rPr>
                <a:t>Ministry of Education and Science</a:t>
              </a:r>
              <a:endParaRPr kumimoji="0" lang="en-US" sz="1800" b="0" i="0" u="none" strike="noStrike" cap="none" normalizeH="0" baseline="0" smtClean="0">
                <a:ln>
                  <a:noFill/>
                </a:ln>
                <a:solidFill>
                  <a:schemeClr val="tx1"/>
                </a:solidFill>
                <a:effectLst/>
                <a:latin typeface="Calibri" pitchFamily="34" charset="0"/>
              </a:endParaRPr>
            </a:p>
          </p:txBody>
        </p:sp>
        <p:sp>
          <p:nvSpPr>
            <p:cNvPr id="11" name="Text Box 9"/>
            <p:cNvSpPr txBox="1">
              <a:spLocks noChangeArrowheads="1"/>
            </p:cNvSpPr>
            <p:nvPr/>
          </p:nvSpPr>
          <p:spPr bwMode="auto">
            <a:xfrm>
              <a:off x="2257" y="30480"/>
              <a:ext cx="16167" cy="4572"/>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FF"/>
                  </a:solidFill>
                  <a:effectLst/>
                  <a:latin typeface="Arial" pitchFamily="34" charset="0"/>
                  <a:ea typeface="Calibri" pitchFamily="34" charset="0"/>
                  <a:cs typeface="Arial" pitchFamily="34" charset="0"/>
                </a:rPr>
                <a:t>Lithuanian Metrology Inspectorate</a:t>
              </a:r>
              <a:endParaRPr kumimoji="0" lang="en-US" sz="1800" b="0" i="0" u="none" strike="noStrike" cap="none" normalizeH="0" baseline="0" smtClean="0">
                <a:ln>
                  <a:noFill/>
                </a:ln>
                <a:solidFill>
                  <a:schemeClr val="tx1"/>
                </a:solidFill>
                <a:effectLst/>
                <a:latin typeface="Calibri" pitchFamily="34" charset="0"/>
              </a:endParaRPr>
            </a:p>
          </p:txBody>
        </p:sp>
        <p:sp>
          <p:nvSpPr>
            <p:cNvPr id="12" name="AutoShape 10"/>
            <p:cNvSpPr>
              <a:spLocks noChangeShapeType="1"/>
            </p:cNvSpPr>
            <p:nvPr/>
          </p:nvSpPr>
          <p:spPr bwMode="auto">
            <a:xfrm rot="10800000" flipV="1">
              <a:off x="10347" y="17907"/>
              <a:ext cx="6852" cy="5715"/>
            </a:xfrm>
            <a:prstGeom prst="bentConnector2">
              <a:avLst/>
            </a:prstGeom>
            <a:noFill/>
            <a:ln w="22225">
              <a:solidFill>
                <a:srgbClr val="993366"/>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3" name="AutoShape 11"/>
            <p:cNvSpPr>
              <a:spLocks noChangeShapeType="1"/>
            </p:cNvSpPr>
            <p:nvPr/>
          </p:nvSpPr>
          <p:spPr bwMode="auto">
            <a:xfrm>
              <a:off x="46917" y="17907"/>
              <a:ext cx="5721" cy="4572"/>
            </a:xfrm>
            <a:prstGeom prst="bentConnector2">
              <a:avLst/>
            </a:prstGeom>
            <a:noFill/>
            <a:ln w="22225">
              <a:solidFill>
                <a:srgbClr val="993366"/>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4" name="AutoShape 12"/>
            <p:cNvSpPr>
              <a:spLocks noChangeShapeType="1"/>
            </p:cNvSpPr>
            <p:nvPr/>
          </p:nvSpPr>
          <p:spPr bwMode="auto">
            <a:xfrm rot="5400000">
              <a:off x="30921" y="14471"/>
              <a:ext cx="2286" cy="6"/>
            </a:xfrm>
            <a:prstGeom prst="straightConnector1">
              <a:avLst/>
            </a:prstGeom>
            <a:noFill/>
            <a:ln w="22225">
              <a:solidFill>
                <a:srgbClr val="993366"/>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5" name="AutoShape 13"/>
            <p:cNvSpPr>
              <a:spLocks noChangeShapeType="1"/>
            </p:cNvSpPr>
            <p:nvPr/>
          </p:nvSpPr>
          <p:spPr bwMode="auto">
            <a:xfrm rot="5400000">
              <a:off x="9204" y="29330"/>
              <a:ext cx="2286" cy="6"/>
            </a:xfrm>
            <a:prstGeom prst="bentConnector3">
              <a:avLst>
                <a:gd name="adj1" fmla="val 50000"/>
              </a:avLst>
            </a:prstGeom>
            <a:noFill/>
            <a:ln w="22225">
              <a:solidFill>
                <a:srgbClr val="00008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nvGrpSpPr>
            <p:cNvPr id="16" name="Group 14"/>
            <p:cNvGrpSpPr>
              <a:grpSpLocks/>
            </p:cNvGrpSpPr>
            <p:nvPr/>
          </p:nvGrpSpPr>
          <p:grpSpPr bwMode="auto">
            <a:xfrm>
              <a:off x="20050" y="22479"/>
              <a:ext cx="24016" cy="16002"/>
              <a:chOff x="4721" y="5371"/>
              <a:chExt cx="2853" cy="1890"/>
            </a:xfrm>
          </p:grpSpPr>
          <p:sp>
            <p:nvSpPr>
              <p:cNvPr id="24" name="Text Box 15"/>
              <p:cNvSpPr txBox="1">
                <a:spLocks noChangeArrowheads="1"/>
              </p:cNvSpPr>
              <p:nvPr/>
            </p:nvSpPr>
            <p:spPr bwMode="auto">
              <a:xfrm>
                <a:off x="4721" y="5371"/>
                <a:ext cx="2853" cy="1890"/>
              </a:xfrm>
              <a:prstGeom prst="rect">
                <a:avLst/>
              </a:prstGeom>
              <a:solidFill>
                <a:srgbClr val="FFFFFF"/>
              </a:solidFill>
              <a:ln w="15875">
                <a:solidFill>
                  <a:srgbClr val="99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93300"/>
                    </a:solidFill>
                    <a:effectLst/>
                    <a:latin typeface="Arial" pitchFamily="34" charset="0"/>
                    <a:ea typeface="Calibri" pitchFamily="34" charset="0"/>
                    <a:cs typeface="Arial" pitchFamily="34" charset="0"/>
                  </a:rPr>
                  <a:t>National standards laboratories</a:t>
                </a:r>
                <a:endParaRPr kumimoji="0" lang="en-US" sz="1800" b="0" i="0" u="none" strike="noStrike" cap="none" normalizeH="0" baseline="0" smtClean="0">
                  <a:ln>
                    <a:noFill/>
                  </a:ln>
                  <a:solidFill>
                    <a:schemeClr val="tx1"/>
                  </a:solidFill>
                  <a:effectLst/>
                  <a:latin typeface="Calibri" pitchFamily="34" charset="0"/>
                </a:endParaRPr>
              </a:p>
            </p:txBody>
          </p:sp>
          <p:sp>
            <p:nvSpPr>
              <p:cNvPr id="25" name="Text Box 16"/>
              <p:cNvSpPr txBox="1">
                <a:spLocks noChangeArrowheads="1"/>
              </p:cNvSpPr>
              <p:nvPr/>
            </p:nvSpPr>
            <p:spPr bwMode="auto">
              <a:xfrm>
                <a:off x="5673" y="5776"/>
                <a:ext cx="1086" cy="540"/>
              </a:xfrm>
              <a:prstGeom prst="rect">
                <a:avLst/>
              </a:prstGeom>
              <a:solidFill>
                <a:srgbClr val="9933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FFFFFF"/>
                    </a:solidFill>
                    <a:effectLst/>
                    <a:latin typeface="Arial" pitchFamily="34" charset="0"/>
                    <a:ea typeface="Calibri" pitchFamily="34" charset="0"/>
                    <a:cs typeface="Arial" pitchFamily="34" charset="0"/>
                  </a:rPr>
                  <a:t>FTMC</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rgbClr val="FFFFFF"/>
                    </a:solidFill>
                    <a:effectLst/>
                    <a:latin typeface="Arial" pitchFamily="34" charset="0"/>
                    <a:ea typeface="Calibri" pitchFamily="34" charset="0"/>
                    <a:cs typeface="Arial" pitchFamily="34" charset="0"/>
                  </a:rPr>
                  <a:t>NMI</a:t>
                </a:r>
                <a:endParaRPr kumimoji="0" lang="en-GB" sz="1800" b="0" i="0" u="none" strike="noStrike" cap="none" normalizeH="0" baseline="0" smtClean="0">
                  <a:ln>
                    <a:noFill/>
                  </a:ln>
                  <a:solidFill>
                    <a:schemeClr val="tx1"/>
                  </a:solidFill>
                  <a:effectLst/>
                  <a:latin typeface="Calibri" pitchFamily="34" charset="0"/>
                </a:endParaRPr>
              </a:p>
            </p:txBody>
          </p:sp>
          <p:sp>
            <p:nvSpPr>
              <p:cNvPr id="26" name="Text Box 17"/>
              <p:cNvSpPr txBox="1">
                <a:spLocks noChangeArrowheads="1"/>
              </p:cNvSpPr>
              <p:nvPr/>
            </p:nvSpPr>
            <p:spPr bwMode="auto">
              <a:xfrm>
                <a:off x="4857" y="6586"/>
                <a:ext cx="1086" cy="405"/>
              </a:xfrm>
              <a:prstGeom prst="rect">
                <a:avLst/>
              </a:prstGeom>
              <a:solidFill>
                <a:srgbClr val="9933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VMC</a:t>
                </a:r>
                <a:endParaRPr kumimoji="0" lang="en-GB" sz="1800" b="0" i="0" u="none" strike="noStrike" cap="none" normalizeH="0" baseline="0" dirty="0" smtClean="0">
                  <a:ln>
                    <a:noFill/>
                  </a:ln>
                  <a:solidFill>
                    <a:schemeClr val="tx1"/>
                  </a:solidFill>
                  <a:effectLst/>
                  <a:latin typeface="Calibri" pitchFamily="34" charset="0"/>
                </a:endParaRPr>
              </a:p>
            </p:txBody>
          </p:sp>
          <p:sp>
            <p:nvSpPr>
              <p:cNvPr id="27" name="Text Box 18"/>
              <p:cNvSpPr txBox="1">
                <a:spLocks noChangeArrowheads="1"/>
              </p:cNvSpPr>
              <p:nvPr/>
            </p:nvSpPr>
            <p:spPr bwMode="auto">
              <a:xfrm>
                <a:off x="6351" y="6586"/>
                <a:ext cx="1087" cy="405"/>
              </a:xfrm>
              <a:prstGeom prst="rect">
                <a:avLst/>
              </a:prstGeom>
              <a:solidFill>
                <a:srgbClr val="9933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FFFFFF"/>
                    </a:solidFill>
                    <a:effectLst/>
                    <a:latin typeface="Arial" pitchFamily="34" charset="0"/>
                    <a:ea typeface="Calibri" pitchFamily="34" charset="0"/>
                    <a:cs typeface="Arial" pitchFamily="34" charset="0"/>
                  </a:rPr>
                  <a:t>LEI</a:t>
                </a:r>
                <a:endParaRPr kumimoji="0" lang="en-GB" sz="1800" b="0" i="0" u="none" strike="noStrike" cap="none" normalizeH="0" baseline="0" smtClean="0">
                  <a:ln>
                    <a:noFill/>
                  </a:ln>
                  <a:solidFill>
                    <a:schemeClr val="tx1"/>
                  </a:solidFill>
                  <a:effectLst/>
                  <a:latin typeface="Calibri" pitchFamily="34" charset="0"/>
                </a:endParaRPr>
              </a:p>
            </p:txBody>
          </p:sp>
          <p:sp>
            <p:nvSpPr>
              <p:cNvPr id="28" name="AutoShape 19"/>
              <p:cNvSpPr>
                <a:spLocks noChangeShapeType="1"/>
              </p:cNvSpPr>
              <p:nvPr/>
            </p:nvSpPr>
            <p:spPr bwMode="auto">
              <a:xfrm rot="5400000">
                <a:off x="5674" y="6043"/>
                <a:ext cx="270" cy="815"/>
              </a:xfrm>
              <a:prstGeom prst="bentConnector3">
                <a:avLst>
                  <a:gd name="adj1" fmla="val 50000"/>
                </a:avLst>
              </a:prstGeom>
              <a:noFill/>
              <a:ln w="22225">
                <a:solidFill>
                  <a:srgbClr val="9933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9" name="AutoShape 20"/>
              <p:cNvSpPr>
                <a:spLocks noChangeShapeType="1"/>
              </p:cNvSpPr>
              <p:nvPr/>
            </p:nvSpPr>
            <p:spPr bwMode="auto">
              <a:xfrm rot="16200000" flipH="1">
                <a:off x="6421" y="6111"/>
                <a:ext cx="270" cy="679"/>
              </a:xfrm>
              <a:prstGeom prst="bentConnector3">
                <a:avLst>
                  <a:gd name="adj1" fmla="val 50000"/>
                </a:avLst>
              </a:prstGeom>
              <a:noFill/>
              <a:ln w="22225">
                <a:solidFill>
                  <a:srgbClr val="9933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
          <p:nvSpPr>
            <p:cNvPr id="17" name="AutoShape 21"/>
            <p:cNvSpPr>
              <a:spLocks noChangeShapeType="1"/>
            </p:cNvSpPr>
            <p:nvPr/>
          </p:nvSpPr>
          <p:spPr bwMode="auto">
            <a:xfrm rot="5400000">
              <a:off x="30959" y="21291"/>
              <a:ext cx="2210" cy="6"/>
            </a:xfrm>
            <a:prstGeom prst="straightConnector1">
              <a:avLst/>
            </a:prstGeom>
            <a:noFill/>
            <a:ln w="15875">
              <a:solidFill>
                <a:srgbClr val="993366"/>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8" name="AutoShape 22"/>
            <p:cNvSpPr>
              <a:spLocks noChangeShapeType="1"/>
            </p:cNvSpPr>
            <p:nvPr/>
          </p:nvSpPr>
          <p:spPr bwMode="auto">
            <a:xfrm>
              <a:off x="14925" y="27203"/>
              <a:ext cx="5157" cy="6"/>
            </a:xfrm>
            <a:prstGeom prst="straightConnector1">
              <a:avLst/>
            </a:prstGeom>
            <a:noFill/>
            <a:ln w="22225">
              <a:solidFill>
                <a:srgbClr val="000080"/>
              </a:solidFill>
              <a:round/>
              <a:headEnd type="triangle" w="lg" len="med"/>
              <a:tailEnd/>
            </a:ln>
          </p:spPr>
          <p:txBody>
            <a:bodyPr vert="horz" wrap="square" lIns="91440" tIns="45720" rIns="91440" bIns="45720" numCol="1" anchor="t" anchorCtr="0" compatLnSpc="1">
              <a:prstTxWarp prst="textNoShape">
                <a:avLst/>
              </a:prstTxWarp>
            </a:bodyPr>
            <a:lstStyle/>
            <a:p>
              <a:endParaRPr lang="ru-RU"/>
            </a:p>
          </p:txBody>
        </p:sp>
        <p:sp>
          <p:nvSpPr>
            <p:cNvPr id="19" name="AutoShape 23"/>
            <p:cNvSpPr>
              <a:spLocks noChangeShapeType="1"/>
            </p:cNvSpPr>
            <p:nvPr/>
          </p:nvSpPr>
          <p:spPr bwMode="auto">
            <a:xfrm flipH="1">
              <a:off x="44053" y="25908"/>
              <a:ext cx="3435" cy="0"/>
            </a:xfrm>
            <a:prstGeom prst="straightConnector1">
              <a:avLst/>
            </a:prstGeom>
            <a:noFill/>
            <a:ln w="22225">
              <a:solidFill>
                <a:srgbClr val="00008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0" name="Text Box 24"/>
            <p:cNvSpPr txBox="1">
              <a:spLocks noChangeArrowheads="1"/>
            </p:cNvSpPr>
            <p:nvPr/>
          </p:nvSpPr>
          <p:spPr bwMode="auto">
            <a:xfrm>
              <a:off x="22914" y="40767"/>
              <a:ext cx="18288" cy="4572"/>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Calibration and verification laboratories</a:t>
              </a:r>
              <a:endParaRPr kumimoji="0" lang="en-US" sz="1800" b="0" i="0" u="none" strike="noStrike" cap="none" normalizeH="0" baseline="0" smtClean="0">
                <a:ln>
                  <a:noFill/>
                </a:ln>
                <a:solidFill>
                  <a:schemeClr val="tx1"/>
                </a:solidFill>
                <a:effectLst/>
                <a:latin typeface="Calibri" pitchFamily="34" charset="0"/>
              </a:endParaRPr>
            </a:p>
          </p:txBody>
        </p:sp>
        <p:sp>
          <p:nvSpPr>
            <p:cNvPr id="21" name="AutoShape 25"/>
            <p:cNvSpPr>
              <a:spLocks noChangeShapeType="1"/>
            </p:cNvSpPr>
            <p:nvPr/>
          </p:nvSpPr>
          <p:spPr bwMode="auto">
            <a:xfrm rot="5400000">
              <a:off x="30959" y="39656"/>
              <a:ext cx="2209" cy="6"/>
            </a:xfrm>
            <a:prstGeom prst="straightConnector1">
              <a:avLst/>
            </a:prstGeom>
            <a:noFill/>
            <a:ln w="22225">
              <a:solidFill>
                <a:srgbClr val="9933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2" name="AutoShape 26"/>
            <p:cNvSpPr>
              <a:spLocks noChangeShapeType="1"/>
            </p:cNvSpPr>
            <p:nvPr/>
          </p:nvSpPr>
          <p:spPr bwMode="auto">
            <a:xfrm rot="16200000" flipH="1">
              <a:off x="12627" y="32766"/>
              <a:ext cx="8001" cy="12573"/>
            </a:xfrm>
            <a:prstGeom prst="bentConnector2">
              <a:avLst/>
            </a:prstGeom>
            <a:noFill/>
            <a:ln w="22225">
              <a:solidFill>
                <a:srgbClr val="0000FF"/>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3" name="AutoShape 27"/>
            <p:cNvSpPr>
              <a:spLocks noChangeShapeType="1"/>
            </p:cNvSpPr>
            <p:nvPr/>
          </p:nvSpPr>
          <p:spPr bwMode="auto">
            <a:xfrm>
              <a:off x="14925" y="25107"/>
              <a:ext cx="5157" cy="7"/>
            </a:xfrm>
            <a:prstGeom prst="straightConnector1">
              <a:avLst/>
            </a:prstGeom>
            <a:noFill/>
            <a:ln w="22225">
              <a:solidFill>
                <a:srgbClr val="000080"/>
              </a:solidFill>
              <a:round/>
              <a:headEnd/>
              <a:tailEnd type="triangle" w="lg" len="me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30" name="Таблица 29"/>
          <p:cNvGraphicFramePr>
            <a:graphicFrameLocks noGrp="1"/>
          </p:cNvGraphicFramePr>
          <p:nvPr>
            <p:extLst>
              <p:ext uri="{D42A27DB-BD31-4B8C-83A1-F6EECF244321}">
                <p14:modId xmlns:p14="http://schemas.microsoft.com/office/powerpoint/2010/main" val="425116727"/>
              </p:ext>
            </p:extLst>
          </p:nvPr>
        </p:nvGraphicFramePr>
        <p:xfrm>
          <a:off x="333986" y="1079484"/>
          <a:ext cx="4907280" cy="2580132"/>
        </p:xfrm>
        <a:graphic>
          <a:graphicData uri="http://schemas.openxmlformats.org/drawingml/2006/table">
            <a:tbl>
              <a:tblPr firstRow="1" firstCol="1" bandRow="1">
                <a:tableStyleId>{5C22544A-7EE6-4342-B048-85BDC9FD1C3A}</a:tableStyleId>
              </a:tblPr>
              <a:tblGrid>
                <a:gridCol w="2453640">
                  <a:extLst>
                    <a:ext uri="{9D8B030D-6E8A-4147-A177-3AD203B41FA5}">
                      <a16:colId xmlns:a16="http://schemas.microsoft.com/office/drawing/2014/main" val="20000"/>
                    </a:ext>
                  </a:extLst>
                </a:gridCol>
                <a:gridCol w="2453640">
                  <a:extLst>
                    <a:ext uri="{9D8B030D-6E8A-4147-A177-3AD203B41FA5}">
                      <a16:colId xmlns:a16="http://schemas.microsoft.com/office/drawing/2014/main" val="20001"/>
                    </a:ext>
                  </a:extLst>
                </a:gridCol>
              </a:tblGrid>
              <a:tr h="0">
                <a:tc>
                  <a:txBody>
                    <a:bodyPr/>
                    <a:lstStyle/>
                    <a:p>
                      <a:pPr>
                        <a:lnSpc>
                          <a:spcPct val="107000"/>
                        </a:lnSpc>
                        <a:spcAft>
                          <a:spcPts val="0"/>
                        </a:spcAft>
                      </a:pPr>
                      <a:r>
                        <a:rPr lang="en-US" sz="1000" dirty="0">
                          <a:effectLst/>
                        </a:rPr>
                        <a:t>National Standards Laboratory</a:t>
                      </a:r>
                      <a:endParaRPr lang="ru-RU" sz="1100" dirty="0">
                        <a:effectLst/>
                        <a:latin typeface="Calibri"/>
                        <a:ea typeface="Calibri"/>
                        <a:cs typeface="Times New Roman"/>
                      </a:endParaRPr>
                    </a:p>
                  </a:txBody>
                  <a:tcPr marL="0" marR="0" marT="0" marB="0"/>
                </a:tc>
                <a:tc>
                  <a:txBody>
                    <a:bodyPr/>
                    <a:lstStyle/>
                    <a:p>
                      <a:pPr>
                        <a:lnSpc>
                          <a:spcPct val="107000"/>
                        </a:lnSpc>
                        <a:spcAft>
                          <a:spcPts val="0"/>
                        </a:spcAft>
                      </a:pPr>
                      <a:r>
                        <a:rPr lang="en-US" sz="1000">
                          <a:effectLst/>
                        </a:rPr>
                        <a:t>Subject Field</a:t>
                      </a:r>
                      <a:endParaRPr lang="ru-RU" sz="1100">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0">
                <a:tc>
                  <a:txBody>
                    <a:bodyPr/>
                    <a:lstStyle/>
                    <a:p>
                      <a:pPr>
                        <a:lnSpc>
                          <a:spcPct val="107000"/>
                        </a:lnSpc>
                        <a:spcAft>
                          <a:spcPts val="0"/>
                        </a:spcAft>
                      </a:pPr>
                      <a:r>
                        <a:rPr lang="en-US" sz="1000">
                          <a:effectLst/>
                        </a:rPr>
                        <a:t>1. State Scientific Research Institute</a:t>
                      </a:r>
                      <a:endParaRPr lang="ru-RU" sz="1100">
                        <a:effectLst/>
                      </a:endParaRPr>
                    </a:p>
                    <a:p>
                      <a:pPr>
                        <a:lnSpc>
                          <a:spcPct val="107000"/>
                        </a:lnSpc>
                        <a:spcAft>
                          <a:spcPts val="0"/>
                        </a:spcAft>
                      </a:pPr>
                      <a:r>
                        <a:rPr lang="en-US" sz="1000">
                          <a:effectLst/>
                        </a:rPr>
                        <a:t>Center for Physical Sciences and Technology(FTMC)- NMI</a:t>
                      </a:r>
                      <a:endParaRPr lang="ru-RU" sz="1100">
                        <a:effectLst/>
                      </a:endParaRPr>
                    </a:p>
                    <a:p>
                      <a:pPr>
                        <a:lnSpc>
                          <a:spcPct val="107000"/>
                        </a:lnSpc>
                        <a:spcAft>
                          <a:spcPts val="0"/>
                        </a:spcAft>
                      </a:pPr>
                      <a:r>
                        <a:rPr lang="en-US" sz="1000">
                          <a:effectLst/>
                        </a:rPr>
                        <a:t>QMS- Self declared</a:t>
                      </a:r>
                      <a:endParaRPr lang="ru-RU" sz="1100">
                        <a:effectLst/>
                      </a:endParaRPr>
                    </a:p>
                    <a:p>
                      <a:pPr>
                        <a:lnSpc>
                          <a:spcPct val="107000"/>
                        </a:lnSpc>
                        <a:spcAft>
                          <a:spcPts val="0"/>
                        </a:spcAft>
                      </a:pPr>
                      <a:r>
                        <a:rPr lang="en-US" sz="1000" u="sng">
                          <a:effectLst/>
                          <a:hlinkClick r:id="rId2"/>
                        </a:rPr>
                        <a:t>http://www.ftmc.lt/en/</a:t>
                      </a:r>
                      <a:r>
                        <a:rPr lang="en-US" sz="1000">
                          <a:effectLst/>
                        </a:rPr>
                        <a:t> </a:t>
                      </a:r>
                      <a:endParaRPr lang="ru-RU" sz="1100">
                        <a:effectLst/>
                      </a:endParaRPr>
                    </a:p>
                    <a:p>
                      <a:pPr>
                        <a:lnSpc>
                          <a:spcPct val="107000"/>
                        </a:lnSpc>
                        <a:spcAft>
                          <a:spcPts val="0"/>
                        </a:spcAft>
                      </a:pPr>
                      <a:r>
                        <a:rPr lang="en-US" sz="1000">
                          <a:effectLst/>
                        </a:rPr>
                        <a:t> </a:t>
                      </a:r>
                      <a:endParaRPr lang="ru-RU" sz="1100">
                        <a:effectLst/>
                        <a:latin typeface="Calibri"/>
                        <a:ea typeface="Calibri"/>
                        <a:cs typeface="Times New Roman"/>
                      </a:endParaRPr>
                    </a:p>
                  </a:txBody>
                  <a:tcPr marL="0" marR="0" marT="0" marB="0"/>
                </a:tc>
                <a:tc>
                  <a:txBody>
                    <a:bodyPr/>
                    <a:lstStyle/>
                    <a:p>
                      <a:pPr>
                        <a:lnSpc>
                          <a:spcPct val="107000"/>
                        </a:lnSpc>
                        <a:spcAft>
                          <a:spcPts val="0"/>
                        </a:spcAft>
                      </a:pPr>
                      <a:r>
                        <a:rPr lang="en-US" sz="1000">
                          <a:effectLst/>
                        </a:rPr>
                        <a:t> Time and Frequency</a:t>
                      </a:r>
                      <a:endParaRPr lang="ru-RU" sz="1100">
                        <a:effectLst/>
                      </a:endParaRPr>
                    </a:p>
                    <a:p>
                      <a:pPr>
                        <a:lnSpc>
                          <a:spcPct val="107000"/>
                        </a:lnSpc>
                        <a:spcAft>
                          <a:spcPts val="0"/>
                        </a:spcAft>
                      </a:pPr>
                      <a:r>
                        <a:rPr lang="en-US" sz="1000">
                          <a:effectLst/>
                        </a:rPr>
                        <a:t> Temperature</a:t>
                      </a:r>
                      <a:endParaRPr lang="ru-RU" sz="1100">
                        <a:effectLst/>
                      </a:endParaRPr>
                    </a:p>
                    <a:p>
                      <a:pPr>
                        <a:lnSpc>
                          <a:spcPct val="107000"/>
                        </a:lnSpc>
                        <a:spcAft>
                          <a:spcPts val="0"/>
                        </a:spcAft>
                      </a:pPr>
                      <a:r>
                        <a:rPr lang="en-US" sz="1000">
                          <a:effectLst/>
                        </a:rPr>
                        <a:t> Electricity</a:t>
                      </a:r>
                      <a:endParaRPr lang="ru-RU" sz="1100">
                        <a:effectLst/>
                      </a:endParaRPr>
                    </a:p>
                    <a:p>
                      <a:pPr>
                        <a:lnSpc>
                          <a:spcPct val="107000"/>
                        </a:lnSpc>
                        <a:spcAft>
                          <a:spcPts val="0"/>
                        </a:spcAft>
                      </a:pPr>
                      <a:r>
                        <a:rPr lang="en-US" sz="1000">
                          <a:effectLst/>
                        </a:rPr>
                        <a:t> Metrology in chemistry</a:t>
                      </a:r>
                      <a:endParaRPr lang="ru-RU" sz="1100">
                        <a:effectLst/>
                      </a:endParaRPr>
                    </a:p>
                    <a:p>
                      <a:pPr>
                        <a:lnSpc>
                          <a:spcPct val="107000"/>
                        </a:lnSpc>
                        <a:spcAft>
                          <a:spcPts val="0"/>
                        </a:spcAft>
                      </a:pPr>
                      <a:r>
                        <a:rPr lang="en-US" sz="1000">
                          <a:effectLst/>
                        </a:rPr>
                        <a:t> Ionizing radiation (for radioactivity) </a:t>
                      </a:r>
                      <a:endParaRPr lang="ru-RU" sz="110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0">
                <a:tc>
                  <a:txBody>
                    <a:bodyPr/>
                    <a:lstStyle/>
                    <a:p>
                      <a:pPr>
                        <a:lnSpc>
                          <a:spcPct val="107000"/>
                        </a:lnSpc>
                        <a:spcAft>
                          <a:spcPts val="0"/>
                        </a:spcAft>
                      </a:pPr>
                      <a:r>
                        <a:rPr lang="en-US" sz="1000">
                          <a:effectLst/>
                        </a:rPr>
                        <a:t>2. Stock Company Vilnius Metrology Centre (VMC)- DI</a:t>
                      </a:r>
                      <a:endParaRPr lang="ru-RU" sz="1100">
                        <a:effectLst/>
                      </a:endParaRPr>
                    </a:p>
                    <a:p>
                      <a:pPr>
                        <a:lnSpc>
                          <a:spcPct val="107000"/>
                        </a:lnSpc>
                        <a:spcAft>
                          <a:spcPts val="0"/>
                        </a:spcAft>
                      </a:pPr>
                      <a:r>
                        <a:rPr lang="en-US" sz="1000">
                          <a:effectLst/>
                        </a:rPr>
                        <a:t>QMS - Accredited</a:t>
                      </a:r>
                      <a:endParaRPr lang="ru-RU" sz="1100">
                        <a:effectLst/>
                      </a:endParaRPr>
                    </a:p>
                    <a:p>
                      <a:pPr>
                        <a:lnSpc>
                          <a:spcPct val="107000"/>
                        </a:lnSpc>
                        <a:spcAft>
                          <a:spcPts val="0"/>
                        </a:spcAft>
                      </a:pPr>
                      <a:r>
                        <a:rPr lang="en-US" sz="1000" u="sng">
                          <a:effectLst/>
                          <a:hlinkClick r:id="rId3"/>
                        </a:rPr>
                        <a:t>http://www.vmc.lt/</a:t>
                      </a:r>
                      <a:r>
                        <a:rPr lang="en-US" sz="1000">
                          <a:effectLst/>
                        </a:rPr>
                        <a:t> </a:t>
                      </a:r>
                      <a:endParaRPr lang="ru-RU" sz="1100">
                        <a:effectLst/>
                      </a:endParaRPr>
                    </a:p>
                    <a:p>
                      <a:pPr>
                        <a:lnSpc>
                          <a:spcPct val="107000"/>
                        </a:lnSpc>
                        <a:spcAft>
                          <a:spcPts val="0"/>
                        </a:spcAft>
                      </a:pPr>
                      <a:r>
                        <a:rPr lang="en-US" sz="1000">
                          <a:effectLst/>
                        </a:rPr>
                        <a:t> </a:t>
                      </a:r>
                      <a:endParaRPr lang="ru-RU" sz="1100">
                        <a:effectLst/>
                        <a:latin typeface="Calibri"/>
                        <a:ea typeface="Calibri"/>
                        <a:cs typeface="Times New Roman"/>
                      </a:endParaRPr>
                    </a:p>
                  </a:txBody>
                  <a:tcPr marL="0" marR="0" marT="0" marB="0"/>
                </a:tc>
                <a:tc>
                  <a:txBody>
                    <a:bodyPr/>
                    <a:lstStyle/>
                    <a:p>
                      <a:pPr>
                        <a:lnSpc>
                          <a:spcPct val="107000"/>
                        </a:lnSpc>
                        <a:spcAft>
                          <a:spcPts val="0"/>
                        </a:spcAft>
                      </a:pPr>
                      <a:r>
                        <a:rPr lang="en-US" sz="1000">
                          <a:effectLst/>
                        </a:rPr>
                        <a:t> Mass</a:t>
                      </a:r>
                      <a:endParaRPr lang="ru-RU" sz="1100">
                        <a:effectLst/>
                      </a:endParaRPr>
                    </a:p>
                    <a:p>
                      <a:pPr>
                        <a:lnSpc>
                          <a:spcPct val="107000"/>
                        </a:lnSpc>
                        <a:spcAft>
                          <a:spcPts val="0"/>
                        </a:spcAft>
                      </a:pPr>
                      <a:r>
                        <a:rPr lang="en-US" sz="1000">
                          <a:effectLst/>
                        </a:rPr>
                        <a:t> Pressure</a:t>
                      </a:r>
                      <a:endParaRPr lang="ru-RU" sz="1100">
                        <a:effectLst/>
                      </a:endParaRPr>
                    </a:p>
                    <a:p>
                      <a:pPr>
                        <a:lnSpc>
                          <a:spcPct val="107000"/>
                        </a:lnSpc>
                        <a:spcAft>
                          <a:spcPts val="0"/>
                        </a:spcAft>
                      </a:pPr>
                      <a:r>
                        <a:rPr lang="en-US" sz="1000">
                          <a:effectLst/>
                        </a:rPr>
                        <a:t> Length</a:t>
                      </a:r>
                      <a:endParaRPr lang="ru-RU" sz="1100">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0">
                <a:tc>
                  <a:txBody>
                    <a:bodyPr/>
                    <a:lstStyle/>
                    <a:p>
                      <a:pPr>
                        <a:lnSpc>
                          <a:spcPct val="107000"/>
                        </a:lnSpc>
                        <a:spcAft>
                          <a:spcPts val="0"/>
                        </a:spcAft>
                      </a:pPr>
                      <a:r>
                        <a:rPr lang="en-US" sz="1000" dirty="0">
                          <a:effectLst/>
                        </a:rPr>
                        <a:t>3. Lithuanian Energy Institute (LEI)-DI</a:t>
                      </a:r>
                      <a:endParaRPr lang="ru-RU" sz="1100" dirty="0">
                        <a:effectLst/>
                      </a:endParaRPr>
                    </a:p>
                    <a:p>
                      <a:pPr>
                        <a:lnSpc>
                          <a:spcPct val="107000"/>
                        </a:lnSpc>
                        <a:spcAft>
                          <a:spcPts val="0"/>
                        </a:spcAft>
                      </a:pPr>
                      <a:r>
                        <a:rPr lang="en-US" sz="1000" dirty="0">
                          <a:effectLst/>
                        </a:rPr>
                        <a:t>QMS - Accredited</a:t>
                      </a:r>
                      <a:endParaRPr lang="ru-RU" sz="1100" dirty="0">
                        <a:effectLst/>
                      </a:endParaRPr>
                    </a:p>
                    <a:p>
                      <a:pPr>
                        <a:lnSpc>
                          <a:spcPct val="107000"/>
                        </a:lnSpc>
                        <a:spcAft>
                          <a:spcPts val="0"/>
                        </a:spcAft>
                      </a:pPr>
                      <a:r>
                        <a:rPr lang="en-US" sz="1000" u="sng" dirty="0">
                          <a:effectLst/>
                          <a:hlinkClick r:id="rId4"/>
                        </a:rPr>
                        <a:t>http://www.lei.lt/main.php?m=241&amp;k=9</a:t>
                      </a:r>
                      <a:r>
                        <a:rPr lang="en-US" sz="1000" dirty="0">
                          <a:effectLst/>
                        </a:rPr>
                        <a:t> </a:t>
                      </a:r>
                      <a:endParaRPr lang="ru-RU" sz="1100" dirty="0">
                        <a:effectLst/>
                      </a:endParaRPr>
                    </a:p>
                    <a:p>
                      <a:pPr>
                        <a:lnSpc>
                          <a:spcPct val="107000"/>
                        </a:lnSpc>
                        <a:spcAft>
                          <a:spcPts val="0"/>
                        </a:spcAft>
                      </a:pPr>
                      <a:r>
                        <a:rPr lang="en-US" sz="1000" dirty="0">
                          <a:effectLst/>
                        </a:rPr>
                        <a:t> </a:t>
                      </a:r>
                      <a:endParaRPr lang="ru-RU" sz="1100" dirty="0">
                        <a:effectLst/>
                        <a:latin typeface="Calibri"/>
                        <a:ea typeface="Calibri"/>
                        <a:cs typeface="Times New Roman"/>
                      </a:endParaRPr>
                    </a:p>
                  </a:txBody>
                  <a:tcPr marL="0" marR="0" marT="0" marB="0"/>
                </a:tc>
                <a:tc>
                  <a:txBody>
                    <a:bodyPr/>
                    <a:lstStyle/>
                    <a:p>
                      <a:pPr>
                        <a:lnSpc>
                          <a:spcPct val="107000"/>
                        </a:lnSpc>
                        <a:spcAft>
                          <a:spcPts val="0"/>
                        </a:spcAft>
                      </a:pPr>
                      <a:r>
                        <a:rPr lang="en-US" sz="1000" dirty="0">
                          <a:effectLst/>
                        </a:rPr>
                        <a:t>Flow</a:t>
                      </a:r>
                      <a:endParaRPr lang="ru-RU" sz="1100" dirty="0">
                        <a:effectLst/>
                        <a:latin typeface="Calibri"/>
                        <a:ea typeface="Calibri"/>
                        <a:cs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31" name="Прямоугольник 30"/>
          <p:cNvSpPr/>
          <p:nvPr/>
        </p:nvSpPr>
        <p:spPr>
          <a:xfrm>
            <a:off x="432299" y="3728864"/>
            <a:ext cx="3429000" cy="253916"/>
          </a:xfrm>
          <a:prstGeom prst="rect">
            <a:avLst/>
          </a:prstGeom>
        </p:spPr>
        <p:txBody>
          <a:bodyPr>
            <a:spAutoFit/>
          </a:bodyPr>
          <a:lstStyle/>
          <a:p>
            <a:r>
              <a:rPr lang="en-US" sz="1050" dirty="0"/>
              <a:t>*QMS- Quality management system</a:t>
            </a:r>
            <a:endParaRPr lang="ru-RU" sz="1050" dirty="0"/>
          </a:p>
        </p:txBody>
      </p:sp>
    </p:spTree>
    <p:extLst>
      <p:ext uri="{BB962C8B-B14F-4D97-AF65-F5344CB8AC3E}">
        <p14:creationId xmlns:p14="http://schemas.microsoft.com/office/powerpoint/2010/main" val="40367375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pic>
        <p:nvPicPr>
          <p:cNvPr id="95236" name="Рисунок 6" descr="shar.jpg"/>
          <p:cNvPicPr>
            <a:picLocks noChangeAspect="1"/>
          </p:cNvPicPr>
          <p:nvPr/>
        </p:nvPicPr>
        <p:blipFill>
          <a:blip r:embed="rId2" cstate="print"/>
          <a:srcRect/>
          <a:stretch>
            <a:fillRect/>
          </a:stretch>
        </p:blipFill>
        <p:spPr bwMode="auto">
          <a:xfrm>
            <a:off x="1484313" y="5457825"/>
            <a:ext cx="3781425" cy="3721100"/>
          </a:xfrm>
          <a:prstGeom prst="rect">
            <a:avLst/>
          </a:prstGeom>
          <a:noFill/>
          <a:ln w="9525">
            <a:noFill/>
            <a:miter lim="800000"/>
            <a:headEnd/>
            <a:tailEnd/>
          </a:ln>
        </p:spPr>
      </p:pic>
      <p:sp>
        <p:nvSpPr>
          <p:cNvPr id="95273" name="Rectangle 41"/>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95237" name="Group 5"/>
          <p:cNvGrpSpPr>
            <a:grpSpLocks noChangeAspect="1"/>
          </p:cNvGrpSpPr>
          <p:nvPr/>
        </p:nvGrpSpPr>
        <p:grpSpPr bwMode="auto">
          <a:xfrm>
            <a:off x="476672" y="1496616"/>
            <a:ext cx="6019800" cy="7275513"/>
            <a:chOff x="1148" y="2399"/>
            <a:chExt cx="9480" cy="11458"/>
          </a:xfrm>
        </p:grpSpPr>
        <p:sp>
          <p:nvSpPr>
            <p:cNvPr id="95272" name="AutoShape 40"/>
            <p:cNvSpPr>
              <a:spLocks noChangeAspect="1" noChangeArrowheads="1" noTextEdit="1"/>
            </p:cNvSpPr>
            <p:nvPr/>
          </p:nvSpPr>
          <p:spPr bwMode="auto">
            <a:xfrm>
              <a:off x="1148" y="2399"/>
              <a:ext cx="9480" cy="11458"/>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5271" name="Rectangle 39"/>
            <p:cNvSpPr>
              <a:spLocks noChangeArrowheads="1"/>
            </p:cNvSpPr>
            <p:nvPr/>
          </p:nvSpPr>
          <p:spPr bwMode="auto">
            <a:xfrm>
              <a:off x="3000" y="3782"/>
              <a:ext cx="4735" cy="1364"/>
            </a:xfrm>
            <a:prstGeom prst="rect">
              <a:avLst/>
            </a:prstGeom>
            <a:solidFill>
              <a:srgbClr val="C0C0C0"/>
            </a:solidFill>
            <a:ln w="38100" cmpd="dbl">
              <a:noFill/>
              <a:miter lim="800000"/>
              <a:headEnd/>
              <a:tailEnd/>
            </a:ln>
          </p:spPr>
          <p:txBody>
            <a:bodyPr vert="horz" wrap="square" lIns="78638" tIns="39319" rIns="78638" bIns="39319"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STATE SCIENTIFIC RESEARCH INSTITUTE</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CENTER FOR PHYSICAL SCIENCES </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AND </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TECHNOLOGY (FTMC)</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Director:</a:t>
              </a:r>
              <a:r>
                <a:rPr kumimoji="0" lang="en-GB" sz="1000" b="1" i="0" u="none" strike="noStrike" cap="none" normalizeH="0" baseline="0" smtClean="0">
                  <a:ln>
                    <a:noFill/>
                  </a:ln>
                  <a:solidFill>
                    <a:srgbClr val="000000"/>
                  </a:solidFill>
                  <a:effectLst/>
                  <a:latin typeface="Arial" pitchFamily="34" charset="0"/>
                  <a:ea typeface="Calibri" pitchFamily="34" charset="0"/>
                  <a:cs typeface="Arial" pitchFamily="34" charset="0"/>
                </a:rPr>
                <a:t> </a:t>
              </a: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Prof. </a:t>
              </a:r>
              <a:r>
                <a:rPr kumimoji="0" lang="en-GB" sz="1000" b="1" i="0" u="none" strike="noStrike" cap="none" normalizeH="0" baseline="0" smtClean="0">
                  <a:ln>
                    <a:noFill/>
                  </a:ln>
                  <a:solidFill>
                    <a:schemeClr val="tx1"/>
                  </a:solidFill>
                  <a:effectLst/>
                  <a:latin typeface="Arial" pitchFamily="34" charset="0"/>
                  <a:ea typeface="Calibri" pitchFamily="34" charset="0"/>
                  <a:cs typeface="Arial" pitchFamily="34" charset="0"/>
                </a:rPr>
                <a:t>G.Valu</a:t>
              </a:r>
              <a:r>
                <a:rPr kumimoji="0" lang="en-GB" sz="1000" b="1" i="0" u="none" strike="noStrike" cap="none" normalizeH="0" baseline="0" smtClean="0">
                  <a:ln>
                    <a:noFill/>
                  </a:ln>
                  <a:solidFill>
                    <a:schemeClr val="tx1"/>
                  </a:solidFill>
                  <a:effectLst/>
                  <a:latin typeface="Calibri"/>
                  <a:ea typeface="Calibri" pitchFamily="34" charset="0"/>
                  <a:cs typeface="Arial" pitchFamily="34" charset="0"/>
                </a:rPr>
                <a:t>š</a:t>
              </a:r>
              <a:r>
                <a:rPr kumimoji="0" lang="en-GB" sz="1000" b="1" i="0" u="none" strike="noStrike" cap="none" normalizeH="0" baseline="0" smtClean="0">
                  <a:ln>
                    <a:noFill/>
                  </a:ln>
                  <a:solidFill>
                    <a:schemeClr val="tx1"/>
                  </a:solidFill>
                  <a:effectLst/>
                  <a:latin typeface="Arial" pitchFamily="34" charset="0"/>
                  <a:ea typeface="Calibri" pitchFamily="34" charset="0"/>
                  <a:cs typeface="Arial" pitchFamily="34" charset="0"/>
                </a:rPr>
                <a:t>is</a:t>
              </a:r>
              <a:endParaRPr kumimoji="0" lang="en-GB" sz="1800" b="0" i="0" u="none" strike="noStrike" cap="none" normalizeH="0" baseline="0" smtClean="0">
                <a:ln>
                  <a:noFill/>
                </a:ln>
                <a:solidFill>
                  <a:schemeClr val="tx1"/>
                </a:solidFill>
                <a:effectLst/>
                <a:latin typeface="Calibri" pitchFamily="34" charset="0"/>
              </a:endParaRPr>
            </a:p>
          </p:txBody>
        </p:sp>
        <p:sp>
          <p:nvSpPr>
            <p:cNvPr id="95270" name="Rectangle 38"/>
            <p:cNvSpPr>
              <a:spLocks noChangeArrowheads="1"/>
            </p:cNvSpPr>
            <p:nvPr/>
          </p:nvSpPr>
          <p:spPr bwMode="auto">
            <a:xfrm>
              <a:off x="3668" y="5397"/>
              <a:ext cx="3515" cy="675"/>
            </a:xfrm>
            <a:prstGeom prst="rect">
              <a:avLst/>
            </a:prstGeom>
            <a:solidFill>
              <a:srgbClr val="C0C0C0"/>
            </a:solidFill>
            <a:ln w="15875">
              <a:noFill/>
              <a:miter lim="800000"/>
              <a:headEnd/>
              <a:tailEnd/>
            </a:ln>
          </p:spPr>
          <p:txBody>
            <a:bodyPr vert="horz" wrap="square" lIns="49680" tIns="36000" rIns="6768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DIRECTORATE</a:t>
              </a:r>
              <a:endParaRPr kumimoji="0" lang="en-GB" sz="1800" b="0" i="0" u="none" strike="noStrike" cap="none" normalizeH="0" baseline="0" smtClean="0">
                <a:ln>
                  <a:noFill/>
                </a:ln>
                <a:solidFill>
                  <a:schemeClr val="tx1"/>
                </a:solidFill>
                <a:effectLst/>
                <a:latin typeface="Calibri" pitchFamily="34" charset="0"/>
              </a:endParaRPr>
            </a:p>
          </p:txBody>
        </p:sp>
        <p:sp>
          <p:nvSpPr>
            <p:cNvPr id="95269" name="Rectangle 37"/>
            <p:cNvSpPr>
              <a:spLocks noChangeArrowheads="1"/>
            </p:cNvSpPr>
            <p:nvPr/>
          </p:nvSpPr>
          <p:spPr bwMode="auto">
            <a:xfrm>
              <a:off x="8190" y="3838"/>
              <a:ext cx="1540" cy="1260"/>
            </a:xfrm>
            <a:prstGeom prst="rect">
              <a:avLst/>
            </a:prstGeom>
            <a:solidFill>
              <a:srgbClr val="C0C0C0"/>
            </a:solidFill>
            <a:ln w="15875">
              <a:noFill/>
              <a:miter lim="800000"/>
              <a:headEnd/>
              <a:tailEnd/>
            </a:ln>
          </p:spPr>
          <p:txBody>
            <a:bodyPr vert="horz" wrap="square" lIns="78638" tIns="71208" rIns="78638" bIns="7120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000" b="0" i="0" u="none" strike="noStrike" cap="none" normalizeH="0" baseline="0" smtClean="0">
                  <a:ln>
                    <a:noFill/>
                  </a:ln>
                  <a:solidFill>
                    <a:srgbClr val="000000"/>
                  </a:solidFill>
                  <a:effectLst/>
                  <a:latin typeface="Arial" pitchFamily="34" charset="0"/>
                  <a:ea typeface="Calibri" pitchFamily="34" charset="0"/>
                  <a:cs typeface="Arial" pitchFamily="34" charset="0"/>
                </a:rPr>
                <a:t>SCIENTIFIC</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rgbClr val="000000"/>
                  </a:solidFill>
                  <a:effectLst/>
                  <a:latin typeface="Arial" pitchFamily="34" charset="0"/>
                  <a:ea typeface="Calibri" pitchFamily="34" charset="0"/>
                  <a:cs typeface="Arial" pitchFamily="34" charset="0"/>
                </a:rPr>
                <a:t>COUNSIL OF</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smtClean="0">
                  <a:ln>
                    <a:noFill/>
                  </a:ln>
                  <a:solidFill>
                    <a:srgbClr val="000000"/>
                  </a:solidFill>
                  <a:effectLst/>
                  <a:latin typeface="Arial" pitchFamily="34" charset="0"/>
                  <a:ea typeface="Calibri" pitchFamily="34" charset="0"/>
                  <a:cs typeface="Arial" pitchFamily="34" charset="0"/>
                </a:rPr>
                <a:t>FTMC</a:t>
              </a:r>
              <a:endParaRPr kumimoji="0" lang="lt-LT" sz="1800" b="0" i="0" u="none" strike="noStrike" cap="none" normalizeH="0" baseline="0" smtClean="0">
                <a:ln>
                  <a:noFill/>
                </a:ln>
                <a:solidFill>
                  <a:schemeClr val="tx1"/>
                </a:solidFill>
                <a:effectLst/>
                <a:latin typeface="Calibri" pitchFamily="34" charset="0"/>
              </a:endParaRPr>
            </a:p>
          </p:txBody>
        </p:sp>
        <p:sp>
          <p:nvSpPr>
            <p:cNvPr id="95268" name="Rectangle 36"/>
            <p:cNvSpPr>
              <a:spLocks noChangeArrowheads="1"/>
            </p:cNvSpPr>
            <p:nvPr/>
          </p:nvSpPr>
          <p:spPr bwMode="auto">
            <a:xfrm>
              <a:off x="2322" y="6657"/>
              <a:ext cx="2966" cy="1077"/>
            </a:xfrm>
            <a:prstGeom prst="rect">
              <a:avLst/>
            </a:prstGeom>
            <a:solidFill>
              <a:srgbClr val="C0C0C0"/>
            </a:solidFill>
            <a:ln w="15875">
              <a:noFill/>
              <a:miter lim="800000"/>
              <a:headEnd/>
              <a:tailEnd/>
            </a:ln>
          </p:spPr>
          <p:txBody>
            <a:bodyPr vert="horz" wrap="square" lIns="15480" tIns="39319" rIns="15480" bIns="39319"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OTHER DEPARTMENTS</a:t>
              </a:r>
              <a:endParaRPr kumimoji="0" lang="en-GB" sz="1800" b="0" i="0" u="none" strike="noStrike" cap="none" normalizeH="0" baseline="0" smtClean="0">
                <a:ln>
                  <a:noFill/>
                </a:ln>
                <a:solidFill>
                  <a:schemeClr val="tx1"/>
                </a:solidFill>
                <a:effectLst/>
                <a:latin typeface="Calibri" pitchFamily="34" charset="0"/>
              </a:endParaRPr>
            </a:p>
          </p:txBody>
        </p:sp>
        <p:sp>
          <p:nvSpPr>
            <p:cNvPr id="95267" name="Rectangle 35"/>
            <p:cNvSpPr>
              <a:spLocks noChangeArrowheads="1"/>
            </p:cNvSpPr>
            <p:nvPr/>
          </p:nvSpPr>
          <p:spPr bwMode="auto">
            <a:xfrm>
              <a:off x="5468" y="6657"/>
              <a:ext cx="3515" cy="1077"/>
            </a:xfrm>
            <a:prstGeom prst="rect">
              <a:avLst/>
            </a:prstGeom>
            <a:solidFill>
              <a:srgbClr val="FF9900"/>
            </a:solidFill>
            <a:ln w="12700">
              <a:solidFill>
                <a:srgbClr val="FF9900"/>
              </a:solidFill>
              <a:miter lim="800000"/>
              <a:headEnd/>
              <a:tailEnd/>
            </a:ln>
          </p:spPr>
          <p:txBody>
            <a:bodyPr vert="horz" wrap="square" lIns="78638" tIns="39319" rIns="78638" bIns="39319"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METROLOGY DEPARTMENT</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Head</a:t>
              </a:r>
              <a:r>
                <a:rPr kumimoji="0" lang="en-GB"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GB" sz="1000" b="1" i="0" u="none" strike="noStrike" cap="none" normalizeH="0" baseline="0" dirty="0" err="1" smtClean="0">
                  <a:ln>
                    <a:noFill/>
                  </a:ln>
                  <a:effectLst/>
                  <a:latin typeface="Arial" pitchFamily="34" charset="0"/>
                  <a:ea typeface="Calibri" pitchFamily="34" charset="0"/>
                  <a:cs typeface="Arial" pitchFamily="34" charset="0"/>
                </a:rPr>
                <a:t>Dr.</a:t>
              </a:r>
              <a:r>
                <a:rPr kumimoji="0" lang="en-GB" sz="1000" b="0" i="0" u="none" strike="noStrike" cap="none" normalizeH="0" baseline="0" dirty="0" smtClean="0">
                  <a:ln>
                    <a:noFill/>
                  </a:ln>
                  <a:effectLst/>
                  <a:latin typeface="Arial" pitchFamily="34" charset="0"/>
                  <a:ea typeface="Calibri" pitchFamily="34" charset="0"/>
                  <a:cs typeface="Arial" pitchFamily="34" charset="0"/>
                </a:rPr>
                <a:t> </a:t>
              </a:r>
              <a:r>
                <a:rPr kumimoji="0" lang="en-GB" sz="1000" b="1" i="0" u="none" strike="noStrike" cap="none" normalizeH="0" baseline="0" dirty="0" smtClean="0">
                  <a:ln>
                    <a:noFill/>
                  </a:ln>
                  <a:effectLst/>
                  <a:latin typeface="Arial" pitchFamily="34" charset="0"/>
                  <a:ea typeface="Calibri" pitchFamily="34" charset="0"/>
                  <a:cs typeface="Arial" pitchFamily="34" charset="0"/>
                </a:rPr>
                <a:t>E. </a:t>
              </a:r>
              <a:r>
                <a:rPr kumimoji="0" lang="en-GB" sz="1000" b="1" i="0" u="none" strike="noStrike" cap="none" normalizeH="0" baseline="0" dirty="0" err="1" smtClean="0">
                  <a:ln>
                    <a:noFill/>
                  </a:ln>
                  <a:effectLst/>
                  <a:latin typeface="Arial" pitchFamily="34" charset="0"/>
                  <a:ea typeface="Calibri" pitchFamily="34" charset="0"/>
                  <a:cs typeface="Arial" pitchFamily="34" charset="0"/>
                </a:rPr>
                <a:t>Naujalis</a:t>
              </a:r>
              <a:endParaRPr kumimoji="0" lang="ru-RU" sz="5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Deputy: </a:t>
              </a:r>
              <a:r>
                <a:rPr kumimoji="0" lang="en-GB" sz="1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Dr</a:t>
              </a:r>
              <a:r>
                <a:rPr kumimoji="0" lang="en-GB" sz="10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a:t>
              </a:r>
              <a:r>
                <a:rPr kumimoji="0" lang="en-GB"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R. </a:t>
              </a:r>
              <a:r>
                <a:rPr kumimoji="0" lang="en-GB" sz="10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Mi</a:t>
              </a:r>
              <a:r>
                <a:rPr kumimoji="0" lang="en-GB" sz="1000" b="1" i="0" u="none" strike="noStrike" cap="none" normalizeH="0" baseline="0" dirty="0" err="1" smtClean="0">
                  <a:ln>
                    <a:noFill/>
                  </a:ln>
                  <a:solidFill>
                    <a:srgbClr val="000000"/>
                  </a:solidFill>
                  <a:effectLst/>
                  <a:latin typeface="Calibri"/>
                  <a:ea typeface="Calibri" pitchFamily="34" charset="0"/>
                  <a:cs typeface="Arial" pitchFamily="34" charset="0"/>
                </a:rPr>
                <a:t>š</a:t>
              </a:r>
              <a:r>
                <a:rPr kumimoji="0" lang="en-GB" sz="10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kinis</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endParaRPr>
            </a:p>
          </p:txBody>
        </p:sp>
        <p:sp>
          <p:nvSpPr>
            <p:cNvPr id="95266" name="Rectangle 34"/>
            <p:cNvSpPr>
              <a:spLocks noChangeArrowheads="1"/>
            </p:cNvSpPr>
            <p:nvPr/>
          </p:nvSpPr>
          <p:spPr bwMode="auto">
            <a:xfrm>
              <a:off x="1148" y="9985"/>
              <a:ext cx="1548" cy="3872"/>
            </a:xfrm>
            <a:prstGeom prst="rect">
              <a:avLst/>
            </a:prstGeom>
            <a:solidFill>
              <a:srgbClr val="FF9900"/>
            </a:solidFill>
            <a:ln w="15875">
              <a:solidFill>
                <a:srgbClr val="FF9900"/>
              </a:solidFill>
              <a:miter lim="800000"/>
              <a:headEnd/>
              <a:tailEnd/>
            </a:ln>
          </p:spPr>
          <p:txBody>
            <a:bodyPr vert="horz" wrap="square" lIns="30960" tIns="39319" rIns="30960" bIns="39319"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TIME AND FREQUENCY STANDARD LABORATORY (TFSL)</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Head and technical manager: </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Dr</a:t>
              </a:r>
              <a:r>
                <a:rPr kumimoji="0" lang="en-GB" sz="1000" b="1" i="0" u="none" strike="noStrike" cap="none" normalizeH="0" baseline="0" smtClean="0">
                  <a:ln>
                    <a:noFill/>
                  </a:ln>
                  <a:solidFill>
                    <a:schemeClr val="tx1"/>
                  </a:solidFill>
                  <a:effectLst/>
                  <a:latin typeface="Arial" pitchFamily="34" charset="0"/>
                  <a:ea typeface="Calibri" pitchFamily="34" charset="0"/>
                  <a:cs typeface="Arial" pitchFamily="34" charset="0"/>
                </a:rPr>
                <a:t>. R .Mi</a:t>
              </a:r>
              <a:r>
                <a:rPr kumimoji="0" lang="en-GB" sz="1000" b="1" i="0" u="none" strike="noStrike" cap="none" normalizeH="0" baseline="0" smtClean="0">
                  <a:ln>
                    <a:noFill/>
                  </a:ln>
                  <a:solidFill>
                    <a:schemeClr val="tx1"/>
                  </a:solidFill>
                  <a:effectLst/>
                  <a:latin typeface="Calibri"/>
                  <a:ea typeface="Calibri" pitchFamily="34" charset="0"/>
                  <a:cs typeface="Arial" pitchFamily="34" charset="0"/>
                </a:rPr>
                <a:t>š</a:t>
              </a:r>
              <a:r>
                <a:rPr kumimoji="0" lang="en-GB" sz="1000" b="1" i="0" u="none" strike="noStrike" cap="none" normalizeH="0" baseline="0" smtClean="0">
                  <a:ln>
                    <a:noFill/>
                  </a:ln>
                  <a:solidFill>
                    <a:schemeClr val="tx1"/>
                  </a:solidFill>
                  <a:effectLst/>
                  <a:latin typeface="Arial" pitchFamily="34" charset="0"/>
                  <a:ea typeface="Calibri" pitchFamily="34" charset="0"/>
                  <a:cs typeface="Arial" pitchFamily="34" charset="0"/>
                </a:rPr>
                <a:t>kinis</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Quality manager: </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J. Res. Assoc.</a:t>
              </a:r>
              <a:r>
                <a:rPr kumimoji="0" lang="en-GB" sz="1000" b="1" i="0" u="none" strike="noStrike" cap="none" normalizeH="0" baseline="0" smtClean="0">
                  <a:ln>
                    <a:noFill/>
                  </a:ln>
                  <a:solidFill>
                    <a:schemeClr val="tx1"/>
                  </a:solidFill>
                  <a:effectLst/>
                  <a:latin typeface="Arial" pitchFamily="34" charset="0"/>
                  <a:ea typeface="Calibri" pitchFamily="34" charset="0"/>
                  <a:cs typeface="Arial" pitchFamily="34" charset="0"/>
                </a:rPr>
                <a:t> E.Urba</a:t>
              </a:r>
              <a:endParaRPr kumimoji="0" lang="en-GB" sz="1800" b="0" i="0" u="none" strike="noStrike" cap="none" normalizeH="0" baseline="0" smtClean="0">
                <a:ln>
                  <a:noFill/>
                </a:ln>
                <a:solidFill>
                  <a:schemeClr val="tx1"/>
                </a:solidFill>
                <a:effectLst/>
                <a:latin typeface="Calibri" pitchFamily="34" charset="0"/>
              </a:endParaRPr>
            </a:p>
          </p:txBody>
        </p:sp>
        <p:sp>
          <p:nvSpPr>
            <p:cNvPr id="95265" name="Rectangle 33"/>
            <p:cNvSpPr>
              <a:spLocks noChangeArrowheads="1"/>
            </p:cNvSpPr>
            <p:nvPr/>
          </p:nvSpPr>
          <p:spPr bwMode="auto">
            <a:xfrm>
              <a:off x="2784" y="9974"/>
              <a:ext cx="1866" cy="3883"/>
            </a:xfrm>
            <a:prstGeom prst="rect">
              <a:avLst/>
            </a:prstGeom>
            <a:solidFill>
              <a:srgbClr val="FF9900"/>
            </a:solidFill>
            <a:ln w="15875">
              <a:solidFill>
                <a:srgbClr val="FF9900"/>
              </a:solidFill>
              <a:miter lim="800000"/>
              <a:headEnd/>
              <a:tailEnd/>
            </a:ln>
          </p:spPr>
          <p:txBody>
            <a:bodyPr vert="horz" wrap="square" lIns="32198" tIns="39319" rIns="32198" bIns="39319"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TEMPERATURE STANDARD LABORATORY</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(TSL)</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Head and technical manager:</a:t>
              </a:r>
              <a:r>
                <a:rPr kumimoji="0" lang="en-GB"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err="1" smtClean="0">
                  <a:ln>
                    <a:noFill/>
                  </a:ln>
                  <a:effectLst/>
                  <a:latin typeface="Arial" pitchFamily="34" charset="0"/>
                  <a:ea typeface="Calibri" pitchFamily="34" charset="0"/>
                  <a:cs typeface="Arial" pitchFamily="34" charset="0"/>
                </a:rPr>
                <a:t>Dr.L.Gaidamo-vičiūtė</a:t>
              </a:r>
              <a:endParaRPr kumimoji="0" lang="ru-RU" sz="5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manager:</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Eng. </a:t>
              </a:r>
              <a:r>
                <a:rPr kumimoji="0" lang="en-GB" sz="1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K.Mikalauskas</a:t>
              </a:r>
              <a:endParaRPr kumimoji="0" lang="en-GB" sz="1800" b="0" i="0" u="none" strike="noStrike" cap="none" normalizeH="0" baseline="0" dirty="0" smtClean="0">
                <a:ln>
                  <a:noFill/>
                </a:ln>
                <a:solidFill>
                  <a:schemeClr val="tx1"/>
                </a:solidFill>
                <a:effectLst/>
                <a:latin typeface="Calibri" pitchFamily="34" charset="0"/>
              </a:endParaRPr>
            </a:p>
          </p:txBody>
        </p:sp>
        <p:sp>
          <p:nvSpPr>
            <p:cNvPr id="95264" name="Rectangle 32"/>
            <p:cNvSpPr>
              <a:spLocks noChangeArrowheads="1"/>
            </p:cNvSpPr>
            <p:nvPr/>
          </p:nvSpPr>
          <p:spPr bwMode="auto">
            <a:xfrm>
              <a:off x="4809" y="9974"/>
              <a:ext cx="1859" cy="3883"/>
            </a:xfrm>
            <a:prstGeom prst="rect">
              <a:avLst/>
            </a:prstGeom>
            <a:solidFill>
              <a:srgbClr val="FF9900"/>
            </a:solidFill>
            <a:ln w="15875">
              <a:solidFill>
                <a:srgbClr val="FF9900"/>
              </a:solidFill>
              <a:miter lim="800000"/>
              <a:headEnd/>
              <a:tailEnd/>
            </a:ln>
          </p:spPr>
          <p:txBody>
            <a:bodyPr vert="horz" wrap="square" lIns="30960" tIns="39319" rIns="30960" bIns="39319"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ELECTRICAL STANDARDS LABORATORY</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(ESL)</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Head and technical manager: </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Dr</a:t>
              </a:r>
              <a:r>
                <a:rPr kumimoji="0" lang="en-GB" sz="1000" b="1" i="0" u="none" strike="noStrike" cap="none" normalizeH="0" baseline="0" smtClean="0">
                  <a:ln>
                    <a:noFill/>
                  </a:ln>
                  <a:solidFill>
                    <a:schemeClr val="tx1"/>
                  </a:solidFill>
                  <a:effectLst/>
                  <a:latin typeface="Arial" pitchFamily="34" charset="0"/>
                  <a:ea typeface="Calibri" pitchFamily="34" charset="0"/>
                  <a:cs typeface="Arial" pitchFamily="34" charset="0"/>
                </a:rPr>
                <a:t>. R .Mi</a:t>
              </a:r>
              <a:r>
                <a:rPr kumimoji="0" lang="en-GB" sz="1000" b="1" i="0" u="none" strike="noStrike" cap="none" normalizeH="0" baseline="0" smtClean="0">
                  <a:ln>
                    <a:noFill/>
                  </a:ln>
                  <a:solidFill>
                    <a:schemeClr val="tx1"/>
                  </a:solidFill>
                  <a:effectLst/>
                  <a:latin typeface="Calibri"/>
                  <a:ea typeface="Calibri" pitchFamily="34" charset="0"/>
                  <a:cs typeface="Arial" pitchFamily="34" charset="0"/>
                </a:rPr>
                <a:t>š</a:t>
              </a:r>
              <a:r>
                <a:rPr kumimoji="0" lang="en-GB" sz="1000" b="1" i="0" u="none" strike="noStrike" cap="none" normalizeH="0" baseline="0" smtClean="0">
                  <a:ln>
                    <a:noFill/>
                  </a:ln>
                  <a:solidFill>
                    <a:schemeClr val="tx1"/>
                  </a:solidFill>
                  <a:effectLst/>
                  <a:latin typeface="Arial" pitchFamily="34" charset="0"/>
                  <a:ea typeface="Calibri" pitchFamily="34" charset="0"/>
                  <a:cs typeface="Arial" pitchFamily="34" charset="0"/>
                </a:rPr>
                <a:t>kinis</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Quality manager: </a:t>
              </a: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Eng.</a:t>
              </a:r>
              <a:r>
                <a:rPr kumimoji="0" lang="en-GB" sz="1000" b="1" i="0" u="none" strike="noStrike" cap="none" normalizeH="0" baseline="0" smtClean="0">
                  <a:ln>
                    <a:noFill/>
                  </a:ln>
                  <a:solidFill>
                    <a:srgbClr val="000000"/>
                  </a:solidFill>
                  <a:effectLst/>
                  <a:latin typeface="Arial" pitchFamily="34" charset="0"/>
                  <a:ea typeface="Calibri" pitchFamily="34" charset="0"/>
                  <a:cs typeface="Arial" pitchFamily="34" charset="0"/>
                </a:rPr>
                <a:t> A.Barta</a:t>
              </a:r>
              <a:r>
                <a:rPr kumimoji="0" lang="en-GB" sz="1000" b="1" i="0" u="none" strike="noStrike" cap="none" normalizeH="0" baseline="0" smtClean="0">
                  <a:ln>
                    <a:noFill/>
                  </a:ln>
                  <a:solidFill>
                    <a:srgbClr val="000000"/>
                  </a:solidFill>
                  <a:effectLst/>
                  <a:latin typeface="Calibri"/>
                  <a:ea typeface="Calibri" pitchFamily="34" charset="0"/>
                  <a:cs typeface="Arial" pitchFamily="34" charset="0"/>
                </a:rPr>
                <a:t>š</a:t>
              </a:r>
              <a:r>
                <a:rPr kumimoji="0" lang="en-GB" sz="1000" b="1" i="0" u="none" strike="noStrike" cap="none" normalizeH="0" baseline="0" smtClean="0">
                  <a:ln>
                    <a:noFill/>
                  </a:ln>
                  <a:solidFill>
                    <a:srgbClr val="000000"/>
                  </a:solidFill>
                  <a:effectLst/>
                  <a:latin typeface="Arial" pitchFamily="34" charset="0"/>
                  <a:ea typeface="Calibri" pitchFamily="34" charset="0"/>
                  <a:cs typeface="Arial" pitchFamily="34" charset="0"/>
                </a:rPr>
                <a:t>iūnas</a:t>
              </a:r>
              <a:endParaRPr kumimoji="0" lang="en-GB" sz="1800" b="0" i="0" u="none" strike="noStrike" cap="none" normalizeH="0" baseline="0" smtClean="0">
                <a:ln>
                  <a:noFill/>
                </a:ln>
                <a:solidFill>
                  <a:schemeClr val="tx1"/>
                </a:solidFill>
                <a:effectLst/>
                <a:latin typeface="Calibri" pitchFamily="34" charset="0"/>
              </a:endParaRPr>
            </a:p>
          </p:txBody>
        </p:sp>
        <p:sp>
          <p:nvSpPr>
            <p:cNvPr id="95263" name="Rectangle 31"/>
            <p:cNvSpPr>
              <a:spLocks noChangeArrowheads="1"/>
            </p:cNvSpPr>
            <p:nvPr/>
          </p:nvSpPr>
          <p:spPr bwMode="auto">
            <a:xfrm>
              <a:off x="6788" y="9974"/>
              <a:ext cx="1680" cy="3883"/>
            </a:xfrm>
            <a:prstGeom prst="rect">
              <a:avLst/>
            </a:prstGeom>
            <a:solidFill>
              <a:srgbClr val="FF9900"/>
            </a:solidFill>
            <a:ln w="15875">
              <a:solidFill>
                <a:srgbClr val="FF9900"/>
              </a:solidFill>
              <a:miter lim="800000"/>
              <a:headEnd/>
              <a:tailEnd/>
            </a:ln>
          </p:spPr>
          <p:txBody>
            <a:bodyPr vert="horz" wrap="square" lIns="30960" tIns="39319" rIns="30960" bIns="39319"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LABORATORY FOR METROLOGY IN CHEMISTRY</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GB" sz="1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LMiC</a:t>
              </a:r>
              <a:r>
                <a:rPr kumimoji="0" lang="en-GB"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Head and technical manager: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Dr</a:t>
              </a:r>
              <a:r>
                <a:rPr kumimoji="0" lang="en-GB" sz="1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t>
              </a:r>
              <a:r>
                <a:rPr kumimoji="0" lang="en-GB"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GB" sz="1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E.Naujalis</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manager:</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effectLst/>
                  <a:latin typeface="Arial" pitchFamily="34" charset="0"/>
                  <a:ea typeface="Calibri" pitchFamily="34" charset="0"/>
                  <a:cs typeface="Arial" pitchFamily="34" charset="0"/>
                </a:rPr>
                <a:t>Res. Assoc.</a:t>
              </a:r>
              <a:r>
                <a:rPr kumimoji="0" lang="en-GB" sz="1000" b="0" i="0" u="none" strike="noStrike" cap="none" normalizeH="0" baseline="0" dirty="0" smtClean="0">
                  <a:ln>
                    <a:noFill/>
                  </a:ln>
                  <a:effectLst/>
                  <a:latin typeface="Calibri" pitchFamily="34" charset="0"/>
                  <a:ea typeface="Calibri" pitchFamily="34" charset="0"/>
                  <a:cs typeface="Times New Roman" pitchFamily="18" charset="0"/>
                </a:rPr>
                <a:t> </a:t>
              </a:r>
              <a:endParaRPr kumimoji="0" lang="ru-RU" sz="5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effectLst/>
                  <a:latin typeface="Arial" pitchFamily="34" charset="0"/>
                  <a:ea typeface="Calibri" pitchFamily="34" charset="0"/>
                  <a:cs typeface="Arial" pitchFamily="34" charset="0"/>
                </a:rPr>
                <a:t>B. </a:t>
              </a:r>
              <a:r>
                <a:rPr kumimoji="0" lang="en-GB" sz="1000" b="1" i="0" u="none" strike="noStrike" cap="none" normalizeH="0" baseline="0" dirty="0" err="1" smtClean="0">
                  <a:ln>
                    <a:noFill/>
                  </a:ln>
                  <a:effectLst/>
                  <a:latin typeface="Arial" pitchFamily="34" charset="0"/>
                  <a:ea typeface="Calibri" pitchFamily="34" charset="0"/>
                  <a:cs typeface="Arial" pitchFamily="34" charset="0"/>
                </a:rPr>
                <a:t>Kna</a:t>
              </a:r>
              <a:r>
                <a:rPr kumimoji="0" lang="en-GB" sz="1000" b="1" i="0" u="none" strike="noStrike" cap="none" normalizeH="0" baseline="0" dirty="0" err="1" smtClean="0">
                  <a:ln>
                    <a:noFill/>
                  </a:ln>
                  <a:effectLst/>
                  <a:latin typeface="Calibri"/>
                  <a:ea typeface="Calibri" pitchFamily="34" charset="0"/>
                  <a:cs typeface="Arial" pitchFamily="34" charset="0"/>
                </a:rPr>
                <a:t>š</a:t>
              </a:r>
              <a:r>
                <a:rPr kumimoji="0" lang="en-GB" sz="1000" b="1" i="0" u="none" strike="noStrike" cap="none" normalizeH="0" baseline="0" dirty="0" err="1" smtClean="0">
                  <a:ln>
                    <a:noFill/>
                  </a:ln>
                  <a:effectLst/>
                  <a:ea typeface="Calibri" pitchFamily="34" charset="0"/>
                </a:rPr>
                <a:t>ienė</a:t>
              </a:r>
              <a:endParaRPr kumimoji="0" lang="en-GB" sz="1800" b="0" i="0" u="none" strike="noStrike" cap="none" normalizeH="0" baseline="0" dirty="0" smtClean="0">
                <a:ln>
                  <a:noFill/>
                </a:ln>
                <a:effectLst/>
                <a:latin typeface="Calibri" pitchFamily="34" charset="0"/>
              </a:endParaRPr>
            </a:p>
          </p:txBody>
        </p:sp>
        <p:sp>
          <p:nvSpPr>
            <p:cNvPr id="95262" name="Rectangle 30"/>
            <p:cNvSpPr>
              <a:spLocks noChangeArrowheads="1"/>
            </p:cNvSpPr>
            <p:nvPr/>
          </p:nvSpPr>
          <p:spPr bwMode="auto">
            <a:xfrm>
              <a:off x="8580" y="9963"/>
              <a:ext cx="1800" cy="3883"/>
            </a:xfrm>
            <a:prstGeom prst="rect">
              <a:avLst/>
            </a:prstGeom>
            <a:solidFill>
              <a:srgbClr val="FF9900"/>
            </a:solidFill>
            <a:ln w="15875">
              <a:solidFill>
                <a:srgbClr val="FF9900"/>
              </a:solidFill>
              <a:miter lim="800000"/>
              <a:headEnd/>
              <a:tailEnd/>
            </a:ln>
          </p:spPr>
          <p:txBody>
            <a:bodyPr vert="horz" wrap="square" lIns="30960" tIns="39319" rIns="30960" bIns="39319"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IONIZING RADIATION METROLOGY LABORATORY (IRML)</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Head and technical manager: </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Dr. </a:t>
              </a:r>
              <a:r>
                <a:rPr kumimoji="0" lang="en-GB" sz="1000" b="1" i="0" u="none" strike="noStrike" cap="none" normalizeH="0" baseline="0" smtClean="0">
                  <a:ln>
                    <a:noFill/>
                  </a:ln>
                  <a:solidFill>
                    <a:srgbClr val="000000"/>
                  </a:solidFill>
                  <a:effectLst/>
                  <a:latin typeface="Arial" pitchFamily="34" charset="0"/>
                  <a:ea typeface="Calibri" pitchFamily="34" charset="0"/>
                  <a:cs typeface="Arial" pitchFamily="34" charset="0"/>
                </a:rPr>
                <a:t>A.Gudelis</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ea typeface="Calibri" pitchFamily="34" charset="0"/>
                  <a:cs typeface="Arial" pitchFamily="34" charset="0"/>
                </a:rPr>
                <a:t>Quality manager: Eng.</a:t>
              </a:r>
              <a:r>
                <a:rPr kumimoji="0" lang="en-GB" sz="1000" b="1" i="0" u="none" strike="noStrike" cap="none" normalizeH="0" baseline="0" smtClean="0">
                  <a:ln>
                    <a:noFill/>
                  </a:ln>
                  <a:solidFill>
                    <a:srgbClr val="000000"/>
                  </a:solidFill>
                  <a:effectLst/>
                  <a:latin typeface="Arial" pitchFamily="34" charset="0"/>
                  <a:ea typeface="Calibri" pitchFamily="34" charset="0"/>
                  <a:cs typeface="Arial" pitchFamily="34" charset="0"/>
                </a:rPr>
                <a:t> I. Gorina</a:t>
              </a:r>
              <a:endParaRPr kumimoji="0" lang="en-GB" sz="1800" b="0" i="0" u="none" strike="noStrike" cap="none" normalizeH="0" baseline="0" smtClean="0">
                <a:ln>
                  <a:noFill/>
                </a:ln>
                <a:solidFill>
                  <a:schemeClr val="tx1"/>
                </a:solidFill>
                <a:effectLst/>
                <a:latin typeface="Calibri" pitchFamily="34" charset="0"/>
              </a:endParaRPr>
            </a:p>
          </p:txBody>
        </p:sp>
        <p:sp>
          <p:nvSpPr>
            <p:cNvPr id="95261" name="Rectangle 29"/>
            <p:cNvSpPr>
              <a:spLocks noChangeArrowheads="1"/>
            </p:cNvSpPr>
            <p:nvPr/>
          </p:nvSpPr>
          <p:spPr bwMode="auto">
            <a:xfrm>
              <a:off x="3135" y="8271"/>
              <a:ext cx="4853" cy="1080"/>
            </a:xfrm>
            <a:prstGeom prst="rect">
              <a:avLst/>
            </a:prstGeom>
            <a:solidFill>
              <a:srgbClr val="FF9900"/>
            </a:solidFill>
            <a:ln w="15875">
              <a:solidFill>
                <a:srgbClr val="FF9900"/>
              </a:solidFill>
              <a:miter lim="800000"/>
              <a:headEnd/>
              <a:tailEnd/>
            </a:ln>
          </p:spPr>
          <p:txBody>
            <a:bodyPr vert="horz" wrap="square" lIns="78638" tIns="71208" rIns="78638" bIns="7120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Chief quality manager</a:t>
              </a:r>
              <a:r>
                <a:rPr kumimoji="0" lang="en-GB" sz="1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t>
              </a:r>
              <a:r>
                <a:rPr kumimoji="0" lang="en-GB"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Eng.</a:t>
              </a:r>
              <a:r>
                <a:rPr kumimoji="0" lang="en-GB"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E. </a:t>
              </a:r>
              <a:r>
                <a:rPr kumimoji="0" lang="en-GB" sz="10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Baniulienė</a:t>
              </a:r>
              <a:r>
                <a:rPr kumimoji="0" lang="en-GB"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Deputy: </a:t>
              </a:r>
              <a:r>
                <a:rPr kumimoji="0" lang="en-GB" sz="1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J.Res.Assoc</a:t>
              </a:r>
              <a:r>
                <a:rPr kumimoji="0" lang="en-GB"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GB"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GB" sz="10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E.Urba</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NMI coordinator for Quality</a:t>
              </a: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GB" sz="1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en-GB" sz="1000" b="1" i="0" u="none" strike="noStrike" cap="none" normalizeH="0" baseline="0" dirty="0" smtClean="0">
                  <a:ln>
                    <a:noFill/>
                  </a:ln>
                  <a:effectLst/>
                  <a:latin typeface="Arial" pitchFamily="34" charset="0"/>
                  <a:ea typeface="Calibri" pitchFamily="34" charset="0"/>
                  <a:cs typeface="Arial" pitchFamily="34" charset="0"/>
                </a:rPr>
                <a:t>I. </a:t>
              </a:r>
              <a:r>
                <a:rPr kumimoji="0" lang="en-GB" sz="1000" b="1" i="0" u="none" strike="noStrike" cap="none" normalizeH="0" baseline="0" dirty="0" err="1" smtClean="0">
                  <a:ln>
                    <a:noFill/>
                  </a:ln>
                  <a:effectLst/>
                  <a:latin typeface="Arial" pitchFamily="34" charset="0"/>
                  <a:ea typeface="Calibri" pitchFamily="34" charset="0"/>
                  <a:cs typeface="Arial" pitchFamily="34" charset="0"/>
                </a:rPr>
                <a:t>Lazdauskaitė</a:t>
              </a:r>
              <a:r>
                <a:rPr kumimoji="0" lang="en-GB" sz="1000" b="0" i="0" u="none" strike="noStrike" cap="none" normalizeH="0" baseline="0" dirty="0" smtClean="0">
                  <a:ln>
                    <a:noFill/>
                  </a:ln>
                  <a:effectLst/>
                  <a:ea typeface="Calibri" pitchFamily="34" charset="0"/>
                </a:rPr>
                <a:t> </a:t>
              </a:r>
              <a:endParaRPr kumimoji="0" lang="en-GB" sz="1800" b="0" i="0" u="none" strike="noStrike" cap="none" normalizeH="0" baseline="0" dirty="0" smtClean="0">
                <a:ln>
                  <a:noFill/>
                </a:ln>
                <a:effectLst/>
                <a:latin typeface="Calibri" pitchFamily="34" charset="0"/>
              </a:endParaRPr>
            </a:p>
          </p:txBody>
        </p:sp>
        <p:sp>
          <p:nvSpPr>
            <p:cNvPr id="95260" name="Line 28"/>
            <p:cNvSpPr>
              <a:spLocks noChangeShapeType="1"/>
            </p:cNvSpPr>
            <p:nvPr/>
          </p:nvSpPr>
          <p:spPr bwMode="auto">
            <a:xfrm>
              <a:off x="4020" y="3182"/>
              <a:ext cx="1" cy="615"/>
            </a:xfrm>
            <a:prstGeom prst="line">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59" name="Line 27"/>
            <p:cNvSpPr>
              <a:spLocks noChangeShapeType="1"/>
            </p:cNvSpPr>
            <p:nvPr/>
          </p:nvSpPr>
          <p:spPr bwMode="auto">
            <a:xfrm>
              <a:off x="6804" y="3144"/>
              <a:ext cx="2" cy="615"/>
            </a:xfrm>
            <a:prstGeom prst="line">
              <a:avLst/>
            </a:prstGeom>
            <a:noFill/>
            <a:ln w="12700">
              <a:solidFill>
                <a:srgbClr val="000000"/>
              </a:solidFill>
              <a:round/>
              <a:headEnd/>
              <a:tailEnd type="triangle" w="lg" len="med"/>
            </a:ln>
          </p:spPr>
          <p:txBody>
            <a:bodyPr vert="horz" wrap="square" lIns="91440" tIns="45720" rIns="91440" bIns="45720" numCol="1" anchor="t" anchorCtr="0" compatLnSpc="1">
              <a:prstTxWarp prst="textNoShape">
                <a:avLst/>
              </a:prstTxWarp>
            </a:bodyPr>
            <a:lstStyle/>
            <a:p>
              <a:endParaRPr lang="ru-RU"/>
            </a:p>
          </p:txBody>
        </p:sp>
        <p:sp>
          <p:nvSpPr>
            <p:cNvPr id="95258" name="Text Box 26"/>
            <p:cNvSpPr txBox="1">
              <a:spLocks noChangeArrowheads="1"/>
            </p:cNvSpPr>
            <p:nvPr/>
          </p:nvSpPr>
          <p:spPr bwMode="auto">
            <a:xfrm>
              <a:off x="4928" y="3352"/>
              <a:ext cx="1264" cy="464"/>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Reporting</a:t>
              </a:r>
              <a:endParaRPr kumimoji="0" lang="en-GB" sz="1800" b="0" i="0" u="none" strike="noStrike" cap="none" normalizeH="0" baseline="0" smtClean="0">
                <a:ln>
                  <a:noFill/>
                </a:ln>
                <a:solidFill>
                  <a:schemeClr val="tx1"/>
                </a:solidFill>
                <a:effectLst/>
                <a:latin typeface="Calibri" pitchFamily="34" charset="0"/>
              </a:endParaRPr>
            </a:p>
          </p:txBody>
        </p:sp>
        <p:sp>
          <p:nvSpPr>
            <p:cNvPr id="95257" name="Rectangle 25"/>
            <p:cNvSpPr>
              <a:spLocks noChangeArrowheads="1"/>
            </p:cNvSpPr>
            <p:nvPr/>
          </p:nvSpPr>
          <p:spPr bwMode="auto">
            <a:xfrm>
              <a:off x="3070" y="2399"/>
              <a:ext cx="2038" cy="770"/>
            </a:xfrm>
            <a:prstGeom prst="rect">
              <a:avLst/>
            </a:prstGeom>
            <a:noFill/>
            <a:ln w="15875">
              <a:solidFill>
                <a:srgbClr val="000000"/>
              </a:solidFill>
              <a:prstDash val="dash"/>
              <a:miter lim="800000"/>
              <a:headEnd/>
              <a:tailEnd/>
            </a:ln>
          </p:spPr>
          <p:txBody>
            <a:bodyPr vert="horz" wrap="square" lIns="78638" tIns="15480" rIns="78638" bIns="1548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MINISTRY OF EDUCATION AND SCIENCE</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endParaRPr>
            </a:p>
          </p:txBody>
        </p:sp>
        <p:sp>
          <p:nvSpPr>
            <p:cNvPr id="95256" name="Text Box 24"/>
            <p:cNvSpPr txBox="1">
              <a:spLocks noChangeArrowheads="1"/>
            </p:cNvSpPr>
            <p:nvPr/>
          </p:nvSpPr>
          <p:spPr bwMode="auto">
            <a:xfrm>
              <a:off x="7448" y="3237"/>
              <a:ext cx="1440" cy="92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Coordination</a:t>
              </a:r>
              <a:endParaRPr kumimoji="0" lang="ru-RU" sz="5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Supervision</a:t>
              </a:r>
              <a:endParaRPr kumimoji="0" lang="en-GB" sz="1800" b="0" i="0" u="none" strike="noStrike" cap="none" normalizeH="0" baseline="0" smtClean="0">
                <a:ln>
                  <a:noFill/>
                </a:ln>
                <a:solidFill>
                  <a:schemeClr val="tx1"/>
                </a:solidFill>
                <a:effectLst/>
                <a:latin typeface="Calibri" pitchFamily="34" charset="0"/>
              </a:endParaRPr>
            </a:p>
          </p:txBody>
        </p:sp>
        <p:sp>
          <p:nvSpPr>
            <p:cNvPr id="95255" name="Line 23"/>
            <p:cNvSpPr>
              <a:spLocks noChangeShapeType="1"/>
            </p:cNvSpPr>
            <p:nvPr/>
          </p:nvSpPr>
          <p:spPr bwMode="auto">
            <a:xfrm>
              <a:off x="1878" y="9651"/>
              <a:ext cx="7083" cy="1"/>
            </a:xfrm>
            <a:prstGeom prst="line">
              <a:avLst/>
            </a:prstGeom>
            <a:noFill/>
            <a:ln w="19050">
              <a:solidFill>
                <a:srgbClr val="9933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54" name="Line 22"/>
            <p:cNvSpPr>
              <a:spLocks noChangeShapeType="1"/>
            </p:cNvSpPr>
            <p:nvPr/>
          </p:nvSpPr>
          <p:spPr bwMode="auto">
            <a:xfrm>
              <a:off x="5478" y="9337"/>
              <a:ext cx="1" cy="308"/>
            </a:xfrm>
            <a:prstGeom prst="line">
              <a:avLst/>
            </a:prstGeom>
            <a:noFill/>
            <a:ln w="19050">
              <a:solidFill>
                <a:srgbClr val="9933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53" name="Line 21"/>
            <p:cNvSpPr>
              <a:spLocks noChangeShapeType="1"/>
            </p:cNvSpPr>
            <p:nvPr/>
          </p:nvSpPr>
          <p:spPr bwMode="auto">
            <a:xfrm>
              <a:off x="1878" y="9651"/>
              <a:ext cx="1" cy="308"/>
            </a:xfrm>
            <a:prstGeom prst="line">
              <a:avLst/>
            </a:prstGeom>
            <a:noFill/>
            <a:ln w="19050">
              <a:solidFill>
                <a:srgbClr val="9933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52" name="Line 20"/>
            <p:cNvSpPr>
              <a:spLocks noChangeShapeType="1"/>
            </p:cNvSpPr>
            <p:nvPr/>
          </p:nvSpPr>
          <p:spPr bwMode="auto">
            <a:xfrm>
              <a:off x="3725" y="9651"/>
              <a:ext cx="1" cy="308"/>
            </a:xfrm>
            <a:prstGeom prst="line">
              <a:avLst/>
            </a:prstGeom>
            <a:noFill/>
            <a:ln w="19050">
              <a:solidFill>
                <a:srgbClr val="9933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51" name="Line 19"/>
            <p:cNvSpPr>
              <a:spLocks noChangeShapeType="1"/>
            </p:cNvSpPr>
            <p:nvPr/>
          </p:nvSpPr>
          <p:spPr bwMode="auto">
            <a:xfrm>
              <a:off x="5822" y="9639"/>
              <a:ext cx="1" cy="308"/>
            </a:xfrm>
            <a:prstGeom prst="line">
              <a:avLst/>
            </a:prstGeom>
            <a:noFill/>
            <a:ln w="19050">
              <a:solidFill>
                <a:srgbClr val="9933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50" name="Line 18"/>
            <p:cNvSpPr>
              <a:spLocks noChangeShapeType="1"/>
            </p:cNvSpPr>
            <p:nvPr/>
          </p:nvSpPr>
          <p:spPr bwMode="auto">
            <a:xfrm>
              <a:off x="7538" y="9672"/>
              <a:ext cx="1" cy="308"/>
            </a:xfrm>
            <a:prstGeom prst="line">
              <a:avLst/>
            </a:prstGeom>
            <a:noFill/>
            <a:ln w="19050">
              <a:solidFill>
                <a:srgbClr val="9933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49" name="Line 17"/>
            <p:cNvSpPr>
              <a:spLocks noChangeShapeType="1"/>
            </p:cNvSpPr>
            <p:nvPr/>
          </p:nvSpPr>
          <p:spPr bwMode="auto">
            <a:xfrm>
              <a:off x="8961" y="9651"/>
              <a:ext cx="1" cy="308"/>
            </a:xfrm>
            <a:prstGeom prst="line">
              <a:avLst/>
            </a:prstGeom>
            <a:noFill/>
            <a:ln w="19050">
              <a:solidFill>
                <a:srgbClr val="9933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48" name="Rectangle 16"/>
            <p:cNvSpPr>
              <a:spLocks noChangeArrowheads="1"/>
            </p:cNvSpPr>
            <p:nvPr/>
          </p:nvSpPr>
          <p:spPr bwMode="auto">
            <a:xfrm>
              <a:off x="5610" y="2443"/>
              <a:ext cx="2038" cy="770"/>
            </a:xfrm>
            <a:prstGeom prst="rect">
              <a:avLst/>
            </a:prstGeom>
            <a:solidFill>
              <a:srgbClr val="C0C0C0"/>
            </a:solidFill>
            <a:ln w="15875">
              <a:noFill/>
              <a:prstDash val="dash"/>
              <a:miter lim="800000"/>
              <a:headEnd/>
              <a:tailEnd/>
            </a:ln>
          </p:spPr>
          <p:txBody>
            <a:bodyPr vert="horz" wrap="square" lIns="78638" tIns="15480" rIns="78638" bIns="15480" numCol="1" anchor="t" anchorCtr="0" compatLnSpc="1">
              <a:prstTxWarp prst="textNoShape">
                <a:avLst/>
              </a:prstTxWarp>
            </a:bodyPr>
            <a:lstStyle/>
            <a:p>
              <a:pPr marL="0" marR="0" lvl="0" indent="71438"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Calibri" pitchFamily="34" charset="0"/>
                  <a:cs typeface="Arial" pitchFamily="34" charset="0"/>
                </a:rPr>
                <a:t>MINISTRY OF ECONOMY</a:t>
              </a:r>
              <a:endParaRPr kumimoji="0" lang="en-GB" sz="1800" b="0" i="0" u="none" strike="noStrike" cap="none" normalizeH="0" baseline="0" smtClean="0">
                <a:ln>
                  <a:noFill/>
                </a:ln>
                <a:solidFill>
                  <a:schemeClr val="tx1"/>
                </a:solidFill>
                <a:effectLst/>
                <a:latin typeface="Calibri" pitchFamily="34" charset="0"/>
              </a:endParaRPr>
            </a:p>
          </p:txBody>
        </p:sp>
        <p:sp>
          <p:nvSpPr>
            <p:cNvPr id="95247" name="Line 15"/>
            <p:cNvSpPr>
              <a:spLocks noChangeShapeType="1"/>
            </p:cNvSpPr>
            <p:nvPr/>
          </p:nvSpPr>
          <p:spPr bwMode="auto">
            <a:xfrm flipV="1">
              <a:off x="7088" y="6297"/>
              <a:ext cx="0" cy="3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46" name="Line 14"/>
            <p:cNvSpPr>
              <a:spLocks noChangeShapeType="1"/>
            </p:cNvSpPr>
            <p:nvPr/>
          </p:nvSpPr>
          <p:spPr bwMode="auto">
            <a:xfrm flipH="1">
              <a:off x="3615" y="6297"/>
              <a:ext cx="3473" cy="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45" name="Line 13"/>
            <p:cNvSpPr>
              <a:spLocks noChangeShapeType="1"/>
            </p:cNvSpPr>
            <p:nvPr/>
          </p:nvSpPr>
          <p:spPr bwMode="auto">
            <a:xfrm>
              <a:off x="3615" y="6313"/>
              <a:ext cx="1" cy="3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44" name="Line 12"/>
            <p:cNvSpPr>
              <a:spLocks noChangeShapeType="1"/>
            </p:cNvSpPr>
            <p:nvPr/>
          </p:nvSpPr>
          <p:spPr bwMode="auto">
            <a:xfrm>
              <a:off x="5468" y="6117"/>
              <a:ext cx="1" cy="1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43" name="Line 11"/>
            <p:cNvSpPr>
              <a:spLocks noChangeShapeType="1"/>
            </p:cNvSpPr>
            <p:nvPr/>
          </p:nvSpPr>
          <p:spPr bwMode="auto">
            <a:xfrm flipH="1">
              <a:off x="5468" y="5109"/>
              <a:ext cx="4" cy="28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42" name="Line 10"/>
            <p:cNvSpPr>
              <a:spLocks noChangeShapeType="1"/>
            </p:cNvSpPr>
            <p:nvPr/>
          </p:nvSpPr>
          <p:spPr bwMode="auto">
            <a:xfrm flipV="1">
              <a:off x="5417" y="7990"/>
              <a:ext cx="1676" cy="2"/>
            </a:xfrm>
            <a:prstGeom prst="line">
              <a:avLst/>
            </a:prstGeom>
            <a:noFill/>
            <a:ln w="19050">
              <a:solidFill>
                <a:srgbClr val="9933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41" name="Line 9"/>
            <p:cNvSpPr>
              <a:spLocks noChangeShapeType="1"/>
            </p:cNvSpPr>
            <p:nvPr/>
          </p:nvSpPr>
          <p:spPr bwMode="auto">
            <a:xfrm flipV="1">
              <a:off x="7087" y="7737"/>
              <a:ext cx="1" cy="252"/>
            </a:xfrm>
            <a:prstGeom prst="line">
              <a:avLst/>
            </a:prstGeom>
            <a:noFill/>
            <a:ln w="19050">
              <a:solidFill>
                <a:srgbClr val="9933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40" name="Line 8"/>
            <p:cNvSpPr>
              <a:spLocks noChangeShapeType="1"/>
            </p:cNvSpPr>
            <p:nvPr/>
          </p:nvSpPr>
          <p:spPr bwMode="auto">
            <a:xfrm flipH="1">
              <a:off x="5407" y="7993"/>
              <a:ext cx="7" cy="261"/>
            </a:xfrm>
            <a:prstGeom prst="line">
              <a:avLst/>
            </a:prstGeom>
            <a:noFill/>
            <a:ln w="19050">
              <a:solidFill>
                <a:srgbClr val="9933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39" name="Line 7"/>
            <p:cNvSpPr>
              <a:spLocks noChangeShapeType="1"/>
            </p:cNvSpPr>
            <p:nvPr/>
          </p:nvSpPr>
          <p:spPr bwMode="auto">
            <a:xfrm flipV="1">
              <a:off x="7718" y="4497"/>
              <a:ext cx="450" cy="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38" name="Line 6"/>
            <p:cNvSpPr>
              <a:spLocks noChangeShapeType="1"/>
            </p:cNvSpPr>
            <p:nvPr/>
          </p:nvSpPr>
          <p:spPr bwMode="auto">
            <a:xfrm>
              <a:off x="6188" y="3237"/>
              <a:ext cx="2" cy="615"/>
            </a:xfrm>
            <a:prstGeom prst="line">
              <a:avLst/>
            </a:prstGeom>
            <a:noFill/>
            <a:ln w="12700">
              <a:solidFill>
                <a:srgbClr val="000000"/>
              </a:solidFill>
              <a:round/>
              <a:headEnd type="triangle" w="lg" len="med"/>
              <a:tailEnd type="none" w="lg" len="me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4" name="Объект 2"/>
          <p:cNvSpPr txBox="1">
            <a:spLocks/>
          </p:cNvSpPr>
          <p:nvPr/>
        </p:nvSpPr>
        <p:spPr bwMode="auto">
          <a:xfrm>
            <a:off x="332656" y="1208584"/>
            <a:ext cx="6336704" cy="4104456"/>
          </a:xfrm>
          <a:prstGeom prst="rect">
            <a:avLst/>
          </a:prstGeom>
          <a:noFill/>
          <a:ln w="9525">
            <a:noFill/>
            <a:miter lim="800000"/>
            <a:headEnd/>
            <a:tailEnd/>
          </a:ln>
        </p:spPr>
        <p:txBody>
          <a:bodyPr vert="horz" wrap="square" lIns="91440" tIns="45720" rIns="91440" bIns="45720" numCol="2" spcCol="288000" rtlCol="0" anchor="t" anchorCtr="0" compatLnSpc="1">
            <a:prstTxWarp prst="textNoShape">
              <a:avLst/>
            </a:prstTxWarp>
            <a:noAutofit/>
          </a:bodyPr>
          <a:lstStyle>
            <a:lvl1pPr marL="0" indent="0" algn="ctr" rtl="0" fontAlgn="base">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050" b="1" dirty="0">
                <a:solidFill>
                  <a:schemeClr val="tx1"/>
                </a:solidFill>
              </a:rPr>
              <a:t>Lithuanian Institute of Energy (LEI) – Designated Institute</a:t>
            </a:r>
            <a:endParaRPr lang="ru-RU" sz="1050" dirty="0">
              <a:solidFill>
                <a:schemeClr val="tx1"/>
              </a:solidFill>
            </a:endParaRPr>
          </a:p>
          <a:p>
            <a:pPr algn="l"/>
            <a:r>
              <a:rPr lang="lt-LT" sz="1050" b="1" dirty="0">
                <a:solidFill>
                  <a:schemeClr val="tx1"/>
                </a:solidFill>
              </a:rPr>
              <a:t>Director</a:t>
            </a:r>
            <a:r>
              <a:rPr lang="lt-LT" sz="1050" dirty="0">
                <a:solidFill>
                  <a:schemeClr val="tx1"/>
                </a:solidFill>
              </a:rPr>
              <a:t>:    </a:t>
            </a:r>
            <a:r>
              <a:rPr lang="lt-LT" sz="1050" dirty="0" smtClean="0">
                <a:solidFill>
                  <a:schemeClr val="tx1"/>
                </a:solidFill>
              </a:rPr>
              <a:t>Sigitas </a:t>
            </a:r>
            <a:r>
              <a:rPr lang="lt-LT" sz="1050" dirty="0">
                <a:solidFill>
                  <a:schemeClr val="tx1"/>
                </a:solidFill>
              </a:rPr>
              <a:t>Rimkevičius</a:t>
            </a:r>
            <a:endParaRPr lang="ru-RU" sz="1050" dirty="0">
              <a:solidFill>
                <a:schemeClr val="tx1"/>
              </a:solidFill>
            </a:endParaRPr>
          </a:p>
          <a:p>
            <a:pPr algn="l"/>
            <a:r>
              <a:rPr lang="ru-RU" sz="1050" b="1" dirty="0">
                <a:solidFill>
                  <a:schemeClr val="tx1"/>
                </a:solidFill>
              </a:rPr>
              <a:t>А</a:t>
            </a:r>
            <a:r>
              <a:rPr lang="lt-LT" sz="1050" b="1" dirty="0">
                <a:solidFill>
                  <a:schemeClr val="tx1"/>
                </a:solidFill>
              </a:rPr>
              <a:t>ddress</a:t>
            </a:r>
            <a:r>
              <a:rPr lang="en-US" sz="1050" b="1" dirty="0">
                <a:solidFill>
                  <a:schemeClr val="tx1"/>
                </a:solidFill>
              </a:rPr>
              <a:t>:   </a:t>
            </a:r>
            <a:r>
              <a:rPr lang="en-US" sz="1050" dirty="0">
                <a:solidFill>
                  <a:schemeClr val="tx1"/>
                </a:solidFill>
              </a:rPr>
              <a:t> </a:t>
            </a:r>
            <a:r>
              <a:rPr lang="en-US" sz="1050" dirty="0" err="1">
                <a:solidFill>
                  <a:schemeClr val="tx1"/>
                </a:solidFill>
              </a:rPr>
              <a:t>Breslaujos</a:t>
            </a:r>
            <a:r>
              <a:rPr lang="en-US" sz="1050" dirty="0">
                <a:solidFill>
                  <a:schemeClr val="tx1"/>
                </a:solidFill>
              </a:rPr>
              <a:t> str. 3, LT-44403 </a:t>
            </a:r>
            <a:r>
              <a:rPr lang="en-US" sz="1050" dirty="0" err="1">
                <a:solidFill>
                  <a:schemeClr val="tx1"/>
                </a:solidFill>
              </a:rPr>
              <a:t>Каunas</a:t>
            </a:r>
            <a:r>
              <a:rPr lang="en-US" sz="1050" dirty="0">
                <a:solidFill>
                  <a:schemeClr val="tx1"/>
                </a:solidFill>
              </a:rPr>
              <a:t>, Lithuania</a:t>
            </a:r>
            <a:endParaRPr lang="ru-RU" sz="1050" dirty="0">
              <a:solidFill>
                <a:schemeClr val="tx1"/>
              </a:solidFill>
            </a:endParaRPr>
          </a:p>
          <a:p>
            <a:pPr algn="l"/>
            <a:r>
              <a:rPr lang="lt-LT" sz="1050" b="1" dirty="0">
                <a:solidFill>
                  <a:schemeClr val="tx1"/>
                </a:solidFill>
              </a:rPr>
              <a:t>Phone</a:t>
            </a:r>
            <a:r>
              <a:rPr lang="en-US" sz="1050" b="1" dirty="0">
                <a:solidFill>
                  <a:schemeClr val="tx1"/>
                </a:solidFill>
              </a:rPr>
              <a:t>: </a:t>
            </a:r>
            <a:r>
              <a:rPr lang="en-US" sz="1050" b="1" dirty="0" smtClean="0">
                <a:solidFill>
                  <a:schemeClr val="tx1"/>
                </a:solidFill>
              </a:rPr>
              <a:t>      </a:t>
            </a:r>
            <a:r>
              <a:rPr lang="en-US" sz="1050" dirty="0" smtClean="0">
                <a:solidFill>
                  <a:schemeClr val="tx1"/>
                </a:solidFill>
              </a:rPr>
              <a:t>+</a:t>
            </a:r>
            <a:r>
              <a:rPr lang="en-US" sz="1050" dirty="0">
                <a:solidFill>
                  <a:schemeClr val="tx1"/>
                </a:solidFill>
              </a:rPr>
              <a:t>370 37 401 924</a:t>
            </a:r>
            <a:endParaRPr lang="ru-RU" sz="1050" dirty="0">
              <a:solidFill>
                <a:schemeClr val="tx1"/>
              </a:solidFill>
            </a:endParaRPr>
          </a:p>
          <a:p>
            <a:pPr algn="l"/>
            <a:r>
              <a:rPr lang="en-US" sz="1050" b="1" dirty="0">
                <a:solidFill>
                  <a:schemeClr val="tx1"/>
                </a:solidFill>
              </a:rPr>
              <a:t>E-mail:</a:t>
            </a:r>
            <a:r>
              <a:rPr lang="en-US" sz="1050" dirty="0">
                <a:solidFill>
                  <a:schemeClr val="tx1"/>
                </a:solidFill>
              </a:rPr>
              <a:t>    </a:t>
            </a:r>
            <a:r>
              <a:rPr lang="en-US" sz="1050" dirty="0" smtClean="0">
                <a:solidFill>
                  <a:schemeClr val="tx1"/>
                </a:solidFill>
              </a:rPr>
              <a:t>    </a:t>
            </a:r>
            <a:r>
              <a:rPr lang="en-US" sz="1050" u="sng" dirty="0" err="1" smtClean="0">
                <a:solidFill>
                  <a:schemeClr val="tx1"/>
                </a:solidFill>
                <a:hlinkClick r:id="rId2"/>
              </a:rPr>
              <a:t>Sigitas.Rimkevicius</a:t>
            </a:r>
            <a:r>
              <a:rPr lang="lt-LT" sz="1050" u="sng" dirty="0">
                <a:solidFill>
                  <a:schemeClr val="tx1"/>
                </a:solidFill>
                <a:hlinkClick r:id="rId2"/>
              </a:rPr>
              <a:t>@lei.lt</a:t>
            </a:r>
            <a:r>
              <a:rPr lang="lt-LT" sz="1050" dirty="0">
                <a:solidFill>
                  <a:schemeClr val="tx1"/>
                </a:solidFill>
              </a:rPr>
              <a:t> </a:t>
            </a:r>
            <a:endParaRPr lang="ru-RU" sz="1050" dirty="0">
              <a:solidFill>
                <a:schemeClr val="tx1"/>
              </a:solidFill>
            </a:endParaRPr>
          </a:p>
          <a:p>
            <a:pPr algn="l"/>
            <a:r>
              <a:rPr lang="en-US" sz="1050" b="1" dirty="0">
                <a:solidFill>
                  <a:schemeClr val="tx1"/>
                </a:solidFill>
              </a:rPr>
              <a:t> </a:t>
            </a:r>
            <a:endParaRPr lang="ru-RU" sz="1050" dirty="0">
              <a:solidFill>
                <a:schemeClr val="tx1"/>
              </a:solidFill>
            </a:endParaRPr>
          </a:p>
          <a:p>
            <a:pPr algn="l"/>
            <a:r>
              <a:rPr lang="en-US" sz="1050" b="1" dirty="0">
                <a:solidFill>
                  <a:schemeClr val="tx1"/>
                </a:solidFill>
              </a:rPr>
              <a:t>Laboratory of Heat Equipment Research and </a:t>
            </a:r>
            <a:r>
              <a:rPr lang="en-US" sz="1050" b="1" dirty="0" smtClean="0">
                <a:solidFill>
                  <a:schemeClr val="tx1"/>
                </a:solidFill>
              </a:rPr>
              <a:t>Testing</a:t>
            </a:r>
            <a:endParaRPr lang="ru-RU" sz="1050" dirty="0">
              <a:solidFill>
                <a:schemeClr val="tx1"/>
              </a:solidFill>
            </a:endParaRPr>
          </a:p>
          <a:p>
            <a:pPr algn="l"/>
            <a:r>
              <a:rPr lang="en-US" sz="1050" b="1" dirty="0">
                <a:solidFill>
                  <a:schemeClr val="tx1"/>
                </a:solidFill>
              </a:rPr>
              <a:t>Head:</a:t>
            </a:r>
            <a:r>
              <a:rPr lang="en-US" sz="1050" dirty="0">
                <a:solidFill>
                  <a:schemeClr val="tx1"/>
                </a:solidFill>
              </a:rPr>
              <a:t> </a:t>
            </a:r>
            <a:r>
              <a:rPr lang="lt-LT" sz="1050" dirty="0">
                <a:solidFill>
                  <a:schemeClr val="tx1"/>
                </a:solidFill>
              </a:rPr>
              <a:t>  </a:t>
            </a:r>
            <a:r>
              <a:rPr lang="en-US" sz="1050" dirty="0" smtClean="0">
                <a:solidFill>
                  <a:schemeClr val="tx1"/>
                </a:solidFill>
              </a:rPr>
              <a:t>     </a:t>
            </a:r>
            <a:r>
              <a:rPr lang="lt-LT" sz="1050" dirty="0" smtClean="0">
                <a:solidFill>
                  <a:schemeClr val="tx1"/>
                </a:solidFill>
              </a:rPr>
              <a:t> </a:t>
            </a:r>
            <a:r>
              <a:rPr lang="lt-LT" sz="1050" dirty="0">
                <a:solidFill>
                  <a:schemeClr val="tx1"/>
                </a:solidFill>
              </a:rPr>
              <a:t>Dr. Nerijus Pedišius</a:t>
            </a:r>
            <a:endParaRPr lang="ru-RU" sz="1050" dirty="0">
              <a:solidFill>
                <a:schemeClr val="tx1"/>
              </a:solidFill>
            </a:endParaRPr>
          </a:p>
          <a:p>
            <a:pPr algn="l"/>
            <a:r>
              <a:rPr lang="ru-RU" sz="1050" b="1" dirty="0">
                <a:solidFill>
                  <a:schemeClr val="tx1"/>
                </a:solidFill>
              </a:rPr>
              <a:t>А</a:t>
            </a:r>
            <a:r>
              <a:rPr lang="lt-LT" sz="1050" b="1" dirty="0">
                <a:solidFill>
                  <a:schemeClr val="tx1"/>
                </a:solidFill>
              </a:rPr>
              <a:t>ddress</a:t>
            </a:r>
            <a:r>
              <a:rPr lang="en-US" sz="1050" b="1" dirty="0">
                <a:solidFill>
                  <a:schemeClr val="tx1"/>
                </a:solidFill>
              </a:rPr>
              <a:t>:</a:t>
            </a:r>
            <a:r>
              <a:rPr lang="en-US" sz="1050" dirty="0">
                <a:solidFill>
                  <a:schemeClr val="tx1"/>
                </a:solidFill>
              </a:rPr>
              <a:t>   </a:t>
            </a:r>
            <a:r>
              <a:rPr lang="en-US" sz="1050" dirty="0" smtClean="0">
                <a:solidFill>
                  <a:schemeClr val="tx1"/>
                </a:solidFill>
              </a:rPr>
              <a:t> </a:t>
            </a:r>
            <a:r>
              <a:rPr lang="en-US" sz="1050" dirty="0" err="1" smtClean="0">
                <a:solidFill>
                  <a:schemeClr val="tx1"/>
                </a:solidFill>
              </a:rPr>
              <a:t>Breslaujos</a:t>
            </a:r>
            <a:r>
              <a:rPr lang="en-US" sz="1050" dirty="0" smtClean="0">
                <a:solidFill>
                  <a:schemeClr val="tx1"/>
                </a:solidFill>
              </a:rPr>
              <a:t> </a:t>
            </a:r>
            <a:r>
              <a:rPr lang="en-US" sz="1050" dirty="0">
                <a:solidFill>
                  <a:schemeClr val="tx1"/>
                </a:solidFill>
              </a:rPr>
              <a:t>str. 3, LT-44403 </a:t>
            </a:r>
            <a:r>
              <a:rPr lang="en-US" sz="1050" dirty="0" err="1">
                <a:solidFill>
                  <a:schemeClr val="tx1"/>
                </a:solidFill>
              </a:rPr>
              <a:t>Каunas</a:t>
            </a:r>
            <a:r>
              <a:rPr lang="en-US" sz="1050" dirty="0">
                <a:solidFill>
                  <a:schemeClr val="tx1"/>
                </a:solidFill>
              </a:rPr>
              <a:t>, Lithuania</a:t>
            </a:r>
            <a:endParaRPr lang="ru-RU" sz="1050" dirty="0">
              <a:solidFill>
                <a:schemeClr val="tx1"/>
              </a:solidFill>
            </a:endParaRPr>
          </a:p>
          <a:p>
            <a:pPr algn="l"/>
            <a:r>
              <a:rPr lang="en-US" sz="1050" b="1" dirty="0">
                <a:solidFill>
                  <a:schemeClr val="tx1"/>
                </a:solidFill>
              </a:rPr>
              <a:t>Phone:</a:t>
            </a:r>
            <a:r>
              <a:rPr lang="en-US" sz="1050" dirty="0">
                <a:solidFill>
                  <a:schemeClr val="tx1"/>
                </a:solidFill>
              </a:rPr>
              <a:t> </a:t>
            </a:r>
            <a:r>
              <a:rPr lang="en-US" sz="1050" dirty="0" smtClean="0">
                <a:solidFill>
                  <a:schemeClr val="tx1"/>
                </a:solidFill>
              </a:rPr>
              <a:t>      +</a:t>
            </a:r>
            <a:r>
              <a:rPr lang="en-US" sz="1050" dirty="0">
                <a:solidFill>
                  <a:schemeClr val="tx1"/>
                </a:solidFill>
              </a:rPr>
              <a:t>370 37 401 863</a:t>
            </a:r>
            <a:endParaRPr lang="ru-RU" sz="1050" dirty="0">
              <a:solidFill>
                <a:schemeClr val="tx1"/>
              </a:solidFill>
            </a:endParaRPr>
          </a:p>
          <a:p>
            <a:pPr algn="l"/>
            <a:r>
              <a:rPr lang="en-US" sz="1050" b="1" dirty="0">
                <a:solidFill>
                  <a:schemeClr val="tx1"/>
                </a:solidFill>
              </a:rPr>
              <a:t>Fax:</a:t>
            </a:r>
            <a:r>
              <a:rPr lang="en-US" sz="1050" dirty="0">
                <a:solidFill>
                  <a:schemeClr val="tx1"/>
                </a:solidFill>
              </a:rPr>
              <a:t> </a:t>
            </a:r>
            <a:r>
              <a:rPr lang="en-US" sz="1050" dirty="0" smtClean="0">
                <a:solidFill>
                  <a:schemeClr val="tx1"/>
                </a:solidFill>
              </a:rPr>
              <a:t>           +</a:t>
            </a:r>
            <a:r>
              <a:rPr lang="en-US" sz="1050" dirty="0">
                <a:solidFill>
                  <a:schemeClr val="tx1"/>
                </a:solidFill>
              </a:rPr>
              <a:t>370 37 351 271</a:t>
            </a:r>
            <a:endParaRPr lang="ru-RU" sz="1050" dirty="0">
              <a:solidFill>
                <a:schemeClr val="tx1"/>
              </a:solidFill>
            </a:endParaRPr>
          </a:p>
          <a:p>
            <a:pPr algn="l"/>
            <a:r>
              <a:rPr lang="en-US" sz="1050" b="1" dirty="0">
                <a:solidFill>
                  <a:schemeClr val="tx1"/>
                </a:solidFill>
              </a:rPr>
              <a:t>E-mail:</a:t>
            </a:r>
            <a:r>
              <a:rPr lang="en-US" sz="1050" dirty="0">
                <a:solidFill>
                  <a:schemeClr val="tx1"/>
                </a:solidFill>
              </a:rPr>
              <a:t> </a:t>
            </a:r>
            <a:r>
              <a:rPr lang="en-US" sz="1050" dirty="0" smtClean="0">
                <a:solidFill>
                  <a:schemeClr val="tx1"/>
                </a:solidFill>
              </a:rPr>
              <a:t>      </a:t>
            </a:r>
            <a:r>
              <a:rPr lang="en-US" sz="1050" u="sng" dirty="0" err="1" smtClean="0">
                <a:solidFill>
                  <a:schemeClr val="tx1"/>
                </a:solidFill>
                <a:hlinkClick r:id="rId3"/>
              </a:rPr>
              <a:t>Nerijus.Pedisius@lei.lt</a:t>
            </a:r>
            <a:r>
              <a:rPr lang="en-US" sz="1050" dirty="0" smtClean="0">
                <a:solidFill>
                  <a:schemeClr val="tx1"/>
                </a:solidFill>
              </a:rPr>
              <a:t>  </a:t>
            </a:r>
            <a:r>
              <a:rPr lang="en-US" sz="1050" u="sng" dirty="0" err="1">
                <a:solidFill>
                  <a:schemeClr val="tx1"/>
                </a:solidFill>
                <a:hlinkClick r:id="rId4"/>
              </a:rPr>
              <a:t>testlab@isag.lei.lt</a:t>
            </a:r>
            <a:r>
              <a:rPr lang="en-US" sz="1050" dirty="0">
                <a:solidFill>
                  <a:schemeClr val="tx1"/>
                </a:solidFill>
              </a:rPr>
              <a:t> </a:t>
            </a:r>
            <a:endParaRPr lang="ru-RU" sz="1050" dirty="0">
              <a:solidFill>
                <a:schemeClr val="tx1"/>
              </a:solidFill>
            </a:endParaRPr>
          </a:p>
          <a:p>
            <a:pPr algn="l"/>
            <a:r>
              <a:rPr lang="en-US" sz="1050" b="1" dirty="0">
                <a:solidFill>
                  <a:schemeClr val="tx1"/>
                </a:solidFill>
              </a:rPr>
              <a:t>Website:</a:t>
            </a:r>
            <a:r>
              <a:rPr lang="en-US" sz="1050" dirty="0">
                <a:solidFill>
                  <a:schemeClr val="tx1"/>
                </a:solidFill>
              </a:rPr>
              <a:t> </a:t>
            </a:r>
            <a:r>
              <a:rPr lang="en-US" sz="1050" dirty="0" smtClean="0">
                <a:solidFill>
                  <a:schemeClr val="tx1"/>
                </a:solidFill>
              </a:rPr>
              <a:t>  </a:t>
            </a:r>
            <a:r>
              <a:rPr lang="en-US" sz="1050" u="sng" dirty="0" smtClean="0">
                <a:solidFill>
                  <a:schemeClr val="tx1"/>
                </a:solidFill>
                <a:hlinkClick r:id="rId5"/>
              </a:rPr>
              <a:t>http</a:t>
            </a:r>
            <a:r>
              <a:rPr lang="en-US" sz="1050" u="sng" dirty="0">
                <a:solidFill>
                  <a:schemeClr val="tx1"/>
                </a:solidFill>
                <a:hlinkClick r:id="rId5"/>
              </a:rPr>
              <a:t>://www.lei.lt</a:t>
            </a:r>
            <a:r>
              <a:rPr lang="en-US" sz="1050" dirty="0">
                <a:solidFill>
                  <a:schemeClr val="tx1"/>
                </a:solidFill>
              </a:rPr>
              <a:t> </a:t>
            </a:r>
            <a:endParaRPr lang="ru-RU" sz="1050" dirty="0">
              <a:solidFill>
                <a:schemeClr val="tx1"/>
              </a:solidFill>
            </a:endParaRPr>
          </a:p>
          <a:p>
            <a:pPr algn="l"/>
            <a:r>
              <a:rPr lang="en-US" sz="1050" dirty="0">
                <a:solidFill>
                  <a:schemeClr val="tx1"/>
                </a:solidFill>
              </a:rPr>
              <a:t> </a:t>
            </a:r>
            <a:endParaRPr lang="ru-RU" sz="1050" dirty="0">
              <a:solidFill>
                <a:schemeClr val="tx1"/>
              </a:solidFill>
            </a:endParaRPr>
          </a:p>
          <a:p>
            <a:pPr algn="l"/>
            <a:r>
              <a:rPr lang="en-US" sz="1050" b="1" dirty="0">
                <a:solidFill>
                  <a:schemeClr val="tx1"/>
                </a:solidFill>
              </a:rPr>
              <a:t> </a:t>
            </a:r>
            <a:endParaRPr lang="en-US" sz="1050" b="1" dirty="0" smtClean="0">
              <a:solidFill>
                <a:schemeClr val="tx1"/>
              </a:solidFill>
            </a:endParaRPr>
          </a:p>
          <a:p>
            <a:pPr algn="l"/>
            <a:endParaRPr lang="en-US" sz="1050" b="1" dirty="0">
              <a:solidFill>
                <a:schemeClr val="tx1"/>
              </a:solidFill>
            </a:endParaRPr>
          </a:p>
          <a:p>
            <a:pPr algn="l"/>
            <a:endParaRPr lang="en-US" sz="1050" dirty="0" smtClean="0">
              <a:solidFill>
                <a:schemeClr val="tx1"/>
              </a:solidFill>
            </a:endParaRPr>
          </a:p>
          <a:p>
            <a:pPr algn="l"/>
            <a:endParaRPr lang="ru-RU" sz="1050" dirty="0">
              <a:solidFill>
                <a:schemeClr val="tx1"/>
              </a:solidFill>
            </a:endParaRPr>
          </a:p>
          <a:p>
            <a:pPr algn="l"/>
            <a:r>
              <a:rPr lang="en-US" sz="1050" b="1" dirty="0">
                <a:solidFill>
                  <a:schemeClr val="tx1"/>
                </a:solidFill>
              </a:rPr>
              <a:t>JSC Vilnius Metrology Center (VMC) – Designated institute (DI)</a:t>
            </a:r>
            <a:endParaRPr lang="ru-RU" sz="1050" dirty="0">
              <a:solidFill>
                <a:schemeClr val="tx1"/>
              </a:solidFill>
            </a:endParaRPr>
          </a:p>
          <a:p>
            <a:pPr algn="l"/>
            <a:r>
              <a:rPr lang="en-US" sz="1050" dirty="0">
                <a:solidFill>
                  <a:schemeClr val="tx1"/>
                </a:solidFill>
              </a:rPr>
              <a:t>Vilnius Metrology Center (VMC) is a joint stock company providing services in legal metrology, authorized to create and maintain national standards of units of measurement.</a:t>
            </a:r>
            <a:endParaRPr lang="ru-RU" sz="1050" dirty="0">
              <a:solidFill>
                <a:schemeClr val="tx1"/>
              </a:solidFill>
            </a:endParaRPr>
          </a:p>
          <a:p>
            <a:pPr algn="l"/>
            <a:r>
              <a:rPr lang="en-US" sz="1050" b="1" dirty="0">
                <a:solidFill>
                  <a:schemeClr val="tx1"/>
                </a:solidFill>
              </a:rPr>
              <a:t>Director general:</a:t>
            </a:r>
            <a:r>
              <a:rPr lang="en-US" sz="1050" dirty="0">
                <a:solidFill>
                  <a:schemeClr val="tx1"/>
                </a:solidFill>
              </a:rPr>
              <a:t> </a:t>
            </a:r>
            <a:r>
              <a:rPr lang="en-US" sz="1050" dirty="0" smtClean="0">
                <a:solidFill>
                  <a:schemeClr val="tx1"/>
                </a:solidFill>
              </a:rPr>
              <a:t>  Vida </a:t>
            </a:r>
            <a:r>
              <a:rPr lang="en-US" sz="1050" dirty="0" err="1">
                <a:solidFill>
                  <a:schemeClr val="tx1"/>
                </a:solidFill>
              </a:rPr>
              <a:t>Martišienė</a:t>
            </a:r>
            <a:r>
              <a:rPr lang="en-US" sz="1050" dirty="0">
                <a:solidFill>
                  <a:schemeClr val="tx1"/>
                </a:solidFill>
              </a:rPr>
              <a:t> </a:t>
            </a:r>
            <a:endParaRPr lang="ru-RU" sz="1050" dirty="0">
              <a:solidFill>
                <a:schemeClr val="tx1"/>
              </a:solidFill>
            </a:endParaRPr>
          </a:p>
          <a:p>
            <a:pPr algn="l"/>
            <a:r>
              <a:rPr lang="ru-RU" sz="1050" b="1" dirty="0">
                <a:solidFill>
                  <a:schemeClr val="tx1"/>
                </a:solidFill>
              </a:rPr>
              <a:t>А</a:t>
            </a:r>
            <a:r>
              <a:rPr lang="lt-LT" sz="1050" b="1" dirty="0">
                <a:solidFill>
                  <a:schemeClr val="tx1"/>
                </a:solidFill>
              </a:rPr>
              <a:t>ddress</a:t>
            </a:r>
            <a:r>
              <a:rPr lang="en-US" sz="1050" b="1" dirty="0">
                <a:solidFill>
                  <a:schemeClr val="tx1"/>
                </a:solidFill>
              </a:rPr>
              <a:t>:</a:t>
            </a:r>
            <a:r>
              <a:rPr lang="en-US" sz="1050" dirty="0">
                <a:solidFill>
                  <a:schemeClr val="tx1"/>
                </a:solidFill>
              </a:rPr>
              <a:t>  </a:t>
            </a:r>
            <a:r>
              <a:rPr lang="lt-LT" sz="1050" dirty="0">
                <a:solidFill>
                  <a:schemeClr val="tx1"/>
                </a:solidFill>
              </a:rPr>
              <a:t> Dariaus ir Girėno str.23 LT-02189 Vilnius, Lithuania</a:t>
            </a:r>
            <a:endParaRPr lang="ru-RU" sz="1050" dirty="0">
              <a:solidFill>
                <a:schemeClr val="tx1"/>
              </a:solidFill>
            </a:endParaRPr>
          </a:p>
          <a:p>
            <a:pPr algn="l"/>
            <a:r>
              <a:rPr lang="lt-LT" sz="1050" b="1" dirty="0">
                <a:solidFill>
                  <a:schemeClr val="tx1"/>
                </a:solidFill>
              </a:rPr>
              <a:t>Phone</a:t>
            </a:r>
            <a:r>
              <a:rPr lang="en-US" sz="1050" b="1" dirty="0">
                <a:solidFill>
                  <a:schemeClr val="tx1"/>
                </a:solidFill>
              </a:rPr>
              <a:t>:</a:t>
            </a:r>
            <a:r>
              <a:rPr lang="en-US" sz="1050" dirty="0">
                <a:solidFill>
                  <a:schemeClr val="tx1"/>
                </a:solidFill>
              </a:rPr>
              <a:t> </a:t>
            </a:r>
            <a:r>
              <a:rPr lang="en-US" sz="1050" dirty="0" smtClean="0">
                <a:solidFill>
                  <a:schemeClr val="tx1"/>
                </a:solidFill>
              </a:rPr>
              <a:t>     +</a:t>
            </a:r>
            <a:r>
              <a:rPr lang="en-US" sz="1050" dirty="0">
                <a:solidFill>
                  <a:schemeClr val="tx1"/>
                </a:solidFill>
              </a:rPr>
              <a:t>370 5 230 6276 </a:t>
            </a:r>
            <a:endParaRPr lang="ru-RU" sz="1050" dirty="0">
              <a:solidFill>
                <a:schemeClr val="tx1"/>
              </a:solidFill>
            </a:endParaRPr>
          </a:p>
          <a:p>
            <a:pPr algn="l"/>
            <a:r>
              <a:rPr lang="lt-LT" sz="1050" b="1" dirty="0">
                <a:solidFill>
                  <a:schemeClr val="tx1"/>
                </a:solidFill>
              </a:rPr>
              <a:t>Fax</a:t>
            </a:r>
            <a:r>
              <a:rPr lang="en-US" sz="1050" b="1" dirty="0">
                <a:solidFill>
                  <a:schemeClr val="tx1"/>
                </a:solidFill>
              </a:rPr>
              <a:t>:</a:t>
            </a:r>
            <a:r>
              <a:rPr lang="en-US" sz="1050" dirty="0">
                <a:solidFill>
                  <a:schemeClr val="tx1"/>
                </a:solidFill>
              </a:rPr>
              <a:t> </a:t>
            </a:r>
            <a:r>
              <a:rPr lang="en-US" sz="1050" dirty="0" smtClean="0">
                <a:solidFill>
                  <a:schemeClr val="tx1"/>
                </a:solidFill>
              </a:rPr>
              <a:t>           +</a:t>
            </a:r>
            <a:r>
              <a:rPr lang="en-US" sz="1050" dirty="0">
                <a:solidFill>
                  <a:schemeClr val="tx1"/>
                </a:solidFill>
              </a:rPr>
              <a:t>370 5 230 6364</a:t>
            </a:r>
            <a:endParaRPr lang="ru-RU" sz="1050" dirty="0">
              <a:solidFill>
                <a:schemeClr val="tx1"/>
              </a:solidFill>
            </a:endParaRPr>
          </a:p>
          <a:p>
            <a:pPr algn="l"/>
            <a:r>
              <a:rPr lang="en-US" sz="1050" b="1" dirty="0">
                <a:solidFill>
                  <a:schemeClr val="tx1"/>
                </a:solidFill>
              </a:rPr>
              <a:t>E-mail:</a:t>
            </a:r>
            <a:r>
              <a:rPr lang="en-US" sz="1050" dirty="0">
                <a:solidFill>
                  <a:schemeClr val="tx1"/>
                </a:solidFill>
              </a:rPr>
              <a:t> </a:t>
            </a:r>
            <a:r>
              <a:rPr lang="en-US" sz="1050" dirty="0" smtClean="0">
                <a:solidFill>
                  <a:schemeClr val="tx1"/>
                </a:solidFill>
              </a:rPr>
              <a:t>       </a:t>
            </a:r>
            <a:r>
              <a:rPr lang="en-US" sz="1050" u="sng" dirty="0" smtClean="0">
                <a:solidFill>
                  <a:schemeClr val="tx1"/>
                </a:solidFill>
                <a:hlinkClick r:id="rId6"/>
              </a:rPr>
              <a:t>vmc@vmc.lt</a:t>
            </a:r>
            <a:r>
              <a:rPr lang="lt-LT" sz="1050" dirty="0">
                <a:solidFill>
                  <a:schemeClr val="tx1"/>
                </a:solidFill>
              </a:rPr>
              <a:t>, </a:t>
            </a:r>
            <a:r>
              <a:rPr lang="en-US" sz="1050" u="sng" dirty="0">
                <a:solidFill>
                  <a:schemeClr val="tx1"/>
                </a:solidFill>
                <a:hlinkClick r:id="rId7"/>
              </a:rPr>
              <a:t>v.martisiene@vmc.lt</a:t>
            </a:r>
            <a:r>
              <a:rPr lang="ru-RU" sz="1050" dirty="0">
                <a:solidFill>
                  <a:schemeClr val="tx1"/>
                </a:solidFill>
              </a:rPr>
              <a:t> </a:t>
            </a:r>
          </a:p>
          <a:p>
            <a:pPr algn="l"/>
            <a:r>
              <a:rPr lang="en-US" sz="1050" b="1" dirty="0">
                <a:solidFill>
                  <a:schemeClr val="tx1"/>
                </a:solidFill>
              </a:rPr>
              <a:t>Website</a:t>
            </a:r>
            <a:r>
              <a:rPr lang="en-US" sz="1050" b="1" dirty="0" smtClean="0">
                <a:solidFill>
                  <a:schemeClr val="tx1"/>
                </a:solidFill>
              </a:rPr>
              <a:t>:   </a:t>
            </a:r>
            <a:r>
              <a:rPr lang="en-US" sz="1050" dirty="0" smtClean="0">
                <a:solidFill>
                  <a:schemeClr val="tx1"/>
                </a:solidFill>
              </a:rPr>
              <a:t> </a:t>
            </a:r>
            <a:r>
              <a:rPr lang="en-US" sz="1050" u="sng" dirty="0">
                <a:solidFill>
                  <a:schemeClr val="tx1"/>
                </a:solidFill>
                <a:hlinkClick r:id="rId8"/>
              </a:rPr>
              <a:t>http://www.vmc.lt</a:t>
            </a:r>
            <a:r>
              <a:rPr lang="ru-RU" sz="1050" dirty="0">
                <a:solidFill>
                  <a:schemeClr val="tx1"/>
                </a:solidFill>
              </a:rPr>
              <a:t> </a:t>
            </a:r>
            <a:r>
              <a:rPr lang="en-US" sz="1050" dirty="0">
                <a:solidFill>
                  <a:schemeClr val="tx1"/>
                </a:solidFill>
              </a:rPr>
              <a:t>  </a:t>
            </a:r>
            <a:endParaRPr lang="ru-RU" sz="1050" dirty="0">
              <a:solidFill>
                <a:schemeClr val="tx1"/>
              </a:solidFill>
            </a:endParaRPr>
          </a:p>
          <a:p>
            <a:pPr algn="l"/>
            <a:r>
              <a:rPr lang="en-US" sz="1050" dirty="0">
                <a:solidFill>
                  <a:schemeClr val="tx1"/>
                </a:solidFill>
              </a:rPr>
              <a:t> </a:t>
            </a:r>
            <a:endParaRPr lang="ru-RU" sz="1050" dirty="0">
              <a:solidFill>
                <a:schemeClr val="tx1"/>
              </a:solidFill>
            </a:endParaRPr>
          </a:p>
          <a:p>
            <a:pPr algn="l"/>
            <a:r>
              <a:rPr lang="en-US" sz="1050" b="1" dirty="0">
                <a:solidFill>
                  <a:schemeClr val="tx1"/>
                </a:solidFill>
              </a:rPr>
              <a:t>Head of the joint laboratory:</a:t>
            </a:r>
            <a:r>
              <a:rPr lang="en-US" sz="1050" dirty="0">
                <a:solidFill>
                  <a:schemeClr val="tx1"/>
                </a:solidFill>
              </a:rPr>
              <a:t> Ilona </a:t>
            </a:r>
            <a:r>
              <a:rPr lang="en-US" sz="1050" dirty="0" err="1">
                <a:solidFill>
                  <a:schemeClr val="tx1"/>
                </a:solidFill>
              </a:rPr>
              <a:t>MIlkamanavičienė</a:t>
            </a:r>
            <a:endParaRPr lang="ru-RU" sz="1050" dirty="0">
              <a:solidFill>
                <a:schemeClr val="tx1"/>
              </a:solidFill>
            </a:endParaRPr>
          </a:p>
          <a:p>
            <a:pPr algn="l"/>
            <a:r>
              <a:rPr lang="lt-LT" sz="1050" b="1" dirty="0">
                <a:solidFill>
                  <a:schemeClr val="tx1"/>
                </a:solidFill>
              </a:rPr>
              <a:t>Phone</a:t>
            </a:r>
            <a:r>
              <a:rPr lang="en-US" sz="1050" b="1" dirty="0">
                <a:solidFill>
                  <a:schemeClr val="tx1"/>
                </a:solidFill>
              </a:rPr>
              <a:t>: </a:t>
            </a:r>
            <a:r>
              <a:rPr lang="en-US" sz="1050" b="1" dirty="0" smtClean="0">
                <a:solidFill>
                  <a:schemeClr val="tx1"/>
                </a:solidFill>
              </a:rPr>
              <a:t>       </a:t>
            </a:r>
            <a:r>
              <a:rPr lang="en-US" sz="1050" dirty="0" smtClean="0">
                <a:solidFill>
                  <a:schemeClr val="tx1"/>
                </a:solidFill>
              </a:rPr>
              <a:t>+</a:t>
            </a:r>
            <a:r>
              <a:rPr lang="en-US" sz="1050" dirty="0">
                <a:solidFill>
                  <a:schemeClr val="tx1"/>
                </a:solidFill>
              </a:rPr>
              <a:t>370 5 216 5045</a:t>
            </a:r>
            <a:endParaRPr lang="ru-RU" sz="1050" dirty="0">
              <a:solidFill>
                <a:schemeClr val="tx1"/>
              </a:solidFill>
            </a:endParaRPr>
          </a:p>
          <a:p>
            <a:pPr algn="l"/>
            <a:r>
              <a:rPr lang="lt-LT" sz="1050" b="1" dirty="0">
                <a:solidFill>
                  <a:schemeClr val="tx1"/>
                </a:solidFill>
              </a:rPr>
              <a:t>Fax</a:t>
            </a:r>
            <a:r>
              <a:rPr lang="en-US" sz="1050" b="1" dirty="0">
                <a:solidFill>
                  <a:schemeClr val="tx1"/>
                </a:solidFill>
              </a:rPr>
              <a:t>:</a:t>
            </a:r>
            <a:r>
              <a:rPr lang="en-US" sz="1050" dirty="0">
                <a:solidFill>
                  <a:schemeClr val="tx1"/>
                </a:solidFill>
              </a:rPr>
              <a:t> </a:t>
            </a:r>
            <a:r>
              <a:rPr lang="en-US" sz="1050" dirty="0" smtClean="0">
                <a:solidFill>
                  <a:schemeClr val="tx1"/>
                </a:solidFill>
              </a:rPr>
              <a:t>            +</a:t>
            </a:r>
            <a:r>
              <a:rPr lang="en-US" sz="1050" dirty="0">
                <a:solidFill>
                  <a:schemeClr val="tx1"/>
                </a:solidFill>
              </a:rPr>
              <a:t>370 5 230 6364</a:t>
            </a:r>
            <a:endParaRPr lang="ru-RU" sz="1050" dirty="0">
              <a:solidFill>
                <a:schemeClr val="tx1"/>
              </a:solidFill>
            </a:endParaRPr>
          </a:p>
          <a:p>
            <a:pPr algn="l"/>
            <a:r>
              <a:rPr lang="en-US" sz="1050" b="1" dirty="0">
                <a:solidFill>
                  <a:schemeClr val="tx1"/>
                </a:solidFill>
              </a:rPr>
              <a:t>E-mail: </a:t>
            </a:r>
            <a:r>
              <a:rPr lang="en-US" sz="1050" b="1" dirty="0" smtClean="0">
                <a:solidFill>
                  <a:schemeClr val="tx1"/>
                </a:solidFill>
              </a:rPr>
              <a:t>       </a:t>
            </a:r>
            <a:r>
              <a:rPr lang="en-US" sz="1050" u="sng" dirty="0" err="1" smtClean="0">
                <a:solidFill>
                  <a:schemeClr val="tx1"/>
                </a:solidFill>
                <a:hlinkClick r:id="rId6"/>
              </a:rPr>
              <a:t>vmc@vmc.lt</a:t>
            </a:r>
            <a:r>
              <a:rPr lang="en-US" sz="1050" dirty="0">
                <a:solidFill>
                  <a:schemeClr val="tx1"/>
                </a:solidFill>
              </a:rPr>
              <a:t>, </a:t>
            </a:r>
            <a:r>
              <a:rPr lang="en-US" sz="1050" u="sng" dirty="0" err="1">
                <a:solidFill>
                  <a:schemeClr val="tx1"/>
                </a:solidFill>
                <a:hlinkClick r:id="rId9"/>
              </a:rPr>
              <a:t>i.milkamanaviciene@vmc.lt</a:t>
            </a:r>
            <a:r>
              <a:rPr lang="en-US" sz="1050" dirty="0">
                <a:solidFill>
                  <a:schemeClr val="tx1"/>
                </a:solidFill>
              </a:rPr>
              <a:t> </a:t>
            </a:r>
            <a:endParaRPr lang="ru-RU" sz="1050" dirty="0">
              <a:solidFill>
                <a:schemeClr val="tx1"/>
              </a:solidFill>
            </a:endParaRPr>
          </a:p>
          <a:p>
            <a:pPr fontAlgn="auto">
              <a:spcAft>
                <a:spcPts val="0"/>
              </a:spcAft>
              <a:defRPr/>
            </a:pPr>
            <a:endParaRPr lang="ru-RU" sz="1050" dirty="0">
              <a:solidFill>
                <a:schemeClr val="tx1"/>
              </a:solidFill>
            </a:endParaRPr>
          </a:p>
        </p:txBody>
      </p:sp>
      <p:pic>
        <p:nvPicPr>
          <p:cNvPr id="5" name="Рисунок 6" descr="shar.jpg"/>
          <p:cNvPicPr>
            <a:picLocks noChangeAspect="1"/>
          </p:cNvPicPr>
          <p:nvPr/>
        </p:nvPicPr>
        <p:blipFill>
          <a:blip r:embed="rId10" cstate="print"/>
          <a:srcRect/>
          <a:stretch>
            <a:fillRect/>
          </a:stretch>
        </p:blipFill>
        <p:spPr bwMode="auto">
          <a:xfrm>
            <a:off x="1484313" y="5600700"/>
            <a:ext cx="3781425" cy="3722688"/>
          </a:xfrm>
          <a:prstGeom prst="rect">
            <a:avLst/>
          </a:prstGeom>
          <a:noFill/>
          <a:ln w="9525">
            <a:noFill/>
            <a:miter lim="800000"/>
            <a:headEnd/>
            <a:tailEnd/>
          </a:ln>
        </p:spPr>
      </p:pic>
    </p:spTree>
    <p:extLst>
      <p:ext uri="{BB962C8B-B14F-4D97-AF65-F5344CB8AC3E}">
        <p14:creationId xmlns:p14="http://schemas.microsoft.com/office/powerpoint/2010/main" val="24900284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10"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MOLDOVA</a:t>
            </a:r>
            <a:endParaRPr lang="ru-RU" b="1" dirty="0">
              <a:solidFill>
                <a:srgbClr val="FF0000"/>
              </a:solidFill>
            </a:endParaRPr>
          </a:p>
        </p:txBody>
      </p:sp>
      <p:sp>
        <p:nvSpPr>
          <p:cNvPr id="11"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33.7 thousand km</a:t>
            </a:r>
            <a:r>
              <a:rPr lang="en-GB" sz="1050" i="1" baseline="30000" dirty="0"/>
              <a:t>2</a:t>
            </a:r>
            <a:endParaRPr lang="ru-RU" sz="1050" dirty="0"/>
          </a:p>
          <a:p>
            <a:pPr fontAlgn="auto">
              <a:spcAft>
                <a:spcPts val="0"/>
              </a:spcAft>
              <a:defRPr/>
            </a:pPr>
            <a:r>
              <a:rPr lang="en-GB" sz="1050" b="1" i="1" dirty="0"/>
              <a:t>Population:</a:t>
            </a:r>
            <a:r>
              <a:rPr lang="en-GB" sz="1050" i="1" dirty="0"/>
              <a:t> 3.567 million</a:t>
            </a:r>
            <a:endParaRPr lang="ru-RU" sz="1050" dirty="0"/>
          </a:p>
          <a:p>
            <a:pPr fontAlgn="auto">
              <a:spcAft>
                <a:spcPts val="0"/>
              </a:spcAft>
              <a:defRPr/>
            </a:pPr>
            <a:r>
              <a:rPr lang="en-GB" sz="1050" b="1" i="1" dirty="0"/>
              <a:t>Capital:</a:t>
            </a:r>
            <a:r>
              <a:rPr lang="en-GB" sz="1050" i="1" dirty="0"/>
              <a:t> Chisinau</a:t>
            </a:r>
            <a:endParaRPr lang="ru-RU" sz="1050" dirty="0"/>
          </a:p>
          <a:p>
            <a:pPr fontAlgn="auto">
              <a:spcAft>
                <a:spcPts val="0"/>
              </a:spcAft>
              <a:defRPr/>
            </a:pPr>
            <a:r>
              <a:rPr lang="en-US" sz="1050" b="1" i="1" dirty="0" smtClean="0"/>
              <a:t>Time zone</a:t>
            </a:r>
            <a:r>
              <a:rPr lang="ru-RU" sz="1050" b="1" i="1" dirty="0" smtClean="0"/>
              <a:t>: </a:t>
            </a:r>
            <a:r>
              <a:rPr lang="ru-RU" sz="1050" i="1" dirty="0" smtClean="0"/>
              <a:t>UTC+2</a:t>
            </a:r>
            <a:endParaRPr lang="ru-RU" sz="1050" dirty="0" smtClean="0"/>
          </a:p>
          <a:p>
            <a:pPr fontAlgn="auto">
              <a:spcAft>
                <a:spcPts val="0"/>
              </a:spcAft>
              <a:defRPr/>
            </a:pPr>
            <a:r>
              <a:rPr lang="en-US" sz="1050" b="1" i="1" dirty="0"/>
              <a:t>National currency</a:t>
            </a:r>
            <a:r>
              <a:rPr lang="ru-RU" sz="1050" b="1" i="1" dirty="0"/>
              <a:t>: </a:t>
            </a:r>
            <a:r>
              <a:rPr lang="en-US" sz="1050" i="1" dirty="0" smtClean="0"/>
              <a:t>MDL</a:t>
            </a:r>
            <a:endParaRPr lang="ru-RU" sz="1050" dirty="0"/>
          </a:p>
        </p:txBody>
      </p:sp>
      <p:sp>
        <p:nvSpPr>
          <p:cNvPr id="12" name="Объект 2"/>
          <p:cNvSpPr txBox="1">
            <a:spLocks/>
          </p:cNvSpPr>
          <p:nvPr/>
        </p:nvSpPr>
        <p:spPr>
          <a:xfrm>
            <a:off x="332656" y="2576736"/>
            <a:ext cx="6172200" cy="6840760"/>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050" dirty="0"/>
              <a:t>According to the Law on metrology No. 19 adopted in the Republic of Moldova on the 04th of March2016, the authority responsible for the implementation of the policy in the field of metrology is the </a:t>
            </a:r>
            <a:r>
              <a:rPr lang="en-US" sz="1050" b="1" dirty="0"/>
              <a:t>Ministry of Economy and Infrastructure </a:t>
            </a:r>
            <a:r>
              <a:rPr lang="en-US" sz="1050" dirty="0"/>
              <a:t>(</a:t>
            </a:r>
            <a:r>
              <a:rPr lang="en-US" sz="1050" b="1" dirty="0"/>
              <a:t>Quality Infrastructure and Industrial Safety Department</a:t>
            </a:r>
            <a:r>
              <a:rPr lang="en-US" sz="1050" dirty="0"/>
              <a:t>) that is the </a:t>
            </a:r>
            <a:r>
              <a:rPr lang="en-US" sz="1050" b="1" dirty="0"/>
              <a:t>Central Metrology Authority.</a:t>
            </a:r>
            <a:endParaRPr lang="ru-RU" sz="1050" dirty="0"/>
          </a:p>
          <a:p>
            <a:pPr algn="just"/>
            <a:r>
              <a:rPr lang="en-US" sz="1050" dirty="0"/>
              <a:t>In the field of metrology, the ministry is complying with the provisions of the Law on metrology, enactments of the President of the Republic of Moldova, dispositions, orders, ordinances of the Government of the Republic of Moldova, international agreements and conventions signed by the Republic of Moldova.</a:t>
            </a:r>
            <a:endParaRPr lang="ru-RU" sz="1050" dirty="0"/>
          </a:p>
          <a:p>
            <a:pPr algn="just"/>
            <a:r>
              <a:rPr lang="en-US" sz="1050" dirty="0"/>
              <a:t>The infrastructure of national system of metrology includes:</a:t>
            </a:r>
            <a:endParaRPr lang="ru-RU" sz="1050" dirty="0"/>
          </a:p>
          <a:p>
            <a:pPr marL="171450" lvl="0" indent="-171450" algn="just">
              <a:buFont typeface="Arial" panose="020B0604020202020204" pitchFamily="34" charset="0"/>
              <a:buChar char="•"/>
            </a:pPr>
            <a:r>
              <a:rPr lang="en-US" sz="1050" dirty="0"/>
              <a:t>Central Metrology Authority (CMA) – central public administration body under the Government, responsible for the quality infrastructure - the Ministry of Economy and </a:t>
            </a:r>
            <a:r>
              <a:rPr lang="en-US" sz="1050" dirty="0" smtClean="0"/>
              <a:t>Infrastructure;</a:t>
            </a:r>
            <a:endParaRPr lang="en-US" sz="1050" dirty="0"/>
          </a:p>
          <a:p>
            <a:pPr marL="171450" lvl="0" indent="-171450" algn="just">
              <a:buFont typeface="Arial" panose="020B0604020202020204" pitchFamily="34" charset="0"/>
              <a:buChar char="•"/>
            </a:pPr>
            <a:r>
              <a:rPr lang="en-US" sz="1050" dirty="0" smtClean="0"/>
              <a:t>Public </a:t>
            </a:r>
            <a:r>
              <a:rPr lang="en-US" sz="1050" dirty="0"/>
              <a:t>Institution National Institute for </a:t>
            </a:r>
            <a:r>
              <a:rPr lang="en-US" sz="1050" dirty="0" smtClean="0"/>
              <a:t>Metrology;</a:t>
            </a:r>
            <a:endParaRPr lang="en-US" sz="1050" dirty="0"/>
          </a:p>
          <a:p>
            <a:pPr marL="171450" lvl="0" indent="-171450" algn="just">
              <a:buFont typeface="Arial" panose="020B0604020202020204" pitchFamily="34" charset="0"/>
              <a:buChar char="•"/>
            </a:pPr>
            <a:r>
              <a:rPr lang="en-US" sz="1050" dirty="0" smtClean="0"/>
              <a:t>National </a:t>
            </a:r>
            <a:r>
              <a:rPr lang="en-US" sz="1050" dirty="0"/>
              <a:t>Measurement Standards </a:t>
            </a:r>
            <a:r>
              <a:rPr lang="en-US" sz="1050" dirty="0" smtClean="0"/>
              <a:t>Database;</a:t>
            </a:r>
            <a:endParaRPr lang="en-US" sz="1050" dirty="0"/>
          </a:p>
          <a:p>
            <a:pPr marL="171450" lvl="0" indent="-171450" algn="just">
              <a:buFont typeface="Arial" panose="020B0604020202020204" pitchFamily="34" charset="0"/>
              <a:buChar char="•"/>
            </a:pPr>
            <a:r>
              <a:rPr lang="en-US" sz="1050" dirty="0" smtClean="0"/>
              <a:t>National </a:t>
            </a:r>
            <a:r>
              <a:rPr lang="en-US" sz="1050" dirty="0"/>
              <a:t>Technical Council on </a:t>
            </a:r>
            <a:r>
              <a:rPr lang="en-US" sz="1050" dirty="0" smtClean="0"/>
              <a:t>Metrology;</a:t>
            </a:r>
            <a:endParaRPr lang="en-US" sz="1050" dirty="0"/>
          </a:p>
          <a:p>
            <a:pPr marL="171450" lvl="0" indent="-171450" algn="just">
              <a:buFont typeface="Arial" panose="020B0604020202020204" pitchFamily="34" charset="0"/>
              <a:buChar char="•"/>
            </a:pPr>
            <a:r>
              <a:rPr lang="en-US" sz="1050" dirty="0" smtClean="0"/>
              <a:t>Agency </a:t>
            </a:r>
            <a:r>
              <a:rPr lang="en-US" sz="1050" dirty="0"/>
              <a:t>for Consumer’s Protection</a:t>
            </a:r>
            <a:r>
              <a:rPr lang="en-GB" sz="1050" dirty="0"/>
              <a:t>and </a:t>
            </a:r>
            <a:r>
              <a:rPr lang="en-US" sz="1050" dirty="0"/>
              <a:t>Market </a:t>
            </a:r>
            <a:r>
              <a:rPr lang="en-US" sz="1050" dirty="0" smtClean="0"/>
              <a:t>Surveillance;</a:t>
            </a:r>
            <a:endParaRPr lang="en-US" sz="1050" dirty="0"/>
          </a:p>
          <a:p>
            <a:pPr marL="171450" lvl="0" indent="-171450" algn="just">
              <a:buFont typeface="Arial" panose="020B0604020202020204" pitchFamily="34" charset="0"/>
              <a:buChar char="•"/>
            </a:pPr>
            <a:r>
              <a:rPr lang="en-US" sz="1050" dirty="0" smtClean="0"/>
              <a:t>Metrological </a:t>
            </a:r>
            <a:r>
              <a:rPr lang="en-US" sz="1050" dirty="0"/>
              <a:t>departments of legal entities.</a:t>
            </a:r>
            <a:endParaRPr lang="ru-RU" sz="1050" dirty="0"/>
          </a:p>
          <a:p>
            <a:pPr fontAlgn="auto">
              <a:spcAft>
                <a:spcPts val="0"/>
              </a:spcAft>
              <a:defRPr/>
            </a:pPr>
            <a:endParaRPr lang="en-GB" sz="1050" dirty="0" smtClean="0"/>
          </a:p>
          <a:p>
            <a:r>
              <a:rPr lang="en-US" sz="1050" dirty="0"/>
              <a:t>The </a:t>
            </a:r>
            <a:r>
              <a:rPr lang="en-US" sz="1050" b="1" dirty="0"/>
              <a:t>Ministry of Economy and Infrastructure </a:t>
            </a:r>
            <a:r>
              <a:rPr lang="en-US" sz="1050" dirty="0"/>
              <a:t>has the following attributions:</a:t>
            </a:r>
            <a:endParaRPr lang="ru-RU" sz="1050" dirty="0"/>
          </a:p>
          <a:p>
            <a:pPr marL="171450" lvl="0" indent="-171450" algn="just">
              <a:buFont typeface="Arial" panose="020B0604020202020204" pitchFamily="34" charset="0"/>
              <a:buChar char="•"/>
            </a:pPr>
            <a:r>
              <a:rPr lang="en-US" sz="1050" dirty="0"/>
              <a:t>Development and coordination of the implementation of the state policy in the field of </a:t>
            </a:r>
            <a:r>
              <a:rPr lang="en-US" sz="1050" dirty="0" smtClean="0"/>
              <a:t>metrology;</a:t>
            </a:r>
            <a:endParaRPr lang="en-US" sz="1050" dirty="0"/>
          </a:p>
          <a:p>
            <a:pPr marL="171450" lvl="0" indent="-171450" algn="just">
              <a:buFont typeface="Arial" panose="020B0604020202020204" pitchFamily="34" charset="0"/>
              <a:buChar char="•"/>
            </a:pPr>
            <a:r>
              <a:rPr lang="en-US" sz="1050" dirty="0" smtClean="0"/>
              <a:t>Development </a:t>
            </a:r>
            <a:r>
              <a:rPr lang="en-US" sz="1050" dirty="0"/>
              <a:t>of relevant legislation and participation in the development and approval of normative acts drafts for the purpose of assurance of measurement results traceability to the International System of Units (SI system</a:t>
            </a:r>
            <a:r>
              <a:rPr lang="en-US" sz="1050" dirty="0" smtClean="0"/>
              <a:t>);</a:t>
            </a:r>
            <a:endParaRPr lang="en-US" sz="1050" dirty="0"/>
          </a:p>
          <a:p>
            <a:pPr marL="171450" lvl="0" indent="-171450" algn="just">
              <a:buFont typeface="Arial" panose="020B0604020202020204" pitchFamily="34" charset="0"/>
              <a:buChar char="•"/>
            </a:pPr>
            <a:r>
              <a:rPr lang="en-US" sz="1050" dirty="0" smtClean="0"/>
              <a:t>Approval </a:t>
            </a:r>
            <a:r>
              <a:rPr lang="en-US" sz="1050" dirty="0"/>
              <a:t>of legal metrology regulations within its </a:t>
            </a:r>
            <a:r>
              <a:rPr lang="en-US" sz="1050" dirty="0" smtClean="0"/>
              <a:t>competence;</a:t>
            </a:r>
            <a:endParaRPr lang="en-US" sz="1050" dirty="0"/>
          </a:p>
          <a:p>
            <a:pPr marL="171450" lvl="0" indent="-171450" algn="just">
              <a:buFont typeface="Arial" panose="020B0604020202020204" pitchFamily="34" charset="0"/>
              <a:buChar char="•"/>
            </a:pPr>
            <a:r>
              <a:rPr lang="en-US" sz="1050" dirty="0" smtClean="0"/>
              <a:t>Maintenance </a:t>
            </a:r>
            <a:r>
              <a:rPr lang="en-US" sz="1050" dirty="0"/>
              <a:t>of National Registers of the National System of Metrology (national measurement standards, legal metrology regulations and authorized entities</a:t>
            </a:r>
            <a:r>
              <a:rPr lang="en-US" sz="1050" dirty="0" smtClean="0"/>
              <a:t>);</a:t>
            </a:r>
            <a:endParaRPr lang="en-US" sz="1050" dirty="0"/>
          </a:p>
          <a:p>
            <a:pPr marL="171450" lvl="0" indent="-171450" algn="just">
              <a:buFont typeface="Arial" panose="020B0604020202020204" pitchFamily="34" charset="0"/>
              <a:buChar char="•"/>
            </a:pPr>
            <a:r>
              <a:rPr lang="en-US" sz="1050" dirty="0" smtClean="0"/>
              <a:t>Coordination </a:t>
            </a:r>
            <a:r>
              <a:rPr lang="en-US" sz="1050" dirty="0"/>
              <a:t>of metrological activity of the central public administration branch bodies, both legal entities and individuals that perform activities in the field of </a:t>
            </a:r>
            <a:r>
              <a:rPr lang="en-US" sz="1050" dirty="0" smtClean="0"/>
              <a:t>metrology;</a:t>
            </a:r>
            <a:endParaRPr lang="en-US" sz="1050" dirty="0"/>
          </a:p>
          <a:p>
            <a:pPr marL="171450" lvl="0" indent="-171450" algn="just">
              <a:buFont typeface="Arial" panose="020B0604020202020204" pitchFamily="34" charset="0"/>
              <a:buChar char="•"/>
            </a:pPr>
            <a:r>
              <a:rPr lang="en-US" sz="1050" dirty="0" smtClean="0"/>
              <a:t>Represents </a:t>
            </a:r>
            <a:r>
              <a:rPr lang="en-US" sz="1050" dirty="0"/>
              <a:t>the Republic of Moldova in regional and international organizations of metrology together with the National Institute for </a:t>
            </a:r>
            <a:r>
              <a:rPr lang="en-US" sz="1050" dirty="0" smtClean="0"/>
              <a:t>Metrology;</a:t>
            </a:r>
            <a:endParaRPr lang="en-US" sz="1050" dirty="0"/>
          </a:p>
          <a:p>
            <a:pPr marL="171450" lvl="0" indent="-171450" algn="just">
              <a:buFont typeface="Arial" panose="020B0604020202020204" pitchFamily="34" charset="0"/>
              <a:buChar char="•"/>
            </a:pPr>
            <a:r>
              <a:rPr lang="en-US" sz="1050" dirty="0" smtClean="0"/>
              <a:t>Designation </a:t>
            </a:r>
            <a:r>
              <a:rPr lang="en-US" sz="1050" dirty="0"/>
              <a:t>of legal entities for verification of legal measuring instruments and for performing official measurements on the basis of certificate of accreditations issued by the national accreditation </a:t>
            </a:r>
            <a:r>
              <a:rPr lang="en-US" sz="1050" dirty="0" smtClean="0"/>
              <a:t>body;</a:t>
            </a:r>
            <a:endParaRPr lang="en-US" sz="1050" dirty="0"/>
          </a:p>
          <a:p>
            <a:pPr marL="171450" lvl="0" indent="-171450" algn="just">
              <a:buFont typeface="Arial" panose="020B0604020202020204" pitchFamily="34" charset="0"/>
              <a:buChar char="•"/>
            </a:pPr>
            <a:r>
              <a:rPr lang="en-US" sz="1050" dirty="0" smtClean="0"/>
              <a:t>Approval </a:t>
            </a:r>
            <a:r>
              <a:rPr lang="en-US" sz="1050" dirty="0"/>
              <a:t>of training programs in the field of metrology, including training programs for experts in the field of legal metrology, technical experts in metrology and verification officers</a:t>
            </a:r>
            <a:r>
              <a:rPr lang="en-US" sz="1050" dirty="0" smtClean="0"/>
              <a:t>.</a:t>
            </a:r>
            <a:endParaRPr lang="ru-RU" sz="1050" dirty="0"/>
          </a:p>
          <a:p>
            <a:pPr algn="just"/>
            <a:r>
              <a:rPr lang="ru-RU" sz="1050" b="1" dirty="0" smtClean="0">
                <a:solidFill>
                  <a:srgbClr val="FF0000"/>
                </a:solidFill>
              </a:rPr>
              <a:t/>
            </a:r>
            <a:br>
              <a:rPr lang="ru-RU" sz="1050" b="1" dirty="0" smtClean="0">
                <a:solidFill>
                  <a:srgbClr val="FF0000"/>
                </a:solidFill>
              </a:rPr>
            </a:br>
            <a:r>
              <a:rPr lang="en-US" sz="1050" b="1" dirty="0"/>
              <a:t>The Public Institution National Metrology Institute </a:t>
            </a:r>
            <a:r>
              <a:rPr lang="en-US" sz="1050" dirty="0"/>
              <a:t> </a:t>
            </a:r>
            <a:r>
              <a:rPr lang="en-US" sz="1050" b="1" dirty="0"/>
              <a:t> </a:t>
            </a:r>
            <a:r>
              <a:rPr lang="en-US" sz="1050" dirty="0"/>
              <a:t>is a legal entity and performs its activity on the basis of regulations approved by the Central Metrology Authority and of regulations and provisions of the relevant national legislation. The National Institute for Metrology has the following attributions:</a:t>
            </a:r>
            <a:endParaRPr lang="ru-RU" sz="1050" dirty="0"/>
          </a:p>
          <a:p>
            <a:pPr algn="just"/>
            <a:r>
              <a:rPr lang="en-US" sz="1050" b="1" dirty="0"/>
              <a:t>Legal metrology attributions:</a:t>
            </a:r>
            <a:endParaRPr lang="ru-RU" sz="1050" dirty="0"/>
          </a:p>
          <a:p>
            <a:pPr marL="171450" lvl="0" indent="-171450" algn="just">
              <a:buFont typeface="Arial" panose="020B0604020202020204" pitchFamily="34" charset="0"/>
              <a:buChar char="•"/>
            </a:pPr>
            <a:r>
              <a:rPr lang="en-US" sz="1050" dirty="0"/>
              <a:t>Performs the legal metrological control through type approval, metrological verification of measurement instruments in special </a:t>
            </a:r>
            <a:r>
              <a:rPr lang="en-US" sz="1050" dirty="0" smtClean="0"/>
              <a:t>cases;</a:t>
            </a:r>
            <a:endParaRPr lang="en-US" sz="1050" dirty="0"/>
          </a:p>
          <a:p>
            <a:pPr marL="171450" lvl="0" indent="-171450" algn="just">
              <a:buFont typeface="Arial" panose="020B0604020202020204" pitchFamily="34" charset="0"/>
              <a:buChar char="•"/>
            </a:pPr>
            <a:r>
              <a:rPr lang="en-US" sz="1050" dirty="0" smtClean="0"/>
              <a:t>Gives </a:t>
            </a:r>
            <a:r>
              <a:rPr lang="en-US" sz="1050" dirty="0"/>
              <a:t>proposals to the central authority on metrology regarding the regulation of measurement instruments;</a:t>
            </a:r>
            <a:endParaRPr lang="ru-RU" sz="1050" dirty="0"/>
          </a:p>
          <a:p>
            <a:pPr fontAlgn="auto">
              <a:spcAft>
                <a:spcPts val="0"/>
              </a:spcAft>
              <a:defRPr/>
            </a:pPr>
            <a:endParaRPr lang="ru-RU" sz="1050" dirty="0"/>
          </a:p>
        </p:txBody>
      </p:sp>
      <p:pic>
        <p:nvPicPr>
          <p:cNvPr id="96262" name="Рисунок 1"/>
          <p:cNvPicPr>
            <a:picLocks noChangeAspect="1"/>
          </p:cNvPicPr>
          <p:nvPr/>
        </p:nvPicPr>
        <p:blipFill>
          <a:blip r:embed="rId2" cstate="print"/>
          <a:srcRect/>
          <a:stretch>
            <a:fillRect/>
          </a:stretch>
        </p:blipFill>
        <p:spPr bwMode="auto">
          <a:xfrm>
            <a:off x="365125" y="996950"/>
            <a:ext cx="2473325" cy="15509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628775" y="273050"/>
            <a:ext cx="4886325" cy="358775"/>
          </a:xfrm>
        </p:spPr>
        <p:txBody>
          <a:bodyPr/>
          <a:lstStyle/>
          <a:p>
            <a:r>
              <a:rPr lang="en-GB" dirty="0" smtClean="0"/>
              <a:t>MEMORANDUM OF UNDERSTANDING</a:t>
            </a:r>
            <a:endParaRPr lang="ru-RU" dirty="0" smtClean="0"/>
          </a:p>
        </p:txBody>
      </p:sp>
      <p:sp>
        <p:nvSpPr>
          <p:cNvPr id="3" name="Объект 2"/>
          <p:cNvSpPr>
            <a:spLocks noGrp="1"/>
          </p:cNvSpPr>
          <p:nvPr>
            <p:ph idx="1"/>
          </p:nvPr>
        </p:nvSpPr>
        <p:spPr>
          <a:xfrm>
            <a:off x="332656" y="1208584"/>
            <a:ext cx="6172200" cy="5040560"/>
          </a:xfrm>
        </p:spPr>
        <p:txBody>
          <a:bodyPr numCol="2" spcCol="288000" rtlCol="0">
            <a:noAutofit/>
          </a:bodyPr>
          <a:lstStyle/>
          <a:p>
            <a:pPr fontAlgn="auto">
              <a:spcAft>
                <a:spcPts val="0"/>
              </a:spcAft>
              <a:defRPr/>
            </a:pPr>
            <a:r>
              <a:rPr lang="en-GB" sz="1050" b="1" cap="all" dirty="0" smtClean="0">
                <a:solidFill>
                  <a:srgbClr val="FF0000"/>
                </a:solidFill>
              </a:rPr>
              <a:t>Section 6 – Languages</a:t>
            </a:r>
            <a:endParaRPr lang="ru-RU" sz="1050" dirty="0" smtClean="0">
              <a:solidFill>
                <a:srgbClr val="FF0000"/>
              </a:solidFill>
            </a:endParaRPr>
          </a:p>
          <a:p>
            <a:pPr marL="228600" indent="-228600" fontAlgn="auto">
              <a:spcAft>
                <a:spcPts val="0"/>
              </a:spcAft>
              <a:buFont typeface="+mj-lt"/>
              <a:buAutoNum type="arabicPeriod"/>
              <a:defRPr/>
            </a:pPr>
            <a:r>
              <a:rPr lang="en-GB" sz="1050" dirty="0" smtClean="0"/>
              <a:t>The languages of the Committee meetings are English and/or Russian.</a:t>
            </a:r>
            <a:endParaRPr lang="ru-RU" sz="1050" dirty="0" smtClean="0"/>
          </a:p>
          <a:p>
            <a:pPr marL="228600" indent="-228600" fontAlgn="auto">
              <a:spcAft>
                <a:spcPts val="0"/>
              </a:spcAft>
              <a:buFont typeface="+mj-lt"/>
              <a:buAutoNum type="arabicPeriod"/>
              <a:defRPr/>
            </a:pPr>
            <a:r>
              <a:rPr lang="en-GB" sz="1050" dirty="0" smtClean="0"/>
              <a:t>Documents of wide dissemination to be received and sent by the Secretariat must be edited both in English and Russian.</a:t>
            </a:r>
            <a:endParaRPr lang="ru-RU" sz="1050" dirty="0" smtClean="0"/>
          </a:p>
          <a:p>
            <a:pPr marL="228600" indent="-228600" fontAlgn="auto">
              <a:spcAft>
                <a:spcPts val="0"/>
              </a:spcAft>
              <a:buFont typeface="+mj-lt"/>
              <a:buAutoNum type="arabicPeriod"/>
              <a:defRPr/>
            </a:pPr>
            <a:r>
              <a:rPr lang="en-GB" sz="1050" dirty="0" smtClean="0"/>
              <a:t>Final reports written after completion of projects may be in English, French, German or Russian. The authors of the report are given the choice of a language sufficiently understood by those to whom they wish to convey their information or considerations.</a:t>
            </a:r>
            <a:endParaRPr lang="ru-RU" sz="1050" dirty="0" smtClean="0"/>
          </a:p>
          <a:p>
            <a:pPr marL="228600" indent="-228600" fontAlgn="auto">
              <a:spcAft>
                <a:spcPts val="0"/>
              </a:spcAft>
              <a:buFont typeface="+mj-lt"/>
              <a:buAutoNum type="arabicPeriod"/>
              <a:defRPr/>
            </a:pPr>
            <a:r>
              <a:rPr lang="en-GB" sz="1050" dirty="0" smtClean="0"/>
              <a:t>In other cases, any language the cooperating partners consider adequate for their communication may be used.</a:t>
            </a:r>
            <a:endParaRPr lang="ru-RU" sz="1050" dirty="0" smtClean="0"/>
          </a:p>
          <a:p>
            <a:pPr fontAlgn="auto">
              <a:spcAft>
                <a:spcPts val="0"/>
              </a:spcAft>
              <a:defRPr/>
            </a:pPr>
            <a:r>
              <a:rPr lang="en-GB" sz="1050" dirty="0" smtClean="0"/>
              <a:t> </a:t>
            </a:r>
            <a:endParaRPr lang="ru-RU" sz="1050" dirty="0" smtClean="0"/>
          </a:p>
          <a:p>
            <a:pPr fontAlgn="auto">
              <a:spcAft>
                <a:spcPts val="0"/>
              </a:spcAft>
              <a:defRPr/>
            </a:pPr>
            <a:r>
              <a:rPr lang="en-GB" sz="1050" b="1" cap="all" dirty="0" smtClean="0">
                <a:solidFill>
                  <a:srgbClr val="FF0000"/>
                </a:solidFill>
              </a:rPr>
              <a:t>Section 7 – Rights</a:t>
            </a:r>
            <a:endParaRPr lang="ru-RU" sz="1050" dirty="0" smtClean="0">
              <a:solidFill>
                <a:srgbClr val="FF0000"/>
              </a:solidFill>
            </a:endParaRPr>
          </a:p>
          <a:p>
            <a:pPr fontAlgn="auto">
              <a:spcAft>
                <a:spcPts val="0"/>
              </a:spcAft>
              <a:defRPr/>
            </a:pPr>
            <a:r>
              <a:rPr lang="en-GB" sz="1050" dirty="0" smtClean="0"/>
              <a:t>In order to achieve the objectives of COOMET, each Member of the Organisation will have the following rights:</a:t>
            </a:r>
            <a:endParaRPr lang="ru-RU" sz="1050" dirty="0" smtClean="0"/>
          </a:p>
          <a:p>
            <a:pPr marL="172800" indent="-172800" fontAlgn="auto">
              <a:spcAft>
                <a:spcPts val="0"/>
              </a:spcAft>
              <a:buFont typeface="Arial" pitchFamily="34" charset="0"/>
              <a:buChar char="•"/>
              <a:defRPr/>
            </a:pPr>
            <a:r>
              <a:rPr lang="en-GB" sz="1050" dirty="0" smtClean="0"/>
              <a:t>to have access, upon agreement, to national standards of other Members of COOMET;</a:t>
            </a:r>
            <a:endParaRPr lang="ru-RU" sz="1050" dirty="0" smtClean="0"/>
          </a:p>
          <a:p>
            <a:pPr marL="172800" indent="-172800" fontAlgn="auto">
              <a:spcAft>
                <a:spcPts val="0"/>
              </a:spcAft>
              <a:buFont typeface="Arial" pitchFamily="34" charset="0"/>
              <a:buChar char="•"/>
              <a:defRPr/>
            </a:pPr>
            <a:r>
              <a:rPr lang="en-GB" sz="1050" dirty="0" smtClean="0"/>
              <a:t>to seek cooperation and assistance in solving metrological problems;</a:t>
            </a:r>
            <a:endParaRPr lang="ru-RU" sz="1050" dirty="0" smtClean="0"/>
          </a:p>
          <a:p>
            <a:pPr marL="172800" indent="-172800" fontAlgn="auto">
              <a:spcAft>
                <a:spcPts val="0"/>
              </a:spcAft>
              <a:buFont typeface="Arial" pitchFamily="34" charset="0"/>
              <a:buChar char="•"/>
              <a:defRPr/>
            </a:pPr>
            <a:r>
              <a:rPr lang="en-GB" sz="1050" dirty="0" smtClean="0"/>
              <a:t>to propose projects for joint work and participate in their implementation;</a:t>
            </a:r>
            <a:endParaRPr lang="ru-RU" sz="1050" dirty="0" smtClean="0"/>
          </a:p>
          <a:p>
            <a:pPr marL="172800" indent="-172800" fontAlgn="auto">
              <a:spcAft>
                <a:spcPts val="0"/>
              </a:spcAft>
              <a:buFont typeface="Arial" pitchFamily="34" charset="0"/>
              <a:buChar char="•"/>
              <a:defRPr/>
            </a:pPr>
            <a:r>
              <a:rPr lang="en-GB" sz="1050" dirty="0" smtClean="0"/>
              <a:t>to receive information on the results of activities of COOMET Bodies.</a:t>
            </a:r>
            <a:endParaRPr lang="ru-RU" sz="1050" dirty="0" smtClean="0"/>
          </a:p>
          <a:p>
            <a:pPr fontAlgn="auto">
              <a:spcAft>
                <a:spcPts val="0"/>
              </a:spcAft>
              <a:defRPr/>
            </a:pPr>
            <a:r>
              <a:rPr lang="en-GB" sz="1050" b="1" cap="all" dirty="0" smtClean="0"/>
              <a:t> </a:t>
            </a:r>
            <a:r>
              <a:rPr lang="en-GB" sz="1050" b="1" cap="all" dirty="0" smtClean="0">
                <a:solidFill>
                  <a:srgbClr val="FF0000"/>
                </a:solidFill>
              </a:rPr>
              <a:t>Section 8 – Obligations</a:t>
            </a:r>
            <a:endParaRPr lang="ru-RU" sz="1050" dirty="0" smtClean="0">
              <a:solidFill>
                <a:srgbClr val="FF0000"/>
              </a:solidFill>
            </a:endParaRPr>
          </a:p>
          <a:p>
            <a:pPr fontAlgn="auto">
              <a:spcAft>
                <a:spcPts val="0"/>
              </a:spcAft>
              <a:defRPr/>
            </a:pPr>
            <a:r>
              <a:rPr lang="en-GB" sz="1050" dirty="0" smtClean="0"/>
              <a:t>In order to achieve the objectives of COOMET, each Member of the Organisation will accept the following obligations:</a:t>
            </a:r>
            <a:endParaRPr lang="ru-RU" sz="1050" dirty="0" smtClean="0"/>
          </a:p>
          <a:p>
            <a:pPr marL="172800" indent="-172800" fontAlgn="auto">
              <a:spcAft>
                <a:spcPts val="0"/>
              </a:spcAft>
              <a:buFont typeface="Arial" pitchFamily="34" charset="0"/>
              <a:buChar char="•"/>
              <a:defRPr/>
            </a:pPr>
            <a:r>
              <a:rPr lang="en-GB" sz="1050" dirty="0" smtClean="0"/>
              <a:t>to provide the Committee, upon its request and within reasonable limits, with information on projects carried out and planned in accordance with the scope of the COOMET activities;</a:t>
            </a:r>
            <a:endParaRPr lang="ru-RU" sz="1050" dirty="0" smtClean="0"/>
          </a:p>
          <a:p>
            <a:pPr marL="172800" indent="-172800" fontAlgn="auto">
              <a:spcAft>
                <a:spcPts val="0"/>
              </a:spcAft>
              <a:buFont typeface="Arial" pitchFamily="34" charset="0"/>
              <a:buChar char="•"/>
              <a:defRPr/>
            </a:pPr>
            <a:r>
              <a:rPr lang="en-GB" sz="1050" dirty="0" smtClean="0"/>
              <a:t>to provide COOMET Members with assistance and services upon mutual agreement;</a:t>
            </a:r>
            <a:endParaRPr lang="ru-RU" sz="1050" dirty="0" smtClean="0"/>
          </a:p>
          <a:p>
            <a:pPr marL="172800" indent="-172800" fontAlgn="auto">
              <a:spcAft>
                <a:spcPts val="0"/>
              </a:spcAft>
              <a:buFont typeface="Arial" pitchFamily="34" charset="0"/>
              <a:buChar char="•"/>
              <a:defRPr/>
            </a:pPr>
            <a:r>
              <a:rPr lang="en-GB" sz="1050" dirty="0" smtClean="0"/>
              <a:t>to participate in joint COOMET projects depending on its financial and technical resources, as well as its interest and competence;</a:t>
            </a:r>
            <a:endParaRPr lang="ru-RU" sz="1050" dirty="0" smtClean="0"/>
          </a:p>
          <a:p>
            <a:pPr marL="172800" indent="-172800" fontAlgn="auto">
              <a:spcAft>
                <a:spcPts val="0"/>
              </a:spcAft>
              <a:buFont typeface="Arial" pitchFamily="34" charset="0"/>
              <a:buChar char="•"/>
              <a:defRPr/>
            </a:pPr>
            <a:r>
              <a:rPr lang="en-GB" sz="1050" dirty="0" smtClean="0"/>
              <a:t>to maintain the confidentiality of any information on the results of type tests, verifications and calibrations of measuring instruments submitted by cooperating partners;</a:t>
            </a:r>
            <a:endParaRPr lang="ru-RU" sz="1050" dirty="0" smtClean="0"/>
          </a:p>
          <a:p>
            <a:pPr marL="172800" indent="-172800" fontAlgn="auto">
              <a:spcAft>
                <a:spcPts val="0"/>
              </a:spcAft>
              <a:buFont typeface="Arial" pitchFamily="34" charset="0"/>
              <a:buChar char="•"/>
              <a:defRPr/>
            </a:pPr>
            <a:r>
              <a:rPr lang="en-GB" sz="1050" dirty="0" smtClean="0"/>
              <a:t>to take into consideration the COOMET recommendations in the activity of its National Metrology Institutions and to promote the implementation of the results of COOMET projects in its country.</a:t>
            </a:r>
            <a:endParaRPr lang="ru-RU" sz="1050" dirty="0"/>
          </a:p>
        </p:txBody>
      </p:sp>
      <p:pic>
        <p:nvPicPr>
          <p:cNvPr id="6"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6480720"/>
          </a:xfrm>
        </p:spPr>
        <p:txBody>
          <a:bodyPr numCol="2" spcCol="288000" rtlCol="0">
            <a:noAutofit/>
          </a:bodyPr>
          <a:lstStyle/>
          <a:p>
            <a:pPr marL="171450" lvl="0" indent="-171450" algn="just">
              <a:buFont typeface="Arial" panose="020B0604020202020204" pitchFamily="34" charset="0"/>
              <a:buChar char="•"/>
            </a:pPr>
            <a:r>
              <a:rPr lang="en-US" sz="1050" dirty="0"/>
              <a:t>Implements the agreements signed with other countries on the recognition of testing results performed for type approval, and of metrological verification </a:t>
            </a:r>
            <a:r>
              <a:rPr lang="en-US" sz="1050" dirty="0" smtClean="0"/>
              <a:t>results;</a:t>
            </a:r>
            <a:endParaRPr lang="en-US" sz="1050" dirty="0"/>
          </a:p>
          <a:p>
            <a:pPr marL="171450" lvl="0" indent="-171450" algn="just">
              <a:buFont typeface="Arial" panose="020B0604020202020204" pitchFamily="34" charset="0"/>
              <a:buChar char="•"/>
            </a:pPr>
            <a:r>
              <a:rPr lang="en-US" sz="1050" dirty="0" smtClean="0"/>
              <a:t>Develops </a:t>
            </a:r>
            <a:r>
              <a:rPr lang="en-US" sz="1050" dirty="0"/>
              <a:t>program drafts for trainings in </a:t>
            </a:r>
            <a:r>
              <a:rPr lang="en-US" sz="1050" dirty="0" smtClean="0"/>
              <a:t>metrology;</a:t>
            </a:r>
            <a:endParaRPr lang="en-US" sz="1050" dirty="0"/>
          </a:p>
          <a:p>
            <a:pPr marL="171450" lvl="0" indent="-171450" algn="just">
              <a:buFont typeface="Arial" panose="020B0604020202020204" pitchFamily="34" charset="0"/>
              <a:buChar char="•"/>
            </a:pPr>
            <a:r>
              <a:rPr lang="en-US" sz="1050" dirty="0" smtClean="0"/>
              <a:t>Consults </a:t>
            </a:r>
            <a:r>
              <a:rPr lang="en-US" sz="1050" dirty="0"/>
              <a:t>the stakeholders on technical problems in the field of legal </a:t>
            </a:r>
            <a:r>
              <a:rPr lang="en-US" sz="1050" dirty="0" smtClean="0"/>
              <a:t>metrology;</a:t>
            </a:r>
            <a:endParaRPr lang="en-US" sz="1050" dirty="0"/>
          </a:p>
          <a:p>
            <a:pPr marL="171450" lvl="0" indent="-171450" algn="just">
              <a:buFont typeface="Arial" panose="020B0604020202020204" pitchFamily="34" charset="0"/>
              <a:buChar char="•"/>
            </a:pPr>
            <a:r>
              <a:rPr lang="en-US" sz="1050" dirty="0" smtClean="0"/>
              <a:t>Manages </a:t>
            </a:r>
            <a:r>
              <a:rPr lang="en-US" sz="1050" dirty="0"/>
              <a:t>the State Register of measurement instruments and the database of entities that have technical </a:t>
            </a:r>
            <a:r>
              <a:rPr lang="en-US" sz="1050" dirty="0" smtClean="0"/>
              <a:t>notes;</a:t>
            </a:r>
            <a:endParaRPr lang="en-US" sz="1050" dirty="0"/>
          </a:p>
          <a:p>
            <a:pPr marL="171450" lvl="0" indent="-171450" algn="just">
              <a:buFont typeface="Arial" panose="020B0604020202020204" pitchFamily="34" charset="0"/>
              <a:buChar char="•"/>
            </a:pPr>
            <a:r>
              <a:rPr lang="en-US" sz="1050" dirty="0" smtClean="0"/>
              <a:t>Gives </a:t>
            </a:r>
            <a:r>
              <a:rPr lang="en-US" sz="1050" dirty="0"/>
              <a:t>technical notes in order to keep track of persons and legal entities that repair or install measurement instruments, as well as those who manufacture measurement </a:t>
            </a:r>
            <a:r>
              <a:rPr lang="en-US" sz="1050" dirty="0" smtClean="0"/>
              <a:t>recipients;</a:t>
            </a:r>
            <a:endParaRPr lang="en-US" sz="1050" dirty="0"/>
          </a:p>
          <a:p>
            <a:pPr marL="171450" lvl="0" indent="-171450" algn="just">
              <a:buFont typeface="Arial" panose="020B0604020202020204" pitchFamily="34" charset="0"/>
              <a:buChar char="•"/>
            </a:pPr>
            <a:r>
              <a:rPr lang="en-US" sz="1050" dirty="0" smtClean="0"/>
              <a:t>Drafts </a:t>
            </a:r>
            <a:r>
              <a:rPr lang="en-US" sz="1050" dirty="0"/>
              <a:t>legal metrology normative documents, harmonized with the regional and international </a:t>
            </a:r>
            <a:r>
              <a:rPr lang="en-US" sz="1050" dirty="0" smtClean="0"/>
              <a:t>practice;</a:t>
            </a:r>
            <a:endParaRPr lang="en-US" sz="1050" dirty="0"/>
          </a:p>
          <a:p>
            <a:pPr marL="171450" lvl="0" indent="-171450" algn="just">
              <a:buFont typeface="Arial" panose="020B0604020202020204" pitchFamily="34" charset="0"/>
              <a:buChar char="•"/>
            </a:pPr>
            <a:r>
              <a:rPr lang="en-US" sz="1050" dirty="0" smtClean="0"/>
              <a:t>Gives </a:t>
            </a:r>
            <a:r>
              <a:rPr lang="en-US" sz="1050" dirty="0"/>
              <a:t>methodological support for the development of legal measurement procedures by the relevant authorities or interested legal </a:t>
            </a:r>
            <a:r>
              <a:rPr lang="en-US" sz="1050" dirty="0" smtClean="0"/>
              <a:t>entities;</a:t>
            </a:r>
            <a:endParaRPr lang="en-US" sz="1050" dirty="0"/>
          </a:p>
          <a:p>
            <a:pPr marL="171450" lvl="0" indent="-171450" algn="just">
              <a:buFont typeface="Arial" panose="020B0604020202020204" pitchFamily="34" charset="0"/>
              <a:buChar char="•"/>
            </a:pPr>
            <a:r>
              <a:rPr lang="en-US" sz="1050" dirty="0" smtClean="0"/>
              <a:t>Gives </a:t>
            </a:r>
            <a:r>
              <a:rPr lang="en-US" sz="1050" dirty="0"/>
              <a:t>technical support for metrological </a:t>
            </a:r>
            <a:r>
              <a:rPr lang="en-US" sz="1050" dirty="0" smtClean="0"/>
              <a:t>surveillance;</a:t>
            </a:r>
            <a:endParaRPr lang="en-US" sz="1050" dirty="0"/>
          </a:p>
          <a:p>
            <a:pPr marL="171450" lvl="0" indent="-171450" algn="just">
              <a:buFont typeface="Arial" panose="020B0604020202020204" pitchFamily="34" charset="0"/>
              <a:buChar char="•"/>
            </a:pPr>
            <a:r>
              <a:rPr lang="en-US" sz="1050" dirty="0" smtClean="0"/>
              <a:t>Creates </a:t>
            </a:r>
            <a:r>
              <a:rPr lang="en-US" sz="1050" dirty="0"/>
              <a:t>and manages the national database of normative documentation in the field of legal metrology.</a:t>
            </a:r>
            <a:endParaRPr lang="ru-RU" sz="1050" dirty="0"/>
          </a:p>
          <a:p>
            <a:r>
              <a:rPr lang="en-US" sz="1050" dirty="0"/>
              <a:t> </a:t>
            </a:r>
            <a:endParaRPr lang="ru-RU" sz="1050" dirty="0" smtClean="0"/>
          </a:p>
          <a:p>
            <a:r>
              <a:rPr lang="en-US" sz="1050" b="1" dirty="0"/>
              <a:t>General metrology attributions:</a:t>
            </a:r>
            <a:endParaRPr lang="ru-RU" sz="1050" dirty="0"/>
          </a:p>
          <a:p>
            <a:pPr marL="171450" lvl="0" indent="-171450" algn="just">
              <a:buFont typeface="Arial" panose="020B0604020202020204" pitchFamily="34" charset="0"/>
              <a:buChar char="•"/>
            </a:pPr>
            <a:r>
              <a:rPr lang="en-US" sz="1050" dirty="0"/>
              <a:t>Implementation of state policy in metrology at national </a:t>
            </a:r>
            <a:r>
              <a:rPr lang="en-US" sz="1050" dirty="0" smtClean="0"/>
              <a:t>level;</a:t>
            </a:r>
            <a:endParaRPr lang="en-US" sz="1050" dirty="0"/>
          </a:p>
          <a:p>
            <a:pPr marL="171450" lvl="0" indent="-171450" algn="just">
              <a:buFont typeface="Arial" panose="020B0604020202020204" pitchFamily="34" charset="0"/>
              <a:buChar char="•"/>
            </a:pPr>
            <a:r>
              <a:rPr lang="en-US" sz="1050" dirty="0" smtClean="0"/>
              <a:t>Assures </a:t>
            </a:r>
            <a:r>
              <a:rPr lang="en-US" sz="1050" dirty="0"/>
              <a:t>the metrological traceability of the results of measurements performed in the Republic of Moldova to the International System of Units SI; manages the National Measurement Standards Database; disseminates the legal measurement units from national standards to hierarchically inferior and work </a:t>
            </a:r>
            <a:r>
              <a:rPr lang="en-US" sz="1050" dirty="0" smtClean="0"/>
              <a:t>standards;</a:t>
            </a:r>
            <a:endParaRPr lang="en-US" sz="1050" dirty="0"/>
          </a:p>
          <a:p>
            <a:pPr marL="171450" lvl="0" indent="-171450" algn="just">
              <a:buFont typeface="Arial" panose="020B0604020202020204" pitchFamily="34" charset="0"/>
              <a:buChar char="•"/>
            </a:pPr>
            <a:r>
              <a:rPr lang="en-US" sz="1050" dirty="0" smtClean="0"/>
              <a:t>Develops </a:t>
            </a:r>
            <a:r>
              <a:rPr lang="en-US" sz="1050" dirty="0"/>
              <a:t>agreements of mutual recognition of national measurement standards and of calibration certificates issued by national metrology </a:t>
            </a:r>
            <a:r>
              <a:rPr lang="en-US" sz="1050" dirty="0" smtClean="0"/>
              <a:t>institutes;</a:t>
            </a:r>
            <a:endParaRPr lang="en-US" sz="1050" dirty="0"/>
          </a:p>
          <a:p>
            <a:pPr marL="171450" lvl="0" indent="-171450" algn="just">
              <a:buFont typeface="Arial" panose="020B0604020202020204" pitchFamily="34" charset="0"/>
              <a:buChar char="•"/>
            </a:pPr>
            <a:r>
              <a:rPr lang="en-US" sz="1050" dirty="0" smtClean="0"/>
              <a:t>Represents </a:t>
            </a:r>
            <a:r>
              <a:rPr lang="en-US" sz="1050" dirty="0"/>
              <a:t>the national reference for the determination of technical competency in the field of metrology, including for measurement </a:t>
            </a:r>
            <a:r>
              <a:rPr lang="en-US" sz="1050" dirty="0" smtClean="0"/>
              <a:t>standards;</a:t>
            </a:r>
            <a:endParaRPr lang="en-US" sz="1050" dirty="0"/>
          </a:p>
          <a:p>
            <a:pPr marL="171450" lvl="0" indent="-171450" algn="just">
              <a:buFont typeface="Arial" panose="020B0604020202020204" pitchFamily="34" charset="0"/>
              <a:buChar char="•"/>
            </a:pPr>
            <a:r>
              <a:rPr lang="en-US" sz="1050" dirty="0" smtClean="0"/>
              <a:t>Consults </a:t>
            </a:r>
            <a:r>
              <a:rPr lang="en-US" sz="1050" dirty="0"/>
              <a:t>the stakeholders on technical problems in the field of </a:t>
            </a:r>
            <a:r>
              <a:rPr lang="en-US" sz="1050" dirty="0" smtClean="0"/>
              <a:t>metrology;</a:t>
            </a:r>
            <a:endParaRPr lang="en-US" sz="1050" dirty="0"/>
          </a:p>
          <a:p>
            <a:pPr marL="171450" lvl="0" indent="-171450" algn="just">
              <a:buFont typeface="Arial" panose="020B0604020202020204" pitchFamily="34" charset="0"/>
              <a:buChar char="•"/>
            </a:pPr>
            <a:r>
              <a:rPr lang="en-US" sz="1050" dirty="0" smtClean="0"/>
              <a:t>Participates </a:t>
            </a:r>
            <a:r>
              <a:rPr lang="en-US" sz="1050" dirty="0"/>
              <a:t>in regional and international metrology </a:t>
            </a:r>
            <a:r>
              <a:rPr lang="en-US" sz="1050" dirty="0" smtClean="0"/>
              <a:t>organizations;</a:t>
            </a:r>
            <a:endParaRPr lang="en-US" sz="1050" dirty="0"/>
          </a:p>
          <a:p>
            <a:pPr marL="171450" lvl="0" indent="-171450" algn="just">
              <a:buFont typeface="Arial" panose="020B0604020202020204" pitchFamily="34" charset="0"/>
              <a:buChar char="•"/>
            </a:pPr>
            <a:r>
              <a:rPr lang="en-US" sz="1050" dirty="0" smtClean="0"/>
              <a:t>Trains </a:t>
            </a:r>
            <a:r>
              <a:rPr lang="en-US" sz="1050" dirty="0"/>
              <a:t>specialists in metrological </a:t>
            </a:r>
            <a:r>
              <a:rPr lang="en-US" sz="1050" dirty="0" smtClean="0"/>
              <a:t>verification;</a:t>
            </a:r>
            <a:endParaRPr lang="en-US" sz="1050" dirty="0"/>
          </a:p>
          <a:p>
            <a:pPr marL="171450" lvl="0" indent="-171450" algn="just">
              <a:buFont typeface="Arial" panose="020B0604020202020204" pitchFamily="34" charset="0"/>
              <a:buChar char="•"/>
            </a:pPr>
            <a:r>
              <a:rPr lang="en-US" sz="1050" dirty="0" smtClean="0"/>
              <a:t>Organizes </a:t>
            </a:r>
            <a:r>
              <a:rPr lang="en-US" sz="1050" dirty="0"/>
              <a:t>inter-laboratory comparisons at national level.</a:t>
            </a:r>
            <a:endParaRPr lang="ru-RU" sz="1050" dirty="0"/>
          </a:p>
          <a:p>
            <a:pPr marL="171450" lvl="0" indent="-171450" algn="just">
              <a:buFont typeface="Arial" panose="020B0604020202020204" pitchFamily="34" charset="0"/>
              <a:buChar char="•"/>
            </a:pPr>
            <a:endParaRPr lang="ru-RU" sz="1050" dirty="0"/>
          </a:p>
          <a:p>
            <a:pPr algn="just"/>
            <a:r>
              <a:rPr lang="en-US" sz="1050" b="1" dirty="0"/>
              <a:t>Agency for Consumer’s Protection</a:t>
            </a:r>
            <a:r>
              <a:rPr lang="en-US" sz="1050" dirty="0"/>
              <a:t> </a:t>
            </a:r>
            <a:r>
              <a:rPr lang="en-GB" sz="1050" b="1" dirty="0"/>
              <a:t>and </a:t>
            </a:r>
            <a:r>
              <a:rPr lang="en-US" sz="1050" b="1" dirty="0"/>
              <a:t>Market Surveillance </a:t>
            </a:r>
            <a:r>
              <a:rPr lang="en-US" sz="1050" dirty="0"/>
              <a:t>was created by the Government Decision No. 936/31.07.2011, as a result of the reorganization of Main State Inspectorate for Market Surveillance, Metrology and Consumer Protection. The Agency for Consumer’s Protection is a legal entity having legislative functions of metrological control and surveillance over the national internal market.</a:t>
            </a:r>
            <a:endParaRPr lang="ru-RU" sz="1050" dirty="0"/>
          </a:p>
          <a:p>
            <a:pPr algn="just"/>
            <a:r>
              <a:rPr lang="en-US" sz="1050" dirty="0"/>
              <a:t> </a:t>
            </a:r>
            <a:endParaRPr lang="ru-RU" sz="1050" dirty="0"/>
          </a:p>
          <a:p>
            <a:pPr algn="just"/>
            <a:r>
              <a:rPr lang="en-US" sz="1050" b="1" dirty="0"/>
              <a:t>Metrological departments of legal entities.</a:t>
            </a:r>
            <a:endParaRPr lang="ru-RU" sz="1050" dirty="0"/>
          </a:p>
          <a:p>
            <a:pPr algn="just"/>
            <a:r>
              <a:rPr lang="en-US" sz="1050" dirty="0"/>
              <a:t>The Metrological services of  legal entities authorized by the national system of metrology to carry out works in the field of metrology, perform the functions of assurance of unity and accuracy of the measurements by performing verifications of legalized measurement instruments or/and official measurements.</a:t>
            </a:r>
            <a:endParaRPr lang="ru-RU" sz="1050" dirty="0"/>
          </a:p>
          <a:p>
            <a:pPr lvl="0"/>
            <a:endParaRPr lang="ru-RU" sz="105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5472608"/>
          </a:xfrm>
        </p:spPr>
        <p:txBody>
          <a:bodyPr numCol="2" spcCol="288000" rtlCol="0">
            <a:noAutofit/>
          </a:bodyPr>
          <a:lstStyle/>
          <a:p>
            <a:r>
              <a:rPr lang="en-US" sz="1050" b="1" dirty="0"/>
              <a:t>Ministry of Economy and Infrastructure of the Republic of Moldova - Central Authority of Metrology</a:t>
            </a:r>
            <a:endParaRPr lang="ru-RU" sz="1050" dirty="0"/>
          </a:p>
          <a:p>
            <a:r>
              <a:rPr lang="en-US" sz="1050" b="1" dirty="0"/>
              <a:t> </a:t>
            </a:r>
            <a:endParaRPr lang="ru-RU" sz="1050" dirty="0"/>
          </a:p>
          <a:p>
            <a:r>
              <a:rPr lang="en-US" sz="1050" b="1" dirty="0"/>
              <a:t>Mr. </a:t>
            </a:r>
            <a:r>
              <a:rPr lang="en-US" sz="1050" b="1" dirty="0" err="1"/>
              <a:t>Chiril</a:t>
            </a:r>
            <a:r>
              <a:rPr lang="en-US" sz="1050" b="1" dirty="0"/>
              <a:t> GABURICI, </a:t>
            </a:r>
            <a:endParaRPr lang="ru-RU" sz="1050" dirty="0"/>
          </a:p>
          <a:p>
            <a:r>
              <a:rPr lang="en-US" sz="1050" dirty="0"/>
              <a:t>Minister of Economy and Infrastructure</a:t>
            </a:r>
            <a:endParaRPr lang="ru-RU" sz="1050" dirty="0"/>
          </a:p>
          <a:p>
            <a:r>
              <a:rPr lang="en-US" sz="1050" dirty="0"/>
              <a:t>1, </a:t>
            </a:r>
            <a:r>
              <a:rPr lang="en-US" sz="1050" dirty="0" err="1"/>
              <a:t>Piata</a:t>
            </a:r>
            <a:r>
              <a:rPr lang="en-US" sz="1050" dirty="0"/>
              <a:t> </a:t>
            </a:r>
            <a:r>
              <a:rPr lang="en-US" sz="1050" dirty="0" err="1"/>
              <a:t>Marii</a:t>
            </a:r>
            <a:r>
              <a:rPr lang="en-US" sz="1050" dirty="0"/>
              <a:t> </a:t>
            </a:r>
            <a:r>
              <a:rPr lang="en-US" sz="1050" dirty="0" err="1"/>
              <a:t>Adunari</a:t>
            </a:r>
            <a:r>
              <a:rPr lang="en-US" sz="1050" dirty="0"/>
              <a:t> </a:t>
            </a:r>
            <a:r>
              <a:rPr lang="en-US" sz="1050" dirty="0" err="1"/>
              <a:t>Nationale</a:t>
            </a:r>
            <a:r>
              <a:rPr lang="en-US" sz="1050" dirty="0"/>
              <a:t> str. MD-2033, CHISINAU</a:t>
            </a:r>
            <a:endParaRPr lang="ru-RU" sz="1050" dirty="0"/>
          </a:p>
          <a:p>
            <a:r>
              <a:rPr lang="en-US" sz="1050" dirty="0"/>
              <a:t>tel.  + 373 22 250 107</a:t>
            </a:r>
            <a:endParaRPr lang="ru-RU" sz="1050" dirty="0"/>
          </a:p>
          <a:p>
            <a:r>
              <a:rPr lang="en-US" sz="1050" dirty="0"/>
              <a:t>fax: + 373 22 234 064</a:t>
            </a:r>
            <a:endParaRPr lang="ru-RU" sz="1050" dirty="0"/>
          </a:p>
          <a:p>
            <a:r>
              <a:rPr lang="en-US" sz="1050" dirty="0"/>
              <a:t>e-mail: chiril.gaburici@mei.gov.md</a:t>
            </a:r>
            <a:endParaRPr lang="ru-RU" sz="1050" dirty="0"/>
          </a:p>
          <a:p>
            <a:r>
              <a:rPr lang="en-US" sz="1050" dirty="0"/>
              <a:t>Website: www.mei.gov.md</a:t>
            </a:r>
            <a:endParaRPr lang="ru-RU" sz="1050" dirty="0"/>
          </a:p>
          <a:p>
            <a:r>
              <a:rPr lang="en-US" sz="1050" dirty="0"/>
              <a:t> </a:t>
            </a:r>
            <a:endParaRPr lang="ru-RU" sz="1050" dirty="0"/>
          </a:p>
          <a:p>
            <a:r>
              <a:rPr lang="en-US" sz="1050" b="1" dirty="0"/>
              <a:t>Mrs. </a:t>
            </a:r>
            <a:r>
              <a:rPr lang="en-US" sz="1050" b="1" dirty="0" err="1"/>
              <a:t>Iuliana</a:t>
            </a:r>
            <a:r>
              <a:rPr lang="en-US" sz="1050" b="1" dirty="0"/>
              <a:t> DRAGALIN </a:t>
            </a:r>
            <a:endParaRPr lang="ru-RU" sz="1050" dirty="0"/>
          </a:p>
          <a:p>
            <a:r>
              <a:rPr lang="en-US" sz="1050" dirty="0"/>
              <a:t>State Secretary</a:t>
            </a:r>
            <a:endParaRPr lang="ru-RU" sz="1050" dirty="0"/>
          </a:p>
          <a:p>
            <a:r>
              <a:rPr lang="en-US" sz="1050" dirty="0"/>
              <a:t>1, </a:t>
            </a:r>
            <a:r>
              <a:rPr lang="en-US" sz="1050" dirty="0" err="1"/>
              <a:t>Piata</a:t>
            </a:r>
            <a:r>
              <a:rPr lang="en-US" sz="1050" dirty="0"/>
              <a:t> </a:t>
            </a:r>
            <a:r>
              <a:rPr lang="en-US" sz="1050" dirty="0" err="1"/>
              <a:t>Marii</a:t>
            </a:r>
            <a:r>
              <a:rPr lang="en-US" sz="1050" dirty="0"/>
              <a:t> </a:t>
            </a:r>
            <a:r>
              <a:rPr lang="en-US" sz="1050" dirty="0" err="1"/>
              <a:t>Adunari</a:t>
            </a:r>
            <a:r>
              <a:rPr lang="en-US" sz="1050" dirty="0"/>
              <a:t> </a:t>
            </a:r>
            <a:r>
              <a:rPr lang="en-US" sz="1050" dirty="0" err="1"/>
              <a:t>Nationale</a:t>
            </a:r>
            <a:r>
              <a:rPr lang="en-US" sz="1050" dirty="0"/>
              <a:t> str. MD-2033, CHISINAU</a:t>
            </a:r>
            <a:endParaRPr lang="ru-RU" sz="1050" dirty="0"/>
          </a:p>
          <a:p>
            <a:r>
              <a:rPr lang="en-US" sz="1050" dirty="0"/>
              <a:t>tel.: +373 22 250 591</a:t>
            </a:r>
            <a:endParaRPr lang="ru-RU" sz="1050" dirty="0"/>
          </a:p>
          <a:p>
            <a:r>
              <a:rPr lang="en-US" sz="1050" dirty="0"/>
              <a:t>fax: +373 22 250 670</a:t>
            </a:r>
            <a:endParaRPr lang="ru-RU" sz="1050" dirty="0"/>
          </a:p>
          <a:p>
            <a:r>
              <a:rPr lang="en-US" sz="1050" dirty="0"/>
              <a:t>e-mail: iuliana.dragalin@mei.gov.md </a:t>
            </a:r>
            <a:r>
              <a:rPr lang="en-US" sz="1050" b="1" dirty="0"/>
              <a:t> </a:t>
            </a:r>
            <a:endParaRPr lang="ru-RU" sz="1050" dirty="0"/>
          </a:p>
          <a:p>
            <a:r>
              <a:rPr lang="en-US" sz="1050" b="1" dirty="0"/>
              <a:t> </a:t>
            </a:r>
            <a:endParaRPr lang="ru-RU" sz="1050" dirty="0"/>
          </a:p>
          <a:p>
            <a:r>
              <a:rPr lang="en-US" sz="1050" b="1" dirty="0"/>
              <a:t>Mr. Marian MAMEI </a:t>
            </a:r>
            <a:endParaRPr lang="ru-RU" sz="1050" dirty="0"/>
          </a:p>
          <a:p>
            <a:r>
              <a:rPr lang="en-US" sz="1050" b="1" dirty="0"/>
              <a:t>Head of the Quality Infrastructure and Industrial Safety Department</a:t>
            </a:r>
            <a:endParaRPr lang="ru-RU" sz="1050" dirty="0"/>
          </a:p>
          <a:p>
            <a:r>
              <a:rPr lang="en-US" sz="1050" dirty="0"/>
              <a:t>1, </a:t>
            </a:r>
            <a:r>
              <a:rPr lang="en-US" sz="1050" dirty="0" err="1"/>
              <a:t>Piata</a:t>
            </a:r>
            <a:r>
              <a:rPr lang="en-US" sz="1050" dirty="0"/>
              <a:t> </a:t>
            </a:r>
            <a:r>
              <a:rPr lang="en-US" sz="1050" dirty="0" err="1"/>
              <a:t>Marii</a:t>
            </a:r>
            <a:r>
              <a:rPr lang="en-US" sz="1050" dirty="0"/>
              <a:t> </a:t>
            </a:r>
            <a:r>
              <a:rPr lang="en-US" sz="1050" dirty="0" err="1"/>
              <a:t>Adunari</a:t>
            </a:r>
            <a:r>
              <a:rPr lang="en-US" sz="1050" dirty="0"/>
              <a:t> </a:t>
            </a:r>
            <a:r>
              <a:rPr lang="en-US" sz="1050" dirty="0" err="1"/>
              <a:t>Nationale</a:t>
            </a:r>
            <a:r>
              <a:rPr lang="en-US" sz="1050" dirty="0"/>
              <a:t> str. MD-2033, CHISINAU</a:t>
            </a:r>
            <a:endParaRPr lang="ru-RU" sz="1050" dirty="0"/>
          </a:p>
          <a:p>
            <a:r>
              <a:rPr lang="en-US" sz="1050" dirty="0"/>
              <a:t>tel. :+373 22 250 553</a:t>
            </a:r>
            <a:endParaRPr lang="ru-RU" sz="1050" dirty="0"/>
          </a:p>
          <a:p>
            <a:r>
              <a:rPr lang="en-US" sz="1050" dirty="0"/>
              <a:t>e-mail: marian.mamei@mei.gov.md</a:t>
            </a:r>
            <a:endParaRPr lang="ru-RU" sz="1050" dirty="0"/>
          </a:p>
          <a:p>
            <a:r>
              <a:rPr lang="en-US" sz="1050" dirty="0"/>
              <a:t> </a:t>
            </a:r>
            <a:endParaRPr lang="ru-RU" sz="1050" dirty="0"/>
          </a:p>
          <a:p>
            <a:r>
              <a:rPr lang="en-US" sz="1050" b="1" i="1" dirty="0"/>
              <a:t> </a:t>
            </a:r>
            <a:endParaRPr lang="ru-RU" sz="1050" dirty="0"/>
          </a:p>
          <a:p>
            <a:r>
              <a:rPr lang="en-US" sz="1050" b="1" dirty="0"/>
              <a:t>Public Institution   National Metrology Institute  </a:t>
            </a:r>
            <a:endParaRPr lang="ru-RU" sz="1050" dirty="0"/>
          </a:p>
          <a:p>
            <a:endParaRPr lang="en-US" sz="1050" b="1" dirty="0" smtClean="0"/>
          </a:p>
          <a:p>
            <a:r>
              <a:rPr lang="en-US" sz="1050" b="1" dirty="0" smtClean="0"/>
              <a:t>Mr</a:t>
            </a:r>
            <a:r>
              <a:rPr lang="en-US" sz="1050" b="1" dirty="0"/>
              <a:t>. </a:t>
            </a:r>
            <a:r>
              <a:rPr lang="en-US" sz="1050" b="1" dirty="0" err="1"/>
              <a:t>Anatolie</a:t>
            </a:r>
            <a:r>
              <a:rPr lang="en-US" sz="1050" b="1" dirty="0"/>
              <a:t> MELENCIUC,</a:t>
            </a:r>
            <a:endParaRPr lang="ru-RU" sz="1050" dirty="0"/>
          </a:p>
          <a:p>
            <a:r>
              <a:rPr lang="en-US" sz="1050" dirty="0"/>
              <a:t>Director </a:t>
            </a:r>
            <a:endParaRPr lang="ru-RU" sz="1050" dirty="0"/>
          </a:p>
          <a:p>
            <a:r>
              <a:rPr lang="en-US" sz="1050" dirty="0"/>
              <a:t>28, E. Coca str., MD 2064, CHISINAU</a:t>
            </a:r>
            <a:endParaRPr lang="ru-RU" sz="1050" dirty="0"/>
          </a:p>
          <a:p>
            <a:r>
              <a:rPr lang="en-US" sz="1050" dirty="0"/>
              <a:t>tel.:     +373 22 903 100</a:t>
            </a:r>
            <a:endParaRPr lang="ru-RU" sz="1050" dirty="0"/>
          </a:p>
          <a:p>
            <a:r>
              <a:rPr lang="en-US" sz="1050" dirty="0"/>
              <a:t>fax:     +373 22 903 111   </a:t>
            </a:r>
            <a:endParaRPr lang="ru-RU" sz="1050" dirty="0"/>
          </a:p>
          <a:p>
            <a:r>
              <a:rPr lang="en-US" sz="1050" dirty="0"/>
              <a:t>e-mail: info@metrologie.md</a:t>
            </a:r>
            <a:endParaRPr lang="ru-RU" sz="1050" dirty="0"/>
          </a:p>
          <a:p>
            <a:r>
              <a:rPr lang="en-US" sz="1050" b="1" dirty="0"/>
              <a:t> </a:t>
            </a:r>
            <a:endParaRPr lang="ru-RU" sz="1050" dirty="0"/>
          </a:p>
          <a:p>
            <a:r>
              <a:rPr lang="en-US" sz="1050" b="1" dirty="0"/>
              <a:t> </a:t>
            </a:r>
            <a:endParaRPr lang="ru-RU" sz="1050" dirty="0"/>
          </a:p>
          <a:p>
            <a:r>
              <a:rPr lang="en-US" sz="1050" b="1" dirty="0"/>
              <a:t>Agency for Consumer’s Protection </a:t>
            </a:r>
            <a:r>
              <a:rPr lang="en-GB" sz="1050" b="1" dirty="0"/>
              <a:t>and </a:t>
            </a:r>
            <a:r>
              <a:rPr lang="en-US" sz="1050" b="1" dirty="0"/>
              <a:t>Market Surveillance</a:t>
            </a:r>
            <a:endParaRPr lang="ru-RU" sz="1050" dirty="0"/>
          </a:p>
          <a:p>
            <a:endParaRPr lang="en-US" sz="1050" dirty="0" smtClean="0"/>
          </a:p>
          <a:p>
            <a:r>
              <a:rPr lang="en-US" sz="1050" dirty="0" smtClean="0"/>
              <a:t>78</a:t>
            </a:r>
            <a:r>
              <a:rPr lang="en-US" sz="1050" dirty="0"/>
              <a:t>, </a:t>
            </a:r>
            <a:r>
              <a:rPr lang="en-US" sz="1050" dirty="0" err="1"/>
              <a:t>Vasile</a:t>
            </a:r>
            <a:r>
              <a:rPr lang="en-US" sz="1050" dirty="0"/>
              <a:t> </a:t>
            </a:r>
            <a:r>
              <a:rPr lang="en-US" sz="1050" dirty="0" err="1"/>
              <a:t>Alecsandri</a:t>
            </a:r>
            <a:r>
              <a:rPr lang="en-US" sz="1050" dirty="0"/>
              <a:t> str., MD 2012, CHISINAU</a:t>
            </a:r>
            <a:endParaRPr lang="ru-RU" sz="1050" dirty="0"/>
          </a:p>
          <a:p>
            <a:r>
              <a:rPr lang="en-US" sz="1050" dirty="0" err="1"/>
              <a:t>tel</a:t>
            </a:r>
            <a:r>
              <a:rPr lang="en-US" sz="1050" dirty="0"/>
              <a:t>: +373 22 501 980	</a:t>
            </a:r>
            <a:endParaRPr lang="ru-RU" sz="1050" dirty="0"/>
          </a:p>
          <a:p>
            <a:r>
              <a:rPr lang="en-US" sz="1050" dirty="0"/>
              <a:t>fax: +373 22 501 981</a:t>
            </a:r>
            <a:endParaRPr lang="ru-RU" sz="1050" dirty="0"/>
          </a:p>
          <a:p>
            <a:r>
              <a:rPr lang="en-US" sz="1050" dirty="0"/>
              <a:t>e-mail: </a:t>
            </a:r>
            <a:r>
              <a:rPr lang="en-US" sz="1050" u="sng" dirty="0">
                <a:hlinkClick r:id="rId2"/>
              </a:rPr>
              <a:t>consumator@apc.gov.md</a:t>
            </a:r>
            <a:endParaRPr lang="ru-RU" sz="1050" dirty="0"/>
          </a:p>
        </p:txBody>
      </p:sp>
      <p:pic>
        <p:nvPicPr>
          <p:cNvPr id="4"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ROMANIA</a:t>
            </a: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237.5 thousand km</a:t>
            </a:r>
            <a:r>
              <a:rPr lang="en-GB" sz="1050" i="1" baseline="30000" dirty="0"/>
              <a:t>2</a:t>
            </a:r>
            <a:endParaRPr lang="ru-RU" sz="1050" dirty="0"/>
          </a:p>
          <a:p>
            <a:pPr fontAlgn="auto">
              <a:spcAft>
                <a:spcPts val="0"/>
              </a:spcAft>
              <a:defRPr/>
            </a:pPr>
            <a:r>
              <a:rPr lang="en-GB" sz="1050" b="1" i="1" dirty="0"/>
              <a:t>Population:</a:t>
            </a:r>
            <a:r>
              <a:rPr lang="en-GB" sz="1050" i="1" dirty="0"/>
              <a:t> 2.5 million</a:t>
            </a:r>
            <a:endParaRPr lang="ru-RU" sz="1050" dirty="0"/>
          </a:p>
          <a:p>
            <a:pPr fontAlgn="auto">
              <a:spcAft>
                <a:spcPts val="0"/>
              </a:spcAft>
              <a:defRPr/>
            </a:pPr>
            <a:r>
              <a:rPr lang="en-GB" sz="1050" b="1" i="1" dirty="0"/>
              <a:t>Capital:</a:t>
            </a:r>
            <a:r>
              <a:rPr lang="en-GB" sz="1050" i="1" dirty="0"/>
              <a:t> Bucharest</a:t>
            </a:r>
            <a:endParaRPr lang="ru-RU" sz="1050" dirty="0"/>
          </a:p>
          <a:p>
            <a:pPr fontAlgn="auto">
              <a:spcAft>
                <a:spcPts val="0"/>
              </a:spcAft>
              <a:defRPr/>
            </a:pPr>
            <a:r>
              <a:rPr lang="en-US" sz="1050" b="1" i="1" dirty="0" smtClean="0"/>
              <a:t>Time zone</a:t>
            </a:r>
            <a:r>
              <a:rPr lang="ru-RU" sz="1050" b="1" i="1" dirty="0" smtClean="0"/>
              <a:t>: </a:t>
            </a:r>
            <a:r>
              <a:rPr lang="ru-RU" sz="1050" i="1" dirty="0" smtClean="0"/>
              <a:t>UTC+2</a:t>
            </a:r>
            <a:endParaRPr lang="ru-RU" sz="1050" dirty="0" smtClean="0"/>
          </a:p>
          <a:p>
            <a:pPr fontAlgn="auto">
              <a:spcAft>
                <a:spcPts val="0"/>
              </a:spcAft>
              <a:defRPr/>
            </a:pPr>
            <a:r>
              <a:rPr lang="en-US" sz="1050" b="1" i="1" dirty="0"/>
              <a:t>National currency</a:t>
            </a:r>
            <a:r>
              <a:rPr lang="ru-RU" sz="1050" b="1" i="1" dirty="0"/>
              <a:t>: </a:t>
            </a:r>
            <a:r>
              <a:rPr lang="en-US" sz="1050" i="1" dirty="0" err="1" smtClean="0"/>
              <a:t>leu</a:t>
            </a:r>
            <a:endParaRPr lang="ru-RU" sz="1050" dirty="0"/>
          </a:p>
        </p:txBody>
      </p:sp>
      <p:sp>
        <p:nvSpPr>
          <p:cNvPr id="8" name="Объект 2"/>
          <p:cNvSpPr txBox="1">
            <a:spLocks/>
          </p:cNvSpPr>
          <p:nvPr/>
        </p:nvSpPr>
        <p:spPr>
          <a:xfrm>
            <a:off x="332656" y="2576736"/>
            <a:ext cx="6172200" cy="5472608"/>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dirty="0"/>
              <a:t>The basic act establishing the national policy in the field of metrology is the Ordinance No. 20/1992 approved by the Law No. 11/1994. This document concerns the use of the units of measurement, the national system of measurement standards and the regime of the measuring instruments subject to the state metrological control.</a:t>
            </a:r>
            <a:endParaRPr lang="ru-RU" sz="1050" dirty="0"/>
          </a:p>
          <a:p>
            <a:pPr fontAlgn="auto">
              <a:spcAft>
                <a:spcPts val="0"/>
              </a:spcAft>
              <a:defRPr/>
            </a:pPr>
            <a:r>
              <a:rPr lang="en-GB" sz="1050" dirty="0"/>
              <a:t>The official body responsible for metrology in Romania is </a:t>
            </a:r>
            <a:r>
              <a:rPr lang="en-GB" sz="1050" b="1" dirty="0">
                <a:solidFill>
                  <a:srgbClr val="FF0000"/>
                </a:solidFill>
              </a:rPr>
              <a:t>the</a:t>
            </a:r>
            <a:r>
              <a:rPr lang="en-GB" sz="1050" dirty="0">
                <a:solidFill>
                  <a:srgbClr val="FF0000"/>
                </a:solidFill>
              </a:rPr>
              <a:t> </a:t>
            </a:r>
            <a:r>
              <a:rPr lang="en-GB" sz="1050" b="1" dirty="0">
                <a:solidFill>
                  <a:srgbClr val="FF0000"/>
                </a:solidFill>
              </a:rPr>
              <a:t>Romanian Bureau of Legal Metrology (BRML)</a:t>
            </a:r>
            <a:r>
              <a:rPr lang="en-GB" sz="1050" dirty="0">
                <a:solidFill>
                  <a:srgbClr val="FF0000"/>
                </a:solidFill>
              </a:rPr>
              <a:t>, </a:t>
            </a:r>
            <a:r>
              <a:rPr lang="en-GB" sz="1050" dirty="0"/>
              <a:t>a public institution, with non-budgetary financing, subordinated to the Ministry of Industry and Trade. BRML coordinates the metrology activities at the national level and supervises the compliance with the legal metrology regulations throughout the country</a:t>
            </a:r>
            <a:r>
              <a:rPr lang="en-GB" sz="1050" dirty="0" smtClean="0"/>
              <a:t>.</a:t>
            </a:r>
            <a:r>
              <a:rPr lang="ru-RU" sz="1050" dirty="0" smtClean="0"/>
              <a:t/>
            </a:r>
            <a:br>
              <a:rPr lang="ru-RU" sz="1050" dirty="0" smtClean="0"/>
            </a:br>
            <a:endParaRPr lang="ru-RU" sz="1050" dirty="0"/>
          </a:p>
          <a:p>
            <a:pPr fontAlgn="auto">
              <a:spcAft>
                <a:spcPts val="0"/>
              </a:spcAft>
              <a:defRPr/>
            </a:pPr>
            <a:r>
              <a:rPr lang="en-GB" sz="1050" b="1" dirty="0">
                <a:solidFill>
                  <a:srgbClr val="FF0000"/>
                </a:solidFill>
              </a:rPr>
              <a:t>FUNDAMENTAL METROLOGY</a:t>
            </a:r>
            <a:endParaRPr lang="ru-RU" sz="1050" dirty="0">
              <a:solidFill>
                <a:srgbClr val="FF0000"/>
              </a:solidFill>
            </a:endParaRPr>
          </a:p>
          <a:p>
            <a:pPr fontAlgn="auto">
              <a:spcAft>
                <a:spcPts val="0"/>
              </a:spcAft>
              <a:defRPr/>
            </a:pPr>
            <a:r>
              <a:rPr lang="en-GB" sz="1050" b="1" dirty="0">
                <a:solidFill>
                  <a:srgbClr val="FF0000"/>
                </a:solidFill>
              </a:rPr>
              <a:t>The National Institute of Metrology (INM),</a:t>
            </a:r>
            <a:r>
              <a:rPr lang="en-GB" sz="1050" dirty="0">
                <a:solidFill>
                  <a:srgbClr val="FF0000"/>
                </a:solidFill>
              </a:rPr>
              <a:t> </a:t>
            </a:r>
            <a:r>
              <a:rPr lang="en-GB" sz="1050" dirty="0"/>
              <a:t>with laboratories in Bucharest and Timisoara, provides the maintenance and development of the national measurement standards, their comparison with international measurement standards and measurement standards of other countries, dissemination of the measurement units to secondary standards, higher echelon calibration services, scientific research in metrology and other related fields. INM is a research institute, part of the BRML structure, which is financed mainly through services paid by customers, but also through contracts financed by the Ministry of Research and Technology</a:t>
            </a:r>
            <a:r>
              <a:rPr lang="en-GB" sz="1050" dirty="0" smtClean="0"/>
              <a:t>.</a:t>
            </a:r>
            <a:r>
              <a:rPr lang="ru-RU" sz="1050" dirty="0" smtClean="0"/>
              <a:t/>
            </a:r>
            <a:br>
              <a:rPr lang="ru-RU" sz="1050" dirty="0" smtClean="0"/>
            </a:br>
            <a:endParaRPr lang="ru-RU" sz="1050" dirty="0"/>
          </a:p>
          <a:p>
            <a:pPr fontAlgn="auto">
              <a:spcAft>
                <a:spcPts val="0"/>
              </a:spcAft>
              <a:defRPr/>
            </a:pPr>
            <a:r>
              <a:rPr lang="en-GB" sz="1050" b="1" dirty="0">
                <a:solidFill>
                  <a:srgbClr val="FF0000"/>
                </a:solidFill>
              </a:rPr>
              <a:t>National Institute of Metrology (INM)</a:t>
            </a:r>
            <a:endParaRPr lang="ru-RU" sz="1050" dirty="0">
              <a:solidFill>
                <a:srgbClr val="FF0000"/>
              </a:solidFill>
            </a:endParaRPr>
          </a:p>
          <a:p>
            <a:pPr fontAlgn="auto">
              <a:spcAft>
                <a:spcPts val="0"/>
              </a:spcAft>
              <a:defRPr/>
            </a:pPr>
            <a:r>
              <a:rPr lang="en-GB" sz="1050" b="1" dirty="0"/>
              <a:t>Director:</a:t>
            </a:r>
            <a:r>
              <a:rPr lang="en-GB" sz="1050" b="1" i="1" dirty="0"/>
              <a:t>	</a:t>
            </a:r>
            <a:r>
              <a:rPr lang="en-GB" sz="1050" b="1" dirty="0" err="1"/>
              <a:t>Dr.</a:t>
            </a:r>
            <a:r>
              <a:rPr lang="en-GB" sz="1050" b="1" dirty="0"/>
              <a:t> </a:t>
            </a:r>
            <a:r>
              <a:rPr lang="en-GB" sz="1050" b="1" dirty="0" err="1"/>
              <a:t>Dragos</a:t>
            </a:r>
            <a:r>
              <a:rPr lang="en-GB" sz="1050" b="1" dirty="0"/>
              <a:t> </a:t>
            </a:r>
            <a:r>
              <a:rPr lang="en-GB" sz="1050" b="1" dirty="0" err="1"/>
              <a:t>Boiciuc</a:t>
            </a:r>
            <a:endParaRPr lang="ru-RU" sz="1050" dirty="0"/>
          </a:p>
          <a:p>
            <a:pPr fontAlgn="auto">
              <a:spcAft>
                <a:spcPts val="0"/>
              </a:spcAft>
              <a:defRPr/>
            </a:pPr>
            <a:r>
              <a:rPr lang="en-GB" sz="1050" b="1" dirty="0"/>
              <a:t>Address:	</a:t>
            </a:r>
            <a:r>
              <a:rPr lang="en-GB" sz="1050" dirty="0"/>
              <a:t>11 </a:t>
            </a:r>
            <a:r>
              <a:rPr lang="en-GB" sz="1050" dirty="0" err="1"/>
              <a:t>Sos</a:t>
            </a:r>
            <a:r>
              <a:rPr lang="en-GB" sz="1050" dirty="0"/>
              <a:t>. </a:t>
            </a:r>
            <a:r>
              <a:rPr lang="en-GB" sz="1050" dirty="0" err="1"/>
              <a:t>Vitan</a:t>
            </a:r>
            <a:r>
              <a:rPr lang="en-GB" sz="1050" dirty="0"/>
              <a:t> </a:t>
            </a:r>
            <a:r>
              <a:rPr lang="en-GB" sz="1050" dirty="0" err="1"/>
              <a:t>Bârzesti</a:t>
            </a:r>
            <a:r>
              <a:rPr lang="en-GB" sz="1050" dirty="0"/>
              <a:t>, 75669 </a:t>
            </a:r>
            <a:r>
              <a:rPr lang="ru-RU" sz="1050" dirty="0" smtClean="0"/>
              <a:t>	</a:t>
            </a:r>
            <a:r>
              <a:rPr lang="en-GB" sz="1050" dirty="0" smtClean="0"/>
              <a:t>Bucharest</a:t>
            </a:r>
            <a:r>
              <a:rPr lang="en-GB" sz="1050" dirty="0"/>
              <a:t>, Romania</a:t>
            </a:r>
            <a:endParaRPr lang="ru-RU" sz="1050" dirty="0"/>
          </a:p>
          <a:p>
            <a:pPr fontAlgn="auto">
              <a:spcAft>
                <a:spcPts val="0"/>
              </a:spcAft>
              <a:defRPr/>
            </a:pPr>
            <a:r>
              <a:rPr lang="en-GB" sz="1050" b="1" dirty="0"/>
              <a:t>Telephone:	</a:t>
            </a:r>
            <a:r>
              <a:rPr lang="en-GB" sz="1050" dirty="0"/>
              <a:t>+40 1 334 55 20</a:t>
            </a:r>
            <a:endParaRPr lang="ru-RU" sz="1050" dirty="0"/>
          </a:p>
          <a:p>
            <a:pPr fontAlgn="auto">
              <a:spcAft>
                <a:spcPts val="0"/>
              </a:spcAft>
              <a:defRPr/>
            </a:pPr>
            <a:r>
              <a:rPr lang="en-GB" sz="1050" b="1" dirty="0"/>
              <a:t>Fax:	</a:t>
            </a:r>
            <a:r>
              <a:rPr lang="en-GB" sz="1050" dirty="0" smtClean="0"/>
              <a:t>+</a:t>
            </a:r>
            <a:r>
              <a:rPr lang="en-GB" sz="1050" dirty="0"/>
              <a:t>40 1 334 53 45</a:t>
            </a:r>
            <a:endParaRPr lang="ru-RU" sz="1050" dirty="0"/>
          </a:p>
          <a:p>
            <a:pPr fontAlgn="auto">
              <a:spcAft>
                <a:spcPts val="0"/>
              </a:spcAft>
              <a:defRPr/>
            </a:pPr>
            <a:r>
              <a:rPr lang="en-GB" sz="1050" b="1" dirty="0"/>
              <a:t>E-mail:	</a:t>
            </a:r>
            <a:r>
              <a:rPr lang="en-GB" sz="1050" u="sng" dirty="0" smtClean="0">
                <a:hlinkClick r:id="rId2"/>
              </a:rPr>
              <a:t>office@inm.ro</a:t>
            </a:r>
            <a:r>
              <a:rPr lang="ru-RU" sz="1050" u="sng" dirty="0" smtClean="0"/>
              <a:t/>
            </a:r>
            <a:br>
              <a:rPr lang="ru-RU" sz="1050" u="sng" dirty="0" smtClean="0"/>
            </a:br>
            <a:endParaRPr lang="ru-RU" sz="1050" dirty="0"/>
          </a:p>
          <a:p>
            <a:pPr fontAlgn="auto">
              <a:spcAft>
                <a:spcPts val="0"/>
              </a:spcAft>
              <a:defRPr/>
            </a:pPr>
            <a:r>
              <a:rPr lang="en-GB" sz="1050" dirty="0"/>
              <a:t>The activity of INM covers the major part of physical quantities (dimensional, mechanical, electromagnetic, thermal, optical, physical-chemical, ionising radiation, etc.). The primary standards realised at INM are assessed by BRML and declared as national standards through governmental decisions.</a:t>
            </a:r>
            <a:endParaRPr lang="ru-RU" sz="1050" dirty="0"/>
          </a:p>
          <a:p>
            <a:pPr fontAlgn="auto">
              <a:spcAft>
                <a:spcPts val="0"/>
              </a:spcAft>
              <a:defRPr/>
            </a:pPr>
            <a:r>
              <a:rPr lang="en-GB" sz="1050" dirty="0"/>
              <a:t>INM also performs calibrations, metrological verifications, pattern and conformity tests, high accuracy measurements, certification of reference materials, international cooperation; offers consultations, education and training in metrology; prepares calibration/verification procedures and publishes the technical quarterly journal METROLOGIE</a:t>
            </a:r>
            <a:r>
              <a:rPr lang="en-GB" sz="1050" dirty="0" smtClean="0"/>
              <a:t>.</a:t>
            </a:r>
            <a:r>
              <a:rPr lang="ru-RU" sz="1050" dirty="0" smtClean="0"/>
              <a:t/>
            </a:r>
            <a:br>
              <a:rPr lang="ru-RU" sz="1050" dirty="0" smtClean="0"/>
            </a:br>
            <a:endParaRPr lang="ru-RU" sz="1050" dirty="0"/>
          </a:p>
          <a:p>
            <a:pPr fontAlgn="auto">
              <a:spcAft>
                <a:spcPts val="0"/>
              </a:spcAft>
              <a:defRPr/>
            </a:pPr>
            <a:r>
              <a:rPr lang="en-GB" sz="1050" b="1" dirty="0">
                <a:solidFill>
                  <a:srgbClr val="FF0000"/>
                </a:solidFill>
              </a:rPr>
              <a:t>APPLIED METROLOGY</a:t>
            </a:r>
            <a:endParaRPr lang="ru-RU" sz="1050" dirty="0">
              <a:solidFill>
                <a:srgbClr val="FF0000"/>
              </a:solidFill>
            </a:endParaRPr>
          </a:p>
          <a:p>
            <a:pPr fontAlgn="auto">
              <a:spcAft>
                <a:spcPts val="0"/>
              </a:spcAft>
              <a:defRPr/>
            </a:pPr>
            <a:r>
              <a:rPr lang="en-GB" sz="1050" dirty="0"/>
              <a:t>The set of activities aimed at assuring traceability of all measurements in industry and other areas – also known as industrial or technical metrology – is carried out mainly in the regional metrology laboratories belonging to BRML and in the laboratories of enterprises and factories</a:t>
            </a:r>
            <a:r>
              <a:rPr lang="en-GB" sz="1050" dirty="0" smtClean="0"/>
              <a:t>.</a:t>
            </a:r>
            <a:r>
              <a:rPr lang="ru-RU" sz="1050" dirty="0" smtClean="0"/>
              <a:t/>
            </a:r>
            <a:br>
              <a:rPr lang="ru-RU" sz="1050" dirty="0" smtClean="0"/>
            </a:br>
            <a:endParaRPr lang="ru-RU" sz="1050" dirty="0"/>
          </a:p>
          <a:p>
            <a:pPr fontAlgn="auto">
              <a:spcAft>
                <a:spcPts val="0"/>
              </a:spcAft>
              <a:defRPr/>
            </a:pPr>
            <a:r>
              <a:rPr lang="en-GB" sz="1050" b="1" dirty="0">
                <a:solidFill>
                  <a:srgbClr val="FF0000"/>
                </a:solidFill>
              </a:rPr>
              <a:t>LEGAL METROLOGY</a:t>
            </a:r>
            <a:endParaRPr lang="ru-RU" sz="1050" dirty="0">
              <a:solidFill>
                <a:srgbClr val="FF0000"/>
              </a:solidFill>
            </a:endParaRPr>
          </a:p>
          <a:p>
            <a:pPr fontAlgn="auto">
              <a:spcAft>
                <a:spcPts val="0"/>
              </a:spcAft>
              <a:defRPr/>
            </a:pPr>
            <a:r>
              <a:rPr lang="en-GB" sz="1050" dirty="0"/>
              <a:t>According to the legislation in force in the field of metrology, the measuring instruments used in areas of public interest, such as trade, health, environment protection, etc. are submitted to the metrological control of the state. This control is exerted mainly through the authorisation of metrology laboratories and their personnel, through pattern approval of measuring instruments manufactured in Romania or imported, through initial and subsequent metrological verifications and through metrological surveillance.</a:t>
            </a:r>
            <a:endParaRPr lang="ru-RU" sz="1050" dirty="0"/>
          </a:p>
          <a:p>
            <a:pPr fontAlgn="auto">
              <a:spcAft>
                <a:spcPts val="0"/>
              </a:spcAft>
              <a:defRPr/>
            </a:pPr>
            <a:r>
              <a:rPr lang="en-GB" sz="1050" dirty="0"/>
              <a:t>BRML issues orders and regulations in the field of legal metrology, performs inspections and applies sanctions, represents Romania in the international organisations of legal metrology.</a:t>
            </a:r>
            <a:endParaRPr lang="ru-RU" sz="1050" spc="-30" dirty="0"/>
          </a:p>
        </p:txBody>
      </p:sp>
      <p:pic>
        <p:nvPicPr>
          <p:cNvPr id="99334" name="Рисунок 1"/>
          <p:cNvPicPr>
            <a:picLocks noChangeAspect="1"/>
          </p:cNvPicPr>
          <p:nvPr/>
        </p:nvPicPr>
        <p:blipFill>
          <a:blip r:embed="rId3" cstate="print"/>
          <a:srcRect/>
          <a:stretch>
            <a:fillRect/>
          </a:stretch>
        </p:blipFill>
        <p:spPr bwMode="auto">
          <a:xfrm>
            <a:off x="333375" y="992188"/>
            <a:ext cx="2389188" cy="1490662"/>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RUSSIA</a:t>
            </a: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17.075 million km</a:t>
            </a:r>
            <a:r>
              <a:rPr lang="en-GB" sz="1050" i="1" baseline="30000" dirty="0"/>
              <a:t>2</a:t>
            </a:r>
            <a:endParaRPr lang="ru-RU" sz="1050" dirty="0"/>
          </a:p>
          <a:p>
            <a:pPr fontAlgn="auto">
              <a:spcAft>
                <a:spcPts val="0"/>
              </a:spcAft>
              <a:defRPr/>
            </a:pPr>
            <a:r>
              <a:rPr lang="en-GB" sz="1050" b="1" i="1" dirty="0"/>
              <a:t>Population:</a:t>
            </a:r>
            <a:r>
              <a:rPr lang="en-GB" sz="1050" i="1" dirty="0"/>
              <a:t> 145.2 million</a:t>
            </a:r>
            <a:endParaRPr lang="ru-RU" sz="1050" dirty="0"/>
          </a:p>
          <a:p>
            <a:pPr fontAlgn="auto">
              <a:spcAft>
                <a:spcPts val="0"/>
              </a:spcAft>
              <a:defRPr/>
            </a:pPr>
            <a:r>
              <a:rPr lang="en-GB" sz="1050" b="1" i="1" dirty="0"/>
              <a:t>Capital:</a:t>
            </a:r>
            <a:r>
              <a:rPr lang="en-GB" sz="1050" i="1" dirty="0"/>
              <a:t> Moscow</a:t>
            </a:r>
            <a:endParaRPr lang="ru-RU" sz="1050" dirty="0"/>
          </a:p>
          <a:p>
            <a:pPr fontAlgn="auto">
              <a:spcAft>
                <a:spcPts val="0"/>
              </a:spcAft>
              <a:defRPr/>
            </a:pPr>
            <a:r>
              <a:rPr lang="en-US" sz="1050" b="1" i="1" dirty="0" smtClean="0"/>
              <a:t>Time zone</a:t>
            </a:r>
            <a:r>
              <a:rPr lang="ru-RU" sz="1050" b="1" i="1" dirty="0" smtClean="0"/>
              <a:t>: </a:t>
            </a:r>
            <a:r>
              <a:rPr lang="ru-RU" sz="1050" i="1" dirty="0" smtClean="0"/>
              <a:t>UTC+3 – UTC+12</a:t>
            </a:r>
            <a:endParaRPr lang="ru-RU" sz="1050" dirty="0" smtClean="0"/>
          </a:p>
          <a:p>
            <a:pPr fontAlgn="auto">
              <a:spcAft>
                <a:spcPts val="0"/>
              </a:spcAft>
              <a:defRPr/>
            </a:pPr>
            <a:r>
              <a:rPr lang="en-US" sz="1050" b="1" i="1" dirty="0"/>
              <a:t>National currency</a:t>
            </a:r>
            <a:r>
              <a:rPr lang="ru-RU" sz="1050" b="1" i="1" dirty="0"/>
              <a:t>: </a:t>
            </a:r>
            <a:r>
              <a:rPr lang="en-US" sz="1050" i="1" dirty="0" smtClean="0"/>
              <a:t>ruble</a:t>
            </a:r>
            <a:endParaRPr lang="ru-RU" sz="1050" dirty="0"/>
          </a:p>
        </p:txBody>
      </p:sp>
      <p:sp>
        <p:nvSpPr>
          <p:cNvPr id="8" name="Объект 2"/>
          <p:cNvSpPr txBox="1">
            <a:spLocks/>
          </p:cNvSpPr>
          <p:nvPr/>
        </p:nvSpPr>
        <p:spPr>
          <a:xfrm>
            <a:off x="332656" y="2576736"/>
            <a:ext cx="6172200" cy="5472608"/>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defRPr/>
            </a:pPr>
            <a:r>
              <a:rPr lang="en-GB" sz="1050" dirty="0"/>
              <a:t>All activity on assuring the uniformity of measurements in Russia is based on the Law of the Russian Federation On Assuring the Uniformity of Measurements issued in 2010</a:t>
            </a:r>
            <a:endParaRPr lang="ru-RU" sz="1050" dirty="0"/>
          </a:p>
          <a:p>
            <a:pPr fontAlgn="auto">
              <a:spcBef>
                <a:spcPts val="0"/>
              </a:spcBef>
              <a:spcAft>
                <a:spcPts val="0"/>
              </a:spcAft>
              <a:defRPr/>
            </a:pPr>
            <a:r>
              <a:rPr lang="en-GB" sz="1050" dirty="0"/>
              <a:t>Realisation of this Law, fulfilment of metrological functions and terms of reference are approved by Decrees of the President of the Russian Federation No. 314 of 9 March, 2004 and No. 649 of 20 May, 2004 and Government Directive No. 294 of 17 June, 2004 and are implemented by </a:t>
            </a:r>
            <a:r>
              <a:rPr lang="en-GB" sz="1050" b="1" dirty="0">
                <a:solidFill>
                  <a:srgbClr val="FF0000"/>
                </a:solidFill>
              </a:rPr>
              <a:t>the Federal Agency on Technical Regulation and Metrology (</a:t>
            </a:r>
            <a:r>
              <a:rPr lang="en-GB" sz="1050" b="1" dirty="0" err="1">
                <a:solidFill>
                  <a:srgbClr val="FF0000"/>
                </a:solidFill>
              </a:rPr>
              <a:t>Rosstandart</a:t>
            </a:r>
            <a:r>
              <a:rPr lang="en-GB" sz="1050" b="1" dirty="0">
                <a:solidFill>
                  <a:srgbClr val="FF0000"/>
                </a:solidFill>
              </a:rPr>
              <a:t>)</a:t>
            </a:r>
            <a:r>
              <a:rPr lang="en-GB" sz="1050" dirty="0">
                <a:solidFill>
                  <a:srgbClr val="FF0000"/>
                </a:solidFill>
              </a:rPr>
              <a:t> </a:t>
            </a:r>
            <a:r>
              <a:rPr lang="en-GB" sz="1050" dirty="0"/>
              <a:t>under the Federal Ministry of Industry and Energy (</a:t>
            </a:r>
            <a:r>
              <a:rPr lang="en-GB" sz="1050" dirty="0" err="1"/>
              <a:t>Minpromtorg</a:t>
            </a:r>
            <a:r>
              <a:rPr lang="en-GB" sz="1050" dirty="0"/>
              <a:t> of Russia</a:t>
            </a:r>
            <a:r>
              <a:rPr lang="en-GB" sz="1050" dirty="0" smtClean="0"/>
              <a:t>).</a:t>
            </a:r>
            <a:r>
              <a:rPr lang="ru-RU" sz="1050" dirty="0" smtClean="0"/>
              <a:t/>
            </a:r>
            <a:br>
              <a:rPr lang="ru-RU" sz="1050" dirty="0" smtClean="0"/>
            </a:br>
            <a:endParaRPr lang="ru-RU" sz="1050" dirty="0"/>
          </a:p>
          <a:p>
            <a:pPr fontAlgn="auto">
              <a:spcBef>
                <a:spcPts val="0"/>
              </a:spcBef>
              <a:spcAft>
                <a:spcPts val="0"/>
              </a:spcAft>
              <a:defRPr/>
            </a:pPr>
            <a:r>
              <a:rPr lang="en-GB" sz="1050" b="1" dirty="0"/>
              <a:t>Head of the Metrology Department:  </a:t>
            </a:r>
            <a:r>
              <a:rPr lang="ru-RU" sz="1050" b="1" dirty="0" smtClean="0"/>
              <a:t/>
            </a:r>
            <a:br>
              <a:rPr lang="ru-RU" sz="1050" b="1" dirty="0" smtClean="0"/>
            </a:br>
            <a:r>
              <a:rPr lang="ru-RU" sz="1050" b="1" dirty="0" smtClean="0"/>
              <a:t>	</a:t>
            </a:r>
            <a:r>
              <a:rPr lang="en-US" sz="1050" b="1" dirty="0" smtClean="0"/>
              <a:t>Mr. Roman Rodin</a:t>
            </a:r>
            <a:endParaRPr lang="ru-RU" sz="1050" dirty="0"/>
          </a:p>
          <a:p>
            <a:pPr fontAlgn="auto">
              <a:spcBef>
                <a:spcPts val="0"/>
              </a:spcBef>
              <a:spcAft>
                <a:spcPts val="0"/>
              </a:spcAft>
              <a:defRPr/>
            </a:pPr>
            <a:r>
              <a:rPr lang="en-GB" sz="1050" b="1" dirty="0"/>
              <a:t>Address:	</a:t>
            </a:r>
            <a:r>
              <a:rPr lang="en-GB" sz="1050" dirty="0" smtClean="0"/>
              <a:t>9 </a:t>
            </a:r>
            <a:r>
              <a:rPr lang="en-GB" sz="1050" dirty="0" err="1"/>
              <a:t>Leninsky</a:t>
            </a:r>
            <a:r>
              <a:rPr lang="en-GB" sz="1050" dirty="0"/>
              <a:t> Prospect, 117049 </a:t>
            </a:r>
            <a:r>
              <a:rPr lang="ru-RU" sz="1050" dirty="0" smtClean="0"/>
              <a:t>	</a:t>
            </a:r>
            <a:r>
              <a:rPr lang="en-GB" sz="1050" dirty="0" smtClean="0"/>
              <a:t>Moscow</a:t>
            </a:r>
            <a:r>
              <a:rPr lang="en-GB" sz="1050" dirty="0"/>
              <a:t>, Russia</a:t>
            </a:r>
            <a:endParaRPr lang="ru-RU" sz="1050" dirty="0"/>
          </a:p>
          <a:p>
            <a:pPr fontAlgn="auto">
              <a:spcBef>
                <a:spcPts val="0"/>
              </a:spcBef>
              <a:spcAft>
                <a:spcPts val="0"/>
              </a:spcAft>
              <a:defRPr/>
            </a:pPr>
            <a:r>
              <a:rPr lang="en-GB" sz="1050" b="1" dirty="0"/>
              <a:t>Telephone:	</a:t>
            </a:r>
            <a:r>
              <a:rPr lang="en-GB" sz="1050" dirty="0" smtClean="0"/>
              <a:t>+</a:t>
            </a:r>
            <a:r>
              <a:rPr lang="en-GB" sz="1050" dirty="0"/>
              <a:t>7 499236 75 60</a:t>
            </a:r>
            <a:endParaRPr lang="ru-RU" sz="1050" dirty="0"/>
          </a:p>
          <a:p>
            <a:pPr fontAlgn="auto">
              <a:spcBef>
                <a:spcPts val="0"/>
              </a:spcBef>
              <a:spcAft>
                <a:spcPts val="0"/>
              </a:spcAft>
              <a:defRPr/>
            </a:pPr>
            <a:r>
              <a:rPr lang="en-GB" sz="1050" b="1" dirty="0"/>
              <a:t>	</a:t>
            </a:r>
            <a:r>
              <a:rPr lang="en-GB" sz="1050" dirty="0" smtClean="0"/>
              <a:t>+</a:t>
            </a:r>
            <a:r>
              <a:rPr lang="en-GB" sz="1050" dirty="0"/>
              <a:t>7 499236 30 42</a:t>
            </a:r>
            <a:endParaRPr lang="ru-RU" sz="1050" dirty="0"/>
          </a:p>
          <a:p>
            <a:pPr fontAlgn="auto">
              <a:spcBef>
                <a:spcPts val="0"/>
              </a:spcBef>
              <a:spcAft>
                <a:spcPts val="0"/>
              </a:spcAft>
              <a:defRPr/>
            </a:pPr>
            <a:r>
              <a:rPr lang="en-GB" sz="1050" b="1" dirty="0"/>
              <a:t>Fax:	</a:t>
            </a:r>
            <a:r>
              <a:rPr lang="en-GB" sz="1050" dirty="0" smtClean="0"/>
              <a:t>+</a:t>
            </a:r>
            <a:r>
              <a:rPr lang="en-GB" sz="1050" dirty="0"/>
              <a:t>7 499236 62 31</a:t>
            </a:r>
            <a:endParaRPr lang="ru-RU" sz="1050" dirty="0"/>
          </a:p>
          <a:p>
            <a:pPr fontAlgn="auto">
              <a:spcBef>
                <a:spcPts val="0"/>
              </a:spcBef>
              <a:spcAft>
                <a:spcPts val="0"/>
              </a:spcAft>
              <a:defRPr/>
            </a:pPr>
            <a:r>
              <a:rPr lang="en-GB" sz="1050" b="1" dirty="0"/>
              <a:t>E-mail:	</a:t>
            </a:r>
            <a:r>
              <a:rPr lang="en-GB" sz="1050" dirty="0" smtClean="0"/>
              <a:t>info@gost.ru</a:t>
            </a:r>
            <a:r>
              <a:rPr lang="en-GB" sz="1050" dirty="0"/>
              <a:t>, </a:t>
            </a:r>
            <a:r>
              <a:rPr lang="en-GB" sz="1050" u="sng" dirty="0" smtClean="0">
                <a:hlinkClick r:id="rId2"/>
              </a:rPr>
              <a:t>metrol@gost.ru</a:t>
            </a:r>
            <a:r>
              <a:rPr lang="ru-RU" sz="1050" u="sng" dirty="0" smtClean="0"/>
              <a:t/>
            </a:r>
            <a:br>
              <a:rPr lang="ru-RU" sz="1050" u="sng" dirty="0" smtClean="0"/>
            </a:br>
            <a:endParaRPr lang="ru-RU" sz="1050" dirty="0"/>
          </a:p>
          <a:p>
            <a:pPr fontAlgn="auto">
              <a:spcBef>
                <a:spcPts val="0"/>
              </a:spcBef>
              <a:spcAft>
                <a:spcPts val="0"/>
              </a:spcAft>
              <a:defRPr/>
            </a:pPr>
            <a:r>
              <a:rPr lang="en-GB" sz="1050" dirty="0"/>
              <a:t>The State Metrology Service is a subsidiary of </a:t>
            </a:r>
            <a:r>
              <a:rPr lang="en-GB" sz="1050" dirty="0" err="1"/>
              <a:t>Rosstandart</a:t>
            </a:r>
            <a:r>
              <a:rPr lang="en-GB" sz="1050" dirty="0"/>
              <a:t>, which incorporates state scientific centres (research metrology institutes) and local metrology departments of different regions of Russia.</a:t>
            </a:r>
            <a:endParaRPr lang="ru-RU" sz="1050" dirty="0"/>
          </a:p>
          <a:p>
            <a:pPr fontAlgn="auto">
              <a:spcBef>
                <a:spcPts val="0"/>
              </a:spcBef>
              <a:spcAft>
                <a:spcPts val="0"/>
              </a:spcAft>
              <a:defRPr/>
            </a:pPr>
            <a:r>
              <a:rPr lang="en-GB" sz="1050" b="1" dirty="0" err="1">
                <a:solidFill>
                  <a:srgbClr val="FF0000"/>
                </a:solidFill>
              </a:rPr>
              <a:t>Rosstandart</a:t>
            </a:r>
            <a:r>
              <a:rPr lang="en-GB" sz="1050" b="1" dirty="0">
                <a:solidFill>
                  <a:srgbClr val="FF0000"/>
                </a:solidFill>
              </a:rPr>
              <a:t> coordinates the work of the following:</a:t>
            </a:r>
            <a:endParaRPr lang="ru-RU" sz="1050" dirty="0">
              <a:solidFill>
                <a:srgbClr val="FF0000"/>
              </a:solidFill>
            </a:endParaRPr>
          </a:p>
          <a:p>
            <a:pPr marL="171450" indent="-171450" fontAlgn="auto">
              <a:spcBef>
                <a:spcPts val="0"/>
              </a:spcBef>
              <a:spcAft>
                <a:spcPts val="0"/>
              </a:spcAft>
              <a:buFont typeface="Arial" pitchFamily="34" charset="0"/>
              <a:buChar char="•"/>
              <a:defRPr/>
            </a:pPr>
            <a:r>
              <a:rPr lang="en-GB" sz="1050" dirty="0"/>
              <a:t>State Service of Time and Frequency </a:t>
            </a:r>
            <a:r>
              <a:rPr lang="ru-RU" sz="1050" dirty="0" smtClean="0"/>
              <a:t/>
            </a:r>
            <a:br>
              <a:rPr lang="ru-RU" sz="1050" dirty="0" smtClean="0"/>
            </a:br>
            <a:r>
              <a:rPr lang="en-GB" sz="1050" dirty="0" smtClean="0"/>
              <a:t>and </a:t>
            </a:r>
            <a:r>
              <a:rPr lang="en-GB" sz="1050" dirty="0"/>
              <a:t>Determination of the Earth Rotation Parameters (SSTF);</a:t>
            </a:r>
            <a:endParaRPr lang="ru-RU" sz="1050" dirty="0"/>
          </a:p>
          <a:p>
            <a:pPr marL="171450" indent="-171450" fontAlgn="auto">
              <a:spcBef>
                <a:spcPts val="0"/>
              </a:spcBef>
              <a:spcAft>
                <a:spcPts val="0"/>
              </a:spcAft>
              <a:buFont typeface="Arial" pitchFamily="34" charset="0"/>
              <a:buChar char="•"/>
              <a:defRPr/>
            </a:pPr>
            <a:r>
              <a:rPr lang="en-GB" sz="1050" dirty="0"/>
              <a:t>State Service of Reference Materials </a:t>
            </a:r>
            <a:r>
              <a:rPr lang="ru-RU" sz="1050" dirty="0" smtClean="0"/>
              <a:t/>
            </a:r>
            <a:br>
              <a:rPr lang="ru-RU" sz="1050" dirty="0" smtClean="0"/>
            </a:br>
            <a:r>
              <a:rPr lang="en-GB" sz="1050" dirty="0" smtClean="0"/>
              <a:t>of </a:t>
            </a:r>
            <a:r>
              <a:rPr lang="en-GB" sz="1050" dirty="0"/>
              <a:t>the Composition and Properties of Substances and Materials (SSRM);</a:t>
            </a:r>
            <a:endParaRPr lang="ru-RU" sz="1050" dirty="0"/>
          </a:p>
          <a:p>
            <a:pPr marL="171450" indent="-171450" fontAlgn="auto">
              <a:spcBef>
                <a:spcPts val="0"/>
              </a:spcBef>
              <a:spcAft>
                <a:spcPts val="0"/>
              </a:spcAft>
              <a:buFont typeface="Arial" pitchFamily="34" charset="0"/>
              <a:buChar char="•"/>
              <a:defRPr/>
            </a:pPr>
            <a:r>
              <a:rPr lang="en-GB" sz="1050" dirty="0"/>
              <a:t>State Service of Standard Reference Data </a:t>
            </a:r>
            <a:r>
              <a:rPr lang="ru-RU" sz="1050" dirty="0" smtClean="0"/>
              <a:t/>
            </a:r>
            <a:br>
              <a:rPr lang="ru-RU" sz="1050" dirty="0" smtClean="0"/>
            </a:br>
            <a:r>
              <a:rPr lang="en-GB" sz="1050" dirty="0" smtClean="0"/>
              <a:t>of </a:t>
            </a:r>
            <a:r>
              <a:rPr lang="en-GB" sz="1050" dirty="0"/>
              <a:t>Physical Constants and Properties of Substances and Materials (SSSRD).</a:t>
            </a:r>
            <a:endParaRPr lang="ru-RU" sz="1050" dirty="0"/>
          </a:p>
          <a:p>
            <a:pPr fontAlgn="auto">
              <a:spcBef>
                <a:spcPts val="0"/>
              </a:spcBef>
              <a:spcAft>
                <a:spcPts val="0"/>
              </a:spcAft>
              <a:defRPr/>
            </a:pPr>
            <a:r>
              <a:rPr lang="en-GB" sz="1050" b="1" dirty="0" err="1">
                <a:solidFill>
                  <a:srgbClr val="FF0000"/>
                </a:solidFill>
              </a:rPr>
              <a:t>Rosstandart</a:t>
            </a:r>
            <a:r>
              <a:rPr lang="en-GB" sz="1050" b="1" dirty="0">
                <a:solidFill>
                  <a:srgbClr val="FF0000"/>
                </a:solidFill>
              </a:rPr>
              <a:t> </a:t>
            </a:r>
            <a:r>
              <a:rPr lang="en-GB" sz="1050" dirty="0"/>
              <a:t>carries out</a:t>
            </a:r>
            <a:r>
              <a:rPr lang="en-GB" sz="1050" b="1" dirty="0"/>
              <a:t> </a:t>
            </a:r>
            <a:r>
              <a:rPr lang="en-GB" sz="1050" b="1" dirty="0">
                <a:solidFill>
                  <a:srgbClr val="FF0000"/>
                </a:solidFill>
              </a:rPr>
              <a:t>state metrological surveillance and control over measuring instruments.</a:t>
            </a:r>
            <a:endParaRPr lang="ru-RU" sz="1050" dirty="0">
              <a:solidFill>
                <a:srgbClr val="FF0000"/>
              </a:solidFill>
            </a:endParaRPr>
          </a:p>
          <a:p>
            <a:pPr fontAlgn="auto">
              <a:spcBef>
                <a:spcPts val="0"/>
              </a:spcBef>
              <a:spcAft>
                <a:spcPts val="0"/>
              </a:spcAft>
              <a:defRPr/>
            </a:pPr>
            <a:r>
              <a:rPr lang="en-GB" sz="1050" b="1" dirty="0">
                <a:solidFill>
                  <a:srgbClr val="FF0000"/>
                </a:solidFill>
              </a:rPr>
              <a:t>State regulation in the field of assurance </a:t>
            </a:r>
            <a:r>
              <a:rPr lang="ru-RU" sz="1050" b="1" dirty="0" smtClean="0">
                <a:solidFill>
                  <a:srgbClr val="FF0000"/>
                </a:solidFill>
              </a:rPr>
              <a:t/>
            </a:r>
            <a:br>
              <a:rPr lang="ru-RU" sz="1050" b="1" dirty="0" smtClean="0">
                <a:solidFill>
                  <a:srgbClr val="FF0000"/>
                </a:solidFill>
              </a:rPr>
            </a:br>
            <a:r>
              <a:rPr lang="en-GB" sz="1050" b="1" dirty="0" smtClean="0">
                <a:solidFill>
                  <a:srgbClr val="FF0000"/>
                </a:solidFill>
              </a:rPr>
              <a:t>of </a:t>
            </a:r>
            <a:r>
              <a:rPr lang="en-GB" sz="1050" b="1" dirty="0">
                <a:solidFill>
                  <a:srgbClr val="FF0000"/>
                </a:solidFill>
              </a:rPr>
              <a:t>measurement uniformity</a:t>
            </a:r>
            <a:r>
              <a:rPr lang="en-GB" sz="1050" dirty="0">
                <a:solidFill>
                  <a:srgbClr val="FF0000"/>
                </a:solidFill>
              </a:rPr>
              <a:t> </a:t>
            </a:r>
            <a:r>
              <a:rPr lang="en-GB" sz="1050" dirty="0"/>
              <a:t>is executed </a:t>
            </a:r>
            <a:r>
              <a:rPr lang="ru-RU" sz="1050" dirty="0" smtClean="0"/>
              <a:t/>
            </a:r>
            <a:br>
              <a:rPr lang="ru-RU" sz="1050" dirty="0" smtClean="0"/>
            </a:br>
            <a:r>
              <a:rPr lang="en-GB" sz="1050" dirty="0" smtClean="0"/>
              <a:t>in </a:t>
            </a:r>
            <a:r>
              <a:rPr lang="en-GB" sz="1050" dirty="0"/>
              <a:t>the following forms:</a:t>
            </a:r>
            <a:endParaRPr lang="ru-RU" sz="1050" dirty="0"/>
          </a:p>
          <a:p>
            <a:pPr marL="171450" indent="-171450" fontAlgn="auto">
              <a:spcBef>
                <a:spcPts val="0"/>
              </a:spcBef>
              <a:spcAft>
                <a:spcPts val="0"/>
              </a:spcAft>
              <a:buFont typeface="Arial" pitchFamily="34" charset="0"/>
              <a:buChar char="•"/>
              <a:defRPr/>
            </a:pPr>
            <a:r>
              <a:rPr lang="en-GB" sz="1050" dirty="0"/>
              <a:t>type approval of reference materials or type of measuring instruments;</a:t>
            </a:r>
            <a:endParaRPr lang="ru-RU" sz="1050" dirty="0"/>
          </a:p>
          <a:p>
            <a:pPr marL="171450" indent="-171450" fontAlgn="auto">
              <a:spcBef>
                <a:spcPts val="0"/>
              </a:spcBef>
              <a:spcAft>
                <a:spcPts val="0"/>
              </a:spcAft>
              <a:buFont typeface="Arial" pitchFamily="34" charset="0"/>
              <a:buChar char="•"/>
              <a:defRPr/>
            </a:pPr>
            <a:r>
              <a:rPr lang="en-GB" sz="1050" dirty="0"/>
              <a:t>verification of measuring instruments;</a:t>
            </a:r>
            <a:endParaRPr lang="ru-RU" sz="1050" dirty="0"/>
          </a:p>
          <a:p>
            <a:pPr marL="171450" indent="-171450" fontAlgn="auto">
              <a:spcBef>
                <a:spcPts val="0"/>
              </a:spcBef>
              <a:spcAft>
                <a:spcPts val="0"/>
              </a:spcAft>
              <a:buFont typeface="Arial" pitchFamily="34" charset="0"/>
              <a:buChar char="•"/>
              <a:defRPr/>
            </a:pPr>
            <a:r>
              <a:rPr lang="en-GB" sz="1050" dirty="0"/>
              <a:t>metrological expertise;</a:t>
            </a:r>
            <a:endParaRPr lang="ru-RU" sz="1050" dirty="0"/>
          </a:p>
          <a:p>
            <a:pPr marL="171450" indent="-171450" fontAlgn="auto">
              <a:spcBef>
                <a:spcPts val="0"/>
              </a:spcBef>
              <a:spcAft>
                <a:spcPts val="0"/>
              </a:spcAft>
              <a:buFont typeface="Arial" pitchFamily="34" charset="0"/>
              <a:buChar char="•"/>
              <a:defRPr/>
            </a:pPr>
            <a:r>
              <a:rPr lang="en-GB" sz="1050" dirty="0"/>
              <a:t>state metrological supervision;</a:t>
            </a:r>
            <a:endParaRPr lang="ru-RU" sz="1050" dirty="0"/>
          </a:p>
          <a:p>
            <a:pPr marL="171450" indent="-171450" fontAlgn="auto">
              <a:spcBef>
                <a:spcPts val="0"/>
              </a:spcBef>
              <a:spcAft>
                <a:spcPts val="0"/>
              </a:spcAft>
              <a:buFont typeface="Arial" pitchFamily="34" charset="0"/>
              <a:buChar char="•"/>
              <a:defRPr/>
            </a:pPr>
            <a:r>
              <a:rPr lang="en-GB" sz="1050" dirty="0"/>
              <a:t>attestation of measurement procedures (methods);</a:t>
            </a:r>
            <a:endParaRPr lang="ru-RU" sz="1050" dirty="0"/>
          </a:p>
          <a:p>
            <a:pPr marL="171450" indent="-171450" fontAlgn="auto">
              <a:spcBef>
                <a:spcPts val="0"/>
              </a:spcBef>
              <a:spcAft>
                <a:spcPts val="0"/>
              </a:spcAft>
              <a:buFont typeface="Arial" pitchFamily="34" charset="0"/>
              <a:buChar char="•"/>
              <a:defRPr/>
            </a:pPr>
            <a:r>
              <a:rPr lang="en-GB" sz="1050" dirty="0"/>
              <a:t>accreditation of legal entities and self-employed entrepreneurs to perform work and (or) render services in the field of assurance of measurement uniformity.</a:t>
            </a:r>
            <a:endParaRPr lang="ru-RU" sz="1050" dirty="0"/>
          </a:p>
          <a:p>
            <a:pPr fontAlgn="auto">
              <a:spcBef>
                <a:spcPts val="0"/>
              </a:spcBef>
              <a:spcAft>
                <a:spcPts val="0"/>
              </a:spcAft>
              <a:defRPr/>
            </a:pPr>
            <a:r>
              <a:rPr lang="en-GB" sz="1050" b="1" dirty="0">
                <a:solidFill>
                  <a:srgbClr val="FF0000"/>
                </a:solidFill>
              </a:rPr>
              <a:t>The state metrological supervision</a:t>
            </a:r>
            <a:r>
              <a:rPr lang="en-GB" sz="1050" dirty="0">
                <a:solidFill>
                  <a:srgbClr val="FF0000"/>
                </a:solidFill>
              </a:rPr>
              <a:t> </a:t>
            </a:r>
            <a:r>
              <a:rPr lang="en-GB" sz="1050" dirty="0"/>
              <a:t>shall include:</a:t>
            </a:r>
            <a:endParaRPr lang="ru-RU" sz="1050" dirty="0"/>
          </a:p>
          <a:p>
            <a:pPr marL="171450" indent="-171450" fontAlgn="auto">
              <a:spcBef>
                <a:spcPts val="0"/>
              </a:spcBef>
              <a:spcAft>
                <a:spcPts val="0"/>
              </a:spcAft>
              <a:buFont typeface="Arial" pitchFamily="34" charset="0"/>
              <a:buChar char="•"/>
              <a:defRPr/>
            </a:pPr>
            <a:r>
              <a:rPr lang="en-GB" sz="1050" dirty="0"/>
              <a:t>observance of obligatory requirements in the field of state regulation of assurance of measurement uniformity to measurements, quantity units, and also to measurement standards of quantity units, reference materials, measuring instruments during their release from manufacture, import to the territory of the Russian Federation, sale and application in the territory of the Russian Federation; </a:t>
            </a:r>
            <a:endParaRPr lang="ru-RU" sz="1050" dirty="0"/>
          </a:p>
          <a:p>
            <a:pPr marL="171450" indent="-171450" fontAlgn="auto">
              <a:spcBef>
                <a:spcPts val="0"/>
              </a:spcBef>
              <a:spcAft>
                <a:spcPts val="0"/>
              </a:spcAft>
              <a:buFont typeface="Arial" pitchFamily="34" charset="0"/>
              <a:buChar char="•"/>
              <a:defRPr/>
            </a:pPr>
            <a:r>
              <a:rPr lang="en-GB" sz="1050" dirty="0"/>
              <a:t>availability and observance of the certified measurement procedures (methods);</a:t>
            </a:r>
            <a:endParaRPr lang="ru-RU" sz="1050" dirty="0"/>
          </a:p>
          <a:p>
            <a:pPr marL="171450" indent="-171450" fontAlgn="auto">
              <a:spcBef>
                <a:spcPts val="0"/>
              </a:spcBef>
              <a:spcAft>
                <a:spcPts val="0"/>
              </a:spcAft>
              <a:buFont typeface="Arial" pitchFamily="34" charset="0"/>
              <a:buChar char="•"/>
              <a:defRPr/>
            </a:pPr>
            <a:r>
              <a:rPr lang="en-GB" sz="1050" dirty="0"/>
              <a:t>observance of obligatory requirements to deviation of quantity of </a:t>
            </a:r>
            <a:r>
              <a:rPr lang="en-GB" sz="1050" dirty="0" err="1"/>
              <a:t>prepackaged</a:t>
            </a:r>
            <a:r>
              <a:rPr lang="en-GB" sz="1050" dirty="0"/>
              <a:t> products from the declared value.</a:t>
            </a:r>
            <a:endParaRPr lang="ru-RU" sz="1050" dirty="0"/>
          </a:p>
          <a:p>
            <a:pPr fontAlgn="auto">
              <a:spcBef>
                <a:spcPts val="0"/>
              </a:spcBef>
              <a:spcAft>
                <a:spcPts val="0"/>
              </a:spcAft>
              <a:defRPr/>
            </a:pPr>
            <a:r>
              <a:rPr lang="en-GB" sz="1050" b="1" dirty="0">
                <a:solidFill>
                  <a:srgbClr val="FF0000"/>
                </a:solidFill>
              </a:rPr>
              <a:t>International cooperation in the field of metrology </a:t>
            </a:r>
            <a:r>
              <a:rPr lang="en-GB" sz="1050" dirty="0"/>
              <a:t>is performed with</a:t>
            </a:r>
            <a:r>
              <a:rPr lang="en-GB" sz="1050" b="1" dirty="0"/>
              <a:t> </a:t>
            </a:r>
            <a:r>
              <a:rPr lang="en-GB" sz="1050" dirty="0"/>
              <a:t>the following organisations:</a:t>
            </a:r>
            <a:endParaRPr lang="ru-RU" sz="1050" dirty="0"/>
          </a:p>
          <a:p>
            <a:pPr marL="171450" indent="-171450" fontAlgn="auto">
              <a:spcBef>
                <a:spcPts val="0"/>
              </a:spcBef>
              <a:spcAft>
                <a:spcPts val="0"/>
              </a:spcAft>
              <a:buFont typeface="Arial" pitchFamily="34" charset="0"/>
              <a:buChar char="•"/>
              <a:defRPr/>
            </a:pPr>
            <a:r>
              <a:rPr lang="en-GB" sz="1050" dirty="0"/>
              <a:t>International Organisation of Legal Metrology (OIML);</a:t>
            </a:r>
            <a:endParaRPr lang="ru-RU" sz="1050" dirty="0"/>
          </a:p>
          <a:p>
            <a:pPr marL="171450" indent="-171450" fontAlgn="auto">
              <a:spcBef>
                <a:spcPts val="0"/>
              </a:spcBef>
              <a:spcAft>
                <a:spcPts val="0"/>
              </a:spcAft>
              <a:buFont typeface="Arial" pitchFamily="34" charset="0"/>
              <a:buChar char="•"/>
              <a:defRPr/>
            </a:pPr>
            <a:r>
              <a:rPr lang="en-GB" sz="1050" dirty="0"/>
              <a:t>International Bureau of Weights and Measures (BIPM);</a:t>
            </a:r>
            <a:endParaRPr lang="ru-RU" sz="1050" dirty="0"/>
          </a:p>
          <a:p>
            <a:pPr marL="171450" indent="-171450" fontAlgn="auto">
              <a:spcBef>
                <a:spcPts val="0"/>
              </a:spcBef>
              <a:spcAft>
                <a:spcPts val="0"/>
              </a:spcAft>
              <a:buFont typeface="Arial" pitchFamily="34" charset="0"/>
              <a:buChar char="•"/>
              <a:defRPr/>
            </a:pPr>
            <a:r>
              <a:rPr lang="en-GB" sz="1050" dirty="0"/>
              <a:t>Euro-Asian Cooperation of National Metrological Institutions (COOMET);</a:t>
            </a:r>
            <a:endParaRPr lang="ru-RU" sz="1050" dirty="0"/>
          </a:p>
          <a:p>
            <a:pPr marL="171450" indent="-171450" fontAlgn="auto">
              <a:spcBef>
                <a:spcPts val="0"/>
              </a:spcBef>
              <a:spcAft>
                <a:spcPts val="0"/>
              </a:spcAft>
              <a:buFont typeface="Arial" pitchFamily="34" charset="0"/>
              <a:buChar char="•"/>
              <a:defRPr/>
            </a:pPr>
            <a:r>
              <a:rPr lang="en-GB" sz="1050" dirty="0"/>
              <a:t>Asia-Pacific Legal Metrology Forum (APLMF);</a:t>
            </a:r>
            <a:endParaRPr lang="ru-RU" sz="1050" dirty="0"/>
          </a:p>
          <a:p>
            <a:pPr marL="171450" indent="-171450" fontAlgn="auto">
              <a:spcBef>
                <a:spcPts val="0"/>
              </a:spcBef>
              <a:spcAft>
                <a:spcPts val="0"/>
              </a:spcAft>
              <a:buFont typeface="Arial" pitchFamily="34" charset="0"/>
              <a:buChar char="•"/>
              <a:defRPr/>
            </a:pPr>
            <a:r>
              <a:rPr lang="en-GB" sz="1050" dirty="0"/>
              <a:t>Interstate Council for Standardisation, Metrology and Certification (EASC);</a:t>
            </a:r>
            <a:endParaRPr lang="ru-RU" sz="1050" dirty="0"/>
          </a:p>
          <a:p>
            <a:pPr marL="171450" indent="-171450" fontAlgn="auto">
              <a:spcBef>
                <a:spcPts val="0"/>
              </a:spcBef>
              <a:spcAft>
                <a:spcPts val="0"/>
              </a:spcAft>
              <a:buFont typeface="Arial" pitchFamily="34" charset="0"/>
              <a:buChar char="•"/>
              <a:defRPr/>
            </a:pPr>
            <a:r>
              <a:rPr lang="en-GB" sz="1050" dirty="0"/>
              <a:t>other international and regional organisations.</a:t>
            </a:r>
            <a:endParaRPr lang="ru-RU" sz="1050" dirty="0"/>
          </a:p>
        </p:txBody>
      </p:sp>
      <p:pic>
        <p:nvPicPr>
          <p:cNvPr id="100358" name="Рисунок 1"/>
          <p:cNvPicPr>
            <a:picLocks noChangeAspect="1"/>
          </p:cNvPicPr>
          <p:nvPr/>
        </p:nvPicPr>
        <p:blipFill>
          <a:blip r:embed="rId3" cstate="print"/>
          <a:srcRect/>
          <a:stretch>
            <a:fillRect/>
          </a:stretch>
        </p:blipFill>
        <p:spPr bwMode="auto">
          <a:xfrm>
            <a:off x="333375" y="1246188"/>
            <a:ext cx="2571750" cy="1284287"/>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8" name="Объект 2"/>
          <p:cNvSpPr>
            <a:spLocks noGrp="1"/>
          </p:cNvSpPr>
          <p:nvPr>
            <p:ph idx="1"/>
          </p:nvPr>
        </p:nvSpPr>
        <p:spPr>
          <a:xfrm>
            <a:off x="332656" y="1208584"/>
            <a:ext cx="6172200" cy="7920880"/>
          </a:xfrm>
        </p:spPr>
        <p:txBody>
          <a:bodyPr numCol="2" spcCol="288000" rtlCol="0">
            <a:noAutofit/>
          </a:bodyPr>
          <a:lstStyle/>
          <a:p>
            <a:pPr fontAlgn="auto">
              <a:spcBef>
                <a:spcPts val="0"/>
              </a:spcBef>
              <a:spcAft>
                <a:spcPts val="0"/>
              </a:spcAft>
              <a:defRPr/>
            </a:pPr>
            <a:r>
              <a:rPr lang="en-GB" sz="1050" dirty="0"/>
              <a:t>Metrology institutes of Russian Federation actively collaborate with national metrology centres of Germany, the USA, the United Kingdom, Slovakia, Japan, France, Korea, China, India, Belarus, Ukraine, Lithuania, etc.</a:t>
            </a:r>
            <a:endParaRPr lang="ru-RU" sz="1050" dirty="0"/>
          </a:p>
          <a:p>
            <a:pPr fontAlgn="auto">
              <a:spcBef>
                <a:spcPts val="0"/>
              </a:spcBef>
              <a:spcAft>
                <a:spcPts val="0"/>
              </a:spcAft>
              <a:defRPr/>
            </a:pPr>
            <a:r>
              <a:rPr lang="en-GB" sz="1050" dirty="0"/>
              <a:t>A good deal of activity regarding the development, improvement, maintenance and use of national measurement standards, as well as research in the field of metrology including elaboration of normative documents of GSI is carried out </a:t>
            </a:r>
            <a:r>
              <a:rPr lang="en-GB" sz="1050" dirty="0" smtClean="0"/>
              <a:t/>
            </a:r>
            <a:br>
              <a:rPr lang="en-GB" sz="1050" dirty="0" smtClean="0"/>
            </a:br>
            <a:r>
              <a:rPr lang="en-GB" sz="1050" dirty="0" smtClean="0"/>
              <a:t>by </a:t>
            </a:r>
            <a:r>
              <a:rPr lang="en-GB" sz="1050" dirty="0"/>
              <a:t>Metrology Institutes of </a:t>
            </a:r>
            <a:r>
              <a:rPr lang="en-GB" sz="1050" dirty="0" err="1"/>
              <a:t>Rosstandart</a:t>
            </a:r>
            <a:r>
              <a:rPr lang="en-GB" sz="1050" dirty="0"/>
              <a:t>. The majority </a:t>
            </a:r>
            <a:r>
              <a:rPr lang="en-GB" sz="1050" dirty="0" smtClean="0"/>
              <a:t/>
            </a:r>
            <a:br>
              <a:rPr lang="en-GB" sz="1050" dirty="0" smtClean="0"/>
            </a:br>
            <a:r>
              <a:rPr lang="en-GB" sz="1050" dirty="0" smtClean="0"/>
              <a:t>of </a:t>
            </a:r>
            <a:r>
              <a:rPr lang="en-GB" sz="1050" dirty="0"/>
              <a:t>these institutes is specialised in specific fields </a:t>
            </a:r>
            <a:r>
              <a:rPr lang="en-GB" sz="1050" dirty="0" smtClean="0"/>
              <a:t/>
            </a:r>
            <a:br>
              <a:rPr lang="en-GB" sz="1050" dirty="0" smtClean="0"/>
            </a:br>
            <a:r>
              <a:rPr lang="en-GB" sz="1050" dirty="0" smtClean="0"/>
              <a:t>of </a:t>
            </a:r>
            <a:r>
              <a:rPr lang="en-GB" sz="1050" dirty="0"/>
              <a:t>measurements and accredited as state test centres of measuring instruments and verification centres, as bodies on voluntary certification </a:t>
            </a:r>
            <a:r>
              <a:rPr lang="en-GB" sz="1050" dirty="0" smtClean="0"/>
              <a:t/>
            </a:r>
            <a:br>
              <a:rPr lang="en-GB" sz="1050" dirty="0" smtClean="0"/>
            </a:br>
            <a:r>
              <a:rPr lang="en-GB" sz="1050" dirty="0" smtClean="0"/>
              <a:t>of </a:t>
            </a:r>
            <a:r>
              <a:rPr lang="en-GB" sz="1050" dirty="0"/>
              <a:t>measuring instruments and at the same time authorised to perform accreditation in the Russian System of Calibration (RSC</a:t>
            </a:r>
            <a:r>
              <a:rPr lang="en-GB" sz="1050" dirty="0" smtClean="0"/>
              <a:t>).</a:t>
            </a:r>
            <a:br>
              <a:rPr lang="en-GB" sz="1050" dirty="0" smtClean="0"/>
            </a:br>
            <a:endParaRPr lang="ru-RU" sz="1050" dirty="0"/>
          </a:p>
          <a:p>
            <a:pPr fontAlgn="auto">
              <a:spcBef>
                <a:spcPts val="0"/>
              </a:spcBef>
              <a:spcAft>
                <a:spcPts val="0"/>
              </a:spcAft>
              <a:defRPr/>
            </a:pPr>
            <a:r>
              <a:rPr lang="en-GB" sz="1050" b="1" dirty="0">
                <a:solidFill>
                  <a:srgbClr val="FF0000"/>
                </a:solidFill>
              </a:rPr>
              <a:t>All-Russian Scientific Research Institute of Metrology named after D.I. Mendeleev (VNIIM</a:t>
            </a:r>
            <a:r>
              <a:rPr lang="en-GB" sz="1050" b="1" dirty="0" smtClean="0">
                <a:solidFill>
                  <a:srgbClr val="FF0000"/>
                </a:solidFill>
              </a:rPr>
              <a:t>)</a:t>
            </a:r>
            <a:endParaRPr lang="ru-RU" sz="1050" dirty="0">
              <a:solidFill>
                <a:srgbClr val="FF0000"/>
              </a:solidFill>
            </a:endParaRPr>
          </a:p>
          <a:p>
            <a:pPr fontAlgn="auto">
              <a:spcBef>
                <a:spcPts val="0"/>
              </a:spcBef>
              <a:spcAft>
                <a:spcPts val="0"/>
              </a:spcAft>
              <a:defRPr/>
            </a:pPr>
            <a:r>
              <a:rPr lang="en-GB" sz="1050" b="1" dirty="0" smtClean="0"/>
              <a:t>Director:</a:t>
            </a:r>
            <a:r>
              <a:rPr lang="ru-RU" sz="1050" i="1" dirty="0"/>
              <a:t> </a:t>
            </a:r>
            <a:r>
              <a:rPr lang="en-US" sz="1050" i="1" dirty="0" smtClean="0"/>
              <a:t>              </a:t>
            </a:r>
            <a:r>
              <a:rPr lang="en-GB" sz="1050" b="1" dirty="0" smtClean="0"/>
              <a:t>Mr. Kirill </a:t>
            </a:r>
            <a:r>
              <a:rPr lang="en-GB" sz="1050" b="1" dirty="0" err="1" smtClean="0"/>
              <a:t>Gogolinsky</a:t>
            </a:r>
            <a:endParaRPr lang="ru-RU" sz="1050" dirty="0"/>
          </a:p>
          <a:p>
            <a:pPr fontAlgn="auto">
              <a:spcBef>
                <a:spcPts val="0"/>
              </a:spcBef>
              <a:spcAft>
                <a:spcPts val="0"/>
              </a:spcAft>
              <a:defRPr/>
            </a:pPr>
            <a:r>
              <a:rPr lang="en-GB" sz="1050" b="1" dirty="0"/>
              <a:t>Address:	</a:t>
            </a:r>
            <a:r>
              <a:rPr lang="en-GB" sz="1050" dirty="0" smtClean="0"/>
              <a:t>19 </a:t>
            </a:r>
            <a:r>
              <a:rPr lang="en-GB" sz="1050" dirty="0" err="1"/>
              <a:t>Moscovsky</a:t>
            </a:r>
            <a:r>
              <a:rPr lang="en-GB" sz="1050" dirty="0"/>
              <a:t> Prospect, 190005 </a:t>
            </a:r>
            <a:r>
              <a:rPr lang="ru-RU" sz="1050" dirty="0" smtClean="0"/>
              <a:t>	</a:t>
            </a:r>
            <a:r>
              <a:rPr lang="en-GB" sz="1050" dirty="0" smtClean="0"/>
              <a:t>Sankt-Petersburg</a:t>
            </a:r>
            <a:r>
              <a:rPr lang="en-GB" sz="1050" dirty="0"/>
              <a:t>, Russia</a:t>
            </a:r>
            <a:endParaRPr lang="ru-RU" sz="1050" dirty="0"/>
          </a:p>
          <a:p>
            <a:pPr fontAlgn="auto">
              <a:spcBef>
                <a:spcPts val="0"/>
              </a:spcBef>
              <a:spcAft>
                <a:spcPts val="0"/>
              </a:spcAft>
              <a:defRPr/>
            </a:pPr>
            <a:r>
              <a:rPr lang="en-GB" sz="1050" b="1" dirty="0"/>
              <a:t>Telephone:	</a:t>
            </a:r>
            <a:r>
              <a:rPr lang="en-GB" sz="1050" dirty="0" smtClean="0"/>
              <a:t>+</a:t>
            </a:r>
            <a:r>
              <a:rPr lang="en-GB" sz="1050" dirty="0"/>
              <a:t>7 812 251 76 01</a:t>
            </a:r>
            <a:endParaRPr lang="ru-RU" sz="1050" dirty="0"/>
          </a:p>
          <a:p>
            <a:pPr fontAlgn="auto">
              <a:spcBef>
                <a:spcPts val="0"/>
              </a:spcBef>
              <a:spcAft>
                <a:spcPts val="0"/>
              </a:spcAft>
              <a:defRPr/>
            </a:pPr>
            <a:r>
              <a:rPr lang="en-GB" sz="1050" b="1" dirty="0"/>
              <a:t>Fax:	</a:t>
            </a:r>
            <a:r>
              <a:rPr lang="en-GB" sz="1050" dirty="0" smtClean="0"/>
              <a:t>+</a:t>
            </a:r>
            <a:r>
              <a:rPr lang="en-GB" sz="1050" dirty="0"/>
              <a:t>7 812 713 01 14</a:t>
            </a:r>
            <a:endParaRPr lang="ru-RU" sz="1050" dirty="0"/>
          </a:p>
          <a:p>
            <a:pPr fontAlgn="auto">
              <a:spcBef>
                <a:spcPts val="0"/>
              </a:spcBef>
              <a:spcAft>
                <a:spcPts val="0"/>
              </a:spcAft>
              <a:defRPr/>
            </a:pPr>
            <a:r>
              <a:rPr lang="en-GB" sz="1050" b="1" dirty="0"/>
              <a:t>E-mail:	</a:t>
            </a:r>
            <a:r>
              <a:rPr lang="en-GB" sz="1050" u="sng" dirty="0" smtClean="0">
                <a:hlinkClick r:id="rId2"/>
              </a:rPr>
              <a:t>info@vniim.ru</a:t>
            </a:r>
            <a:r>
              <a:rPr lang="en-GB" sz="1050" u="sng" dirty="0" smtClean="0"/>
              <a:t/>
            </a:r>
            <a:br>
              <a:rPr lang="en-GB" sz="1050" u="sng" dirty="0" smtClean="0"/>
            </a:br>
            <a:endParaRPr lang="ru-RU" sz="1050" dirty="0"/>
          </a:p>
          <a:p>
            <a:pPr fontAlgn="auto">
              <a:spcBef>
                <a:spcPts val="0"/>
              </a:spcBef>
              <a:spcAft>
                <a:spcPts val="0"/>
              </a:spcAft>
              <a:defRPr/>
            </a:pPr>
            <a:r>
              <a:rPr lang="en-GB" sz="1050" dirty="0"/>
              <a:t>The institute is a successor of the Central Chamber of Measures and Weights, which was the first and one of the oldest world metrology institutions. It is also the biggest world research centre of metrology and leading Russian research organisation in the field of metrology that maintains national measurement standards and has an official status of the State Research Centre of the Russian Federation</a:t>
            </a:r>
            <a:r>
              <a:rPr lang="en-GB" sz="1050" dirty="0" smtClean="0"/>
              <a:t>.</a:t>
            </a:r>
            <a:r>
              <a:rPr lang="ru-RU" sz="1050" dirty="0" smtClean="0"/>
              <a:t/>
            </a:r>
            <a:br>
              <a:rPr lang="ru-RU" sz="1050" dirty="0" smtClean="0"/>
            </a:br>
            <a:endParaRPr lang="ru-RU" sz="1050" dirty="0"/>
          </a:p>
          <a:p>
            <a:pPr fontAlgn="auto">
              <a:spcBef>
                <a:spcPts val="0"/>
              </a:spcBef>
              <a:spcAft>
                <a:spcPts val="0"/>
              </a:spcAft>
              <a:defRPr/>
            </a:pPr>
            <a:r>
              <a:rPr lang="en-GB" sz="1050" b="1" dirty="0">
                <a:solidFill>
                  <a:srgbClr val="FF0000"/>
                </a:solidFill>
              </a:rPr>
              <a:t>All-Russian Scientific Research Institute </a:t>
            </a:r>
            <a:r>
              <a:rPr lang="ru-RU" sz="1050" b="1" dirty="0" smtClean="0">
                <a:solidFill>
                  <a:srgbClr val="FF0000"/>
                </a:solidFill>
              </a:rPr>
              <a:t/>
            </a:r>
            <a:br>
              <a:rPr lang="ru-RU" sz="1050" b="1" dirty="0" smtClean="0">
                <a:solidFill>
                  <a:srgbClr val="FF0000"/>
                </a:solidFill>
              </a:rPr>
            </a:br>
            <a:r>
              <a:rPr lang="en-GB" sz="1050" b="1" dirty="0" smtClean="0">
                <a:solidFill>
                  <a:srgbClr val="FF0000"/>
                </a:solidFill>
              </a:rPr>
              <a:t>of </a:t>
            </a:r>
            <a:r>
              <a:rPr lang="en-GB" sz="1050" b="1" dirty="0">
                <a:solidFill>
                  <a:srgbClr val="FF0000"/>
                </a:solidFill>
              </a:rPr>
              <a:t>Metrological Service (VNIIMS)</a:t>
            </a:r>
            <a:endParaRPr lang="ru-RU" sz="1050" dirty="0">
              <a:solidFill>
                <a:srgbClr val="FF0000"/>
              </a:solidFill>
            </a:endParaRPr>
          </a:p>
          <a:p>
            <a:pPr fontAlgn="auto">
              <a:spcBef>
                <a:spcPts val="0"/>
              </a:spcBef>
              <a:spcAft>
                <a:spcPts val="0"/>
              </a:spcAft>
              <a:defRPr/>
            </a:pPr>
            <a:r>
              <a:rPr lang="en-GB" sz="1050" b="1" dirty="0"/>
              <a:t>Director:</a:t>
            </a:r>
            <a:r>
              <a:rPr lang="en-GB" sz="1050" i="1" dirty="0"/>
              <a:t>	</a:t>
            </a:r>
            <a:r>
              <a:rPr lang="en-GB" sz="1050" b="1" dirty="0" err="1"/>
              <a:t>Dr.</a:t>
            </a:r>
            <a:r>
              <a:rPr lang="en-GB" sz="1050" b="1" dirty="0"/>
              <a:t> </a:t>
            </a:r>
            <a:r>
              <a:rPr lang="en-GB" sz="1050" b="1" dirty="0" smtClean="0"/>
              <a:t>Alexander </a:t>
            </a:r>
            <a:r>
              <a:rPr lang="en-GB" sz="1050" b="1" dirty="0" err="1" smtClean="0"/>
              <a:t>Kuzin</a:t>
            </a:r>
            <a:endParaRPr lang="ru-RU" sz="1050" dirty="0"/>
          </a:p>
          <a:p>
            <a:pPr fontAlgn="auto">
              <a:spcBef>
                <a:spcPts val="0"/>
              </a:spcBef>
              <a:spcAft>
                <a:spcPts val="0"/>
              </a:spcAft>
              <a:defRPr/>
            </a:pPr>
            <a:r>
              <a:rPr lang="en-GB" sz="1050" b="1" dirty="0"/>
              <a:t>Address:	</a:t>
            </a:r>
            <a:r>
              <a:rPr lang="en-GB" sz="1050" dirty="0"/>
              <a:t>46 </a:t>
            </a:r>
            <a:r>
              <a:rPr lang="en-GB" sz="1050" dirty="0" err="1"/>
              <a:t>Ozernaya</a:t>
            </a:r>
            <a:r>
              <a:rPr lang="en-GB" sz="1050" dirty="0"/>
              <a:t> Str., 119361 </a:t>
            </a:r>
            <a:r>
              <a:rPr lang="ru-RU" sz="1050" dirty="0" smtClean="0"/>
              <a:t/>
            </a:r>
            <a:br>
              <a:rPr lang="ru-RU" sz="1050" dirty="0" smtClean="0"/>
            </a:br>
            <a:r>
              <a:rPr lang="ru-RU" sz="1050" dirty="0" smtClean="0"/>
              <a:t>	</a:t>
            </a:r>
            <a:r>
              <a:rPr lang="en-GB" sz="1050" dirty="0" smtClean="0"/>
              <a:t>Moscow</a:t>
            </a:r>
            <a:r>
              <a:rPr lang="en-GB" sz="1050" dirty="0"/>
              <a:t>, Russia</a:t>
            </a:r>
            <a:endParaRPr lang="ru-RU" sz="1050" dirty="0"/>
          </a:p>
          <a:p>
            <a:pPr fontAlgn="auto">
              <a:spcBef>
                <a:spcPts val="0"/>
              </a:spcBef>
              <a:spcAft>
                <a:spcPts val="0"/>
              </a:spcAft>
              <a:defRPr/>
            </a:pPr>
            <a:r>
              <a:rPr lang="en-GB" sz="1050" b="1" dirty="0"/>
              <a:t>Telephone:	</a:t>
            </a:r>
            <a:r>
              <a:rPr lang="en-GB" sz="1050" dirty="0"/>
              <a:t>+7 495 437 55 77</a:t>
            </a:r>
            <a:endParaRPr lang="ru-RU" sz="1050" dirty="0"/>
          </a:p>
          <a:p>
            <a:pPr fontAlgn="auto">
              <a:spcBef>
                <a:spcPts val="0"/>
              </a:spcBef>
              <a:spcAft>
                <a:spcPts val="0"/>
              </a:spcAft>
              <a:defRPr/>
            </a:pPr>
            <a:r>
              <a:rPr lang="en-GB" sz="1050" b="1" dirty="0"/>
              <a:t>Fax:	</a:t>
            </a:r>
            <a:r>
              <a:rPr lang="en-GB" sz="1050" dirty="0" smtClean="0"/>
              <a:t>+</a:t>
            </a:r>
            <a:r>
              <a:rPr lang="en-GB" sz="1050" dirty="0"/>
              <a:t>7 495 437 56 66</a:t>
            </a:r>
            <a:endParaRPr lang="ru-RU" sz="1050" dirty="0"/>
          </a:p>
          <a:p>
            <a:pPr fontAlgn="auto">
              <a:spcBef>
                <a:spcPts val="0"/>
              </a:spcBef>
              <a:spcAft>
                <a:spcPts val="0"/>
              </a:spcAft>
              <a:defRPr/>
            </a:pPr>
            <a:r>
              <a:rPr lang="en-GB" sz="1050" b="1" dirty="0"/>
              <a:t>E-mail:	</a:t>
            </a:r>
            <a:r>
              <a:rPr lang="en-GB" sz="1050" u="sng" dirty="0" smtClean="0">
                <a:hlinkClick r:id="rId3"/>
              </a:rPr>
              <a:t>office@vniims.ru</a:t>
            </a:r>
            <a:r>
              <a:rPr lang="en-GB" sz="1050" u="sng" dirty="0" smtClean="0"/>
              <a:t/>
            </a:r>
            <a:br>
              <a:rPr lang="en-GB" sz="1050" u="sng" dirty="0" smtClean="0"/>
            </a:br>
            <a:endParaRPr lang="ru-RU" sz="1050" dirty="0"/>
          </a:p>
          <a:p>
            <a:pPr fontAlgn="auto">
              <a:spcBef>
                <a:spcPts val="0"/>
              </a:spcBef>
              <a:spcAft>
                <a:spcPts val="0"/>
              </a:spcAft>
              <a:defRPr/>
            </a:pPr>
            <a:r>
              <a:rPr lang="en-GB" sz="1050" dirty="0"/>
              <a:t>VNIIMS is the main centre of the State Metrology Service and a centre of measurement standards in the filed of measurements of middle pressures, geometric parameters of machined surfaces and form deviations of rotating objects, high and ultrahigh voltages, etc.</a:t>
            </a:r>
            <a:endParaRPr lang="ru-RU" sz="1050" dirty="0"/>
          </a:p>
          <a:p>
            <a:pPr fontAlgn="auto">
              <a:spcBef>
                <a:spcPts val="0"/>
              </a:spcBef>
              <a:spcAft>
                <a:spcPts val="0"/>
              </a:spcAft>
              <a:defRPr/>
            </a:pPr>
            <a:r>
              <a:rPr lang="en-GB" sz="1050" dirty="0"/>
              <a:t>It carries out research and engineering in the filed </a:t>
            </a:r>
            <a:r>
              <a:rPr lang="en-GB" sz="1050" dirty="0" smtClean="0"/>
              <a:t/>
            </a:r>
            <a:br>
              <a:rPr lang="en-GB" sz="1050" dirty="0" smtClean="0"/>
            </a:br>
            <a:r>
              <a:rPr lang="en-GB" sz="1050" dirty="0" smtClean="0"/>
              <a:t>of </a:t>
            </a:r>
            <a:r>
              <a:rPr lang="en-GB" sz="1050" dirty="0"/>
              <a:t>scientific, applied and legal metrology.</a:t>
            </a:r>
            <a:endParaRPr lang="ru-RU" sz="1050" dirty="0"/>
          </a:p>
          <a:p>
            <a:pPr fontAlgn="auto">
              <a:spcBef>
                <a:spcPts val="0"/>
              </a:spcBef>
              <a:spcAft>
                <a:spcPts val="0"/>
              </a:spcAft>
              <a:defRPr/>
            </a:pPr>
            <a:r>
              <a:rPr lang="en-GB" sz="1050" dirty="0"/>
              <a:t>VNIIMS is a scientific-methodological centre of the Russian System of Calibration (RSC) and certification of measuring instruments. It also acts as a head organisation of </a:t>
            </a:r>
            <a:r>
              <a:rPr lang="en-GB" sz="1050" dirty="0" err="1"/>
              <a:t>Rosstandart</a:t>
            </a:r>
            <a:r>
              <a:rPr lang="en-GB" sz="1050" dirty="0"/>
              <a:t> of Russia in international cooperation and training and information resource in the field of metrology</a:t>
            </a:r>
            <a:r>
              <a:rPr lang="en-GB" sz="1050" dirty="0" smtClean="0"/>
              <a:t>.</a:t>
            </a:r>
            <a:br>
              <a:rPr lang="en-GB" sz="1050" dirty="0" smtClean="0"/>
            </a:br>
            <a:endParaRPr lang="ru-RU" sz="1050" dirty="0"/>
          </a:p>
          <a:p>
            <a:pPr fontAlgn="auto">
              <a:spcBef>
                <a:spcPts val="0"/>
              </a:spcBef>
              <a:spcAft>
                <a:spcPts val="0"/>
              </a:spcAft>
              <a:defRPr/>
            </a:pPr>
            <a:r>
              <a:rPr lang="en-GB" sz="1050" b="1" dirty="0">
                <a:solidFill>
                  <a:srgbClr val="FF0000"/>
                </a:solidFill>
              </a:rPr>
              <a:t>All-Russian Scientific Research Institute of Optical and Physical Measurements (VNIIOFI)</a:t>
            </a:r>
            <a:endParaRPr lang="ru-RU" sz="1050" dirty="0">
              <a:solidFill>
                <a:srgbClr val="FF0000"/>
              </a:solidFill>
            </a:endParaRPr>
          </a:p>
          <a:p>
            <a:pPr fontAlgn="auto">
              <a:spcBef>
                <a:spcPts val="0"/>
              </a:spcBef>
              <a:spcAft>
                <a:spcPts val="0"/>
              </a:spcAft>
              <a:defRPr/>
            </a:pPr>
            <a:r>
              <a:rPr lang="en-GB" sz="1050" b="1" dirty="0" smtClean="0"/>
              <a:t>Director</a:t>
            </a:r>
            <a:r>
              <a:rPr lang="en-GB" sz="1050" b="1" dirty="0"/>
              <a:t>:	</a:t>
            </a:r>
            <a:r>
              <a:rPr lang="en-GB" sz="1050" b="1" dirty="0" err="1" smtClean="0"/>
              <a:t>Dr.</a:t>
            </a:r>
            <a:r>
              <a:rPr lang="en-GB" sz="1050" b="1" dirty="0" smtClean="0"/>
              <a:t> </a:t>
            </a:r>
            <a:r>
              <a:rPr lang="en-GB" sz="1050" b="1" dirty="0"/>
              <a:t>Vladimir </a:t>
            </a:r>
            <a:r>
              <a:rPr lang="en-GB" sz="1050" b="1" dirty="0" err="1"/>
              <a:t>Krutikov</a:t>
            </a:r>
            <a:endParaRPr lang="ru-RU" sz="1050" dirty="0"/>
          </a:p>
          <a:p>
            <a:pPr fontAlgn="auto">
              <a:spcBef>
                <a:spcPts val="0"/>
              </a:spcBef>
              <a:spcAft>
                <a:spcPts val="0"/>
              </a:spcAft>
              <a:defRPr/>
            </a:pPr>
            <a:r>
              <a:rPr lang="en-GB" sz="1050" b="1" dirty="0"/>
              <a:t>Address:	</a:t>
            </a:r>
            <a:r>
              <a:rPr lang="en-GB" sz="1050" dirty="0" smtClean="0"/>
              <a:t>46 </a:t>
            </a:r>
            <a:r>
              <a:rPr lang="en-GB" sz="1050" dirty="0" err="1"/>
              <a:t>Ozernaya</a:t>
            </a:r>
            <a:r>
              <a:rPr lang="en-GB" sz="1050" dirty="0"/>
              <a:t> Str., 119361 </a:t>
            </a:r>
            <a:r>
              <a:rPr lang="ru-RU" sz="1050" dirty="0" smtClean="0"/>
              <a:t/>
            </a:r>
            <a:br>
              <a:rPr lang="ru-RU" sz="1050" dirty="0" smtClean="0"/>
            </a:br>
            <a:r>
              <a:rPr lang="ru-RU" sz="1050" dirty="0" smtClean="0"/>
              <a:t>	</a:t>
            </a:r>
            <a:r>
              <a:rPr lang="en-GB" sz="1050" dirty="0" smtClean="0"/>
              <a:t>Moscow</a:t>
            </a:r>
            <a:r>
              <a:rPr lang="en-GB" sz="1050" dirty="0"/>
              <a:t>, Russia</a:t>
            </a:r>
            <a:endParaRPr lang="ru-RU" sz="1050" dirty="0"/>
          </a:p>
          <a:p>
            <a:pPr fontAlgn="auto">
              <a:spcBef>
                <a:spcPts val="0"/>
              </a:spcBef>
              <a:spcAft>
                <a:spcPts val="0"/>
              </a:spcAft>
              <a:defRPr/>
            </a:pPr>
            <a:r>
              <a:rPr lang="en-GB" sz="1050" b="1" dirty="0"/>
              <a:t>Telephone</a:t>
            </a:r>
            <a:r>
              <a:rPr lang="en-GB" sz="1050" b="1" dirty="0" smtClean="0"/>
              <a:t>:</a:t>
            </a:r>
            <a:r>
              <a:rPr lang="ru-RU" sz="1050" b="1" dirty="0"/>
              <a:t>	</a:t>
            </a:r>
            <a:r>
              <a:rPr lang="en-GB" sz="1050" dirty="0" smtClean="0"/>
              <a:t>+</a:t>
            </a:r>
            <a:r>
              <a:rPr lang="en-GB" sz="1050" dirty="0"/>
              <a:t>7 495 437 56 33</a:t>
            </a:r>
            <a:endParaRPr lang="ru-RU" sz="1050" dirty="0"/>
          </a:p>
          <a:p>
            <a:pPr fontAlgn="auto">
              <a:spcBef>
                <a:spcPts val="0"/>
              </a:spcBef>
              <a:spcAft>
                <a:spcPts val="0"/>
              </a:spcAft>
              <a:defRPr/>
            </a:pPr>
            <a:r>
              <a:rPr lang="en-GB" sz="1050" b="1" dirty="0"/>
              <a:t>Fax:	</a:t>
            </a:r>
            <a:r>
              <a:rPr lang="en-GB" sz="1050" dirty="0" smtClean="0"/>
              <a:t>+</a:t>
            </a:r>
            <a:r>
              <a:rPr lang="en-GB" sz="1050" dirty="0"/>
              <a:t>7 495 437 31 47</a:t>
            </a:r>
            <a:endParaRPr lang="ru-RU" sz="1050" dirty="0"/>
          </a:p>
          <a:p>
            <a:pPr fontAlgn="auto">
              <a:spcBef>
                <a:spcPts val="0"/>
              </a:spcBef>
              <a:spcAft>
                <a:spcPts val="0"/>
              </a:spcAft>
              <a:defRPr/>
            </a:pPr>
            <a:r>
              <a:rPr lang="en-GB" sz="1050" b="1" dirty="0"/>
              <a:t>E-mail:	</a:t>
            </a:r>
            <a:r>
              <a:rPr lang="en-GB" sz="1050" u="sng" dirty="0" smtClean="0">
                <a:hlinkClick r:id="rId4"/>
              </a:rPr>
              <a:t>vniiofi@vniiofi.ru</a:t>
            </a:r>
            <a:r>
              <a:rPr lang="en-GB" sz="1050" u="sng" dirty="0" smtClean="0"/>
              <a:t/>
            </a:r>
            <a:br>
              <a:rPr lang="en-GB" sz="1050" u="sng" dirty="0" smtClean="0"/>
            </a:br>
            <a:endParaRPr lang="ru-RU" sz="1050" dirty="0"/>
          </a:p>
          <a:p>
            <a:pPr fontAlgn="auto">
              <a:spcBef>
                <a:spcPts val="0"/>
              </a:spcBef>
              <a:spcAft>
                <a:spcPts val="0"/>
              </a:spcAft>
              <a:defRPr/>
            </a:pPr>
            <a:r>
              <a:rPr lang="en-GB" sz="1050" dirty="0"/>
              <a:t>VNIIOFI is a leading organisation on assuring </a:t>
            </a:r>
            <a:r>
              <a:rPr lang="en-GB" sz="1050" dirty="0" smtClean="0"/>
              <a:t/>
            </a:r>
            <a:br>
              <a:rPr lang="en-GB" sz="1050" dirty="0" smtClean="0"/>
            </a:br>
            <a:r>
              <a:rPr lang="en-GB" sz="1050" dirty="0" smtClean="0"/>
              <a:t>the </a:t>
            </a:r>
            <a:r>
              <a:rPr lang="en-GB" sz="1050" dirty="0"/>
              <a:t>uniformity of measurements in the fields </a:t>
            </a:r>
            <a:r>
              <a:rPr lang="en-GB" sz="1050" dirty="0" smtClean="0"/>
              <a:t/>
            </a:r>
            <a:br>
              <a:rPr lang="en-GB" sz="1050" dirty="0" smtClean="0"/>
            </a:br>
            <a:r>
              <a:rPr lang="en-GB" sz="1050" dirty="0" smtClean="0"/>
              <a:t>of </a:t>
            </a:r>
            <a:r>
              <a:rPr lang="en-GB" sz="1050" dirty="0"/>
              <a:t>photometry; radiometry (including laser radiometry); </a:t>
            </a:r>
            <a:r>
              <a:rPr lang="en-GB" sz="1050" dirty="0" err="1"/>
              <a:t>spectroradiometry</a:t>
            </a:r>
            <a:r>
              <a:rPr lang="en-GB" sz="1050" dirty="0"/>
              <a:t> and spectrophotometry; </a:t>
            </a:r>
            <a:r>
              <a:rPr lang="en-GB" sz="1050" dirty="0" err="1"/>
              <a:t>colorimetry</a:t>
            </a:r>
            <a:r>
              <a:rPr lang="en-GB" sz="1050" dirty="0"/>
              <a:t>; radiation </a:t>
            </a:r>
            <a:r>
              <a:rPr lang="en-GB" sz="1050" dirty="0" err="1"/>
              <a:t>pyrometry</a:t>
            </a:r>
            <a:r>
              <a:rPr lang="en-GB" sz="1050" dirty="0"/>
              <a:t>; </a:t>
            </a:r>
            <a:r>
              <a:rPr lang="en-GB" sz="1050" dirty="0" err="1"/>
              <a:t>sensitometry</a:t>
            </a:r>
            <a:r>
              <a:rPr lang="en-GB" sz="1050" dirty="0"/>
              <a:t> and densitometry; </a:t>
            </a:r>
            <a:r>
              <a:rPr lang="en-GB" sz="1050" dirty="0" err="1"/>
              <a:t>refractometry</a:t>
            </a:r>
            <a:r>
              <a:rPr lang="en-GB" sz="1050" dirty="0"/>
              <a:t> and </a:t>
            </a:r>
            <a:r>
              <a:rPr lang="en-GB" sz="1050" dirty="0" err="1"/>
              <a:t>polarimetry</a:t>
            </a:r>
            <a:r>
              <a:rPr lang="en-GB" sz="1050" dirty="0"/>
              <a:t>; measurements </a:t>
            </a:r>
            <a:r>
              <a:rPr lang="en-GB" sz="1050" dirty="0" smtClean="0"/>
              <a:t/>
            </a:r>
            <a:br>
              <a:rPr lang="en-GB" sz="1050" dirty="0" smtClean="0"/>
            </a:br>
            <a:r>
              <a:rPr lang="en-GB" sz="1050" dirty="0" smtClean="0"/>
              <a:t>of </a:t>
            </a:r>
            <a:r>
              <a:rPr lang="en-GB" sz="1050" dirty="0"/>
              <a:t>the parameters of fibre-optics data transmission systems (FOTS); measurements of optical parameters of high-speed processes; measurements of pulse parameters of electric and magnetic fields.</a:t>
            </a:r>
            <a:endParaRPr lang="ru-RU" sz="1050" dirty="0"/>
          </a:p>
          <a:p>
            <a:pPr fontAlgn="auto">
              <a:spcBef>
                <a:spcPts val="0"/>
              </a:spcBef>
              <a:spcAft>
                <a:spcPts val="0"/>
              </a:spcAft>
              <a:defRPr/>
            </a:pPr>
            <a:r>
              <a:rPr lang="en-GB" sz="1050" b="1" dirty="0" smtClean="0"/>
              <a:t/>
            </a:r>
            <a:br>
              <a:rPr lang="en-GB" sz="1050" b="1" dirty="0" smtClean="0"/>
            </a:br>
            <a:r>
              <a:rPr lang="en-GB" sz="1050" b="1" dirty="0" smtClean="0"/>
              <a:t>VNIIOFI </a:t>
            </a:r>
            <a:r>
              <a:rPr lang="en-GB" sz="1050" b="1" dirty="0"/>
              <a:t>is designated as:</a:t>
            </a:r>
            <a:endParaRPr lang="ru-RU" sz="1050" b="1" dirty="0"/>
          </a:p>
          <a:p>
            <a:pPr marL="171450" indent="-171450" fontAlgn="auto">
              <a:spcBef>
                <a:spcPts val="0"/>
              </a:spcBef>
              <a:spcAft>
                <a:spcPts val="0"/>
              </a:spcAft>
              <a:buFont typeface="Arial" pitchFamily="34" charset="0"/>
              <a:buChar char="•"/>
              <a:defRPr/>
            </a:pPr>
            <a:r>
              <a:rPr lang="en-GB" sz="1050" dirty="0"/>
              <a:t>head organisation in the field of measurements of optical and physical parameters and parameters of high-speed processes;</a:t>
            </a:r>
            <a:endParaRPr lang="ru-RU" sz="1050" dirty="0"/>
          </a:p>
          <a:p>
            <a:pPr marL="171450" indent="-171450" fontAlgn="auto">
              <a:spcBef>
                <a:spcPts val="0"/>
              </a:spcBef>
              <a:spcAft>
                <a:spcPts val="0"/>
              </a:spcAft>
              <a:buFont typeface="Arial" pitchFamily="34" charset="0"/>
              <a:buChar char="•"/>
              <a:defRPr/>
            </a:pPr>
            <a:r>
              <a:rPr lang="en-GB" sz="1050" dirty="0"/>
              <a:t>head organisation for assuring the uniformity </a:t>
            </a:r>
            <a:r>
              <a:rPr lang="en-GB" sz="1050" dirty="0" smtClean="0"/>
              <a:t/>
            </a:r>
            <a:br>
              <a:rPr lang="en-GB" sz="1050" dirty="0" smtClean="0"/>
            </a:br>
            <a:r>
              <a:rPr lang="en-GB" sz="1050" dirty="0" smtClean="0"/>
              <a:t>of </a:t>
            </a:r>
            <a:r>
              <a:rPr lang="en-GB" sz="1050" dirty="0"/>
              <a:t>measurements in public health and in manufacture of medical equipment;</a:t>
            </a:r>
            <a:endParaRPr lang="ru-RU" sz="1050" dirty="0"/>
          </a:p>
          <a:p>
            <a:pPr marL="171450" indent="-171450" fontAlgn="auto">
              <a:spcBef>
                <a:spcPts val="0"/>
              </a:spcBef>
              <a:spcAft>
                <a:spcPts val="0"/>
              </a:spcAft>
              <a:buFont typeface="Arial" pitchFamily="34" charset="0"/>
              <a:buChar char="•"/>
              <a:defRPr/>
            </a:pPr>
            <a:r>
              <a:rPr lang="en-GB" sz="1050" dirty="0"/>
              <a:t>head organisation for assuring the uniformity </a:t>
            </a:r>
            <a:r>
              <a:rPr lang="en-GB" sz="1050" dirty="0" smtClean="0"/>
              <a:t/>
            </a:r>
            <a:br>
              <a:rPr lang="en-GB" sz="1050" dirty="0" smtClean="0"/>
            </a:br>
            <a:r>
              <a:rPr lang="en-GB" sz="1050" dirty="0" smtClean="0"/>
              <a:t>of </a:t>
            </a:r>
            <a:r>
              <a:rPr lang="en-GB" sz="1050" dirty="0"/>
              <a:t>measurements in the field of non-destructive testing.</a:t>
            </a:r>
            <a:endParaRPr lang="ru-RU" sz="1050" dirty="0"/>
          </a:p>
          <a:p>
            <a:pPr fontAlgn="auto">
              <a:spcBef>
                <a:spcPts val="0"/>
              </a:spcBef>
              <a:spcAft>
                <a:spcPts val="0"/>
              </a:spcAft>
              <a:defRPr/>
            </a:pPr>
            <a:r>
              <a:rPr lang="en-GB" sz="1050" dirty="0"/>
              <a:t>VNIIOFI takes part in the work of the Russian </a:t>
            </a:r>
            <a:r>
              <a:rPr lang="en-GB" sz="1050" dirty="0" err="1"/>
              <a:t>Сommittee</a:t>
            </a:r>
            <a:r>
              <a:rPr lang="en-GB" sz="1050" dirty="0"/>
              <a:t> on </a:t>
            </a:r>
            <a:r>
              <a:rPr lang="en-GB" sz="1050" dirty="0" err="1"/>
              <a:t>Нigh</a:t>
            </a:r>
            <a:r>
              <a:rPr lang="en-GB" sz="1050" dirty="0"/>
              <a:t>-Speed Photography and Photonics, which includes leading scientists of Russian Academy of Sciences, experts of higher education system and industry.</a:t>
            </a:r>
            <a:endParaRPr lang="ru-RU" sz="105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7920880"/>
          </a:xfrm>
        </p:spPr>
        <p:txBody>
          <a:bodyPr numCol="2" spcCol="288000" rtlCol="0">
            <a:noAutofit/>
          </a:bodyPr>
          <a:lstStyle/>
          <a:p>
            <a:pPr fontAlgn="auto">
              <a:spcBef>
                <a:spcPts val="0"/>
              </a:spcBef>
              <a:spcAft>
                <a:spcPts val="0"/>
              </a:spcAft>
              <a:defRPr/>
            </a:pPr>
            <a:r>
              <a:rPr lang="en-GB" sz="1050" b="1" dirty="0">
                <a:solidFill>
                  <a:srgbClr val="FF0000"/>
                </a:solidFill>
              </a:rPr>
              <a:t>The Ural Scientific Research </a:t>
            </a:r>
            <a:r>
              <a:rPr lang="en-GB" sz="1050" b="1" dirty="0" smtClean="0">
                <a:solidFill>
                  <a:srgbClr val="FF0000"/>
                </a:solidFill>
              </a:rPr>
              <a:t/>
            </a:r>
            <a:br>
              <a:rPr lang="en-GB" sz="1050" b="1" dirty="0" smtClean="0">
                <a:solidFill>
                  <a:srgbClr val="FF0000"/>
                </a:solidFill>
              </a:rPr>
            </a:br>
            <a:r>
              <a:rPr lang="en-GB" sz="1050" b="1" dirty="0" smtClean="0">
                <a:solidFill>
                  <a:srgbClr val="FF0000"/>
                </a:solidFill>
              </a:rPr>
              <a:t>Institute </a:t>
            </a:r>
            <a:r>
              <a:rPr lang="en-GB" sz="1050" b="1" dirty="0">
                <a:solidFill>
                  <a:srgbClr val="FF0000"/>
                </a:solidFill>
              </a:rPr>
              <a:t>of Metrology (UNIIM)</a:t>
            </a:r>
            <a:endParaRPr lang="ru-RU" sz="1050" dirty="0">
              <a:solidFill>
                <a:srgbClr val="FF0000"/>
              </a:solidFill>
            </a:endParaRPr>
          </a:p>
          <a:p>
            <a:pPr fontAlgn="auto">
              <a:spcBef>
                <a:spcPts val="0"/>
              </a:spcBef>
              <a:spcAft>
                <a:spcPts val="0"/>
              </a:spcAft>
              <a:defRPr/>
            </a:pPr>
            <a:r>
              <a:rPr lang="en-GB" sz="1050" b="1" dirty="0"/>
              <a:t>Director</a:t>
            </a:r>
            <a:r>
              <a:rPr lang="en-GB" sz="1050" dirty="0"/>
              <a:t>:	</a:t>
            </a:r>
            <a:r>
              <a:rPr lang="en-GB" sz="1050" b="1" dirty="0" err="1"/>
              <a:t>Dr.</a:t>
            </a:r>
            <a:r>
              <a:rPr lang="en-GB" sz="1050" b="1" dirty="0"/>
              <a:t> Sergey </a:t>
            </a:r>
            <a:r>
              <a:rPr lang="en-GB" sz="1050" b="1" dirty="0" err="1"/>
              <a:t>Medvedevskikh</a:t>
            </a:r>
            <a:endParaRPr lang="ru-RU" sz="1050" dirty="0"/>
          </a:p>
          <a:p>
            <a:pPr fontAlgn="auto">
              <a:spcBef>
                <a:spcPts val="0"/>
              </a:spcBef>
              <a:spcAft>
                <a:spcPts val="0"/>
              </a:spcAft>
              <a:defRPr/>
            </a:pPr>
            <a:r>
              <a:rPr lang="en-GB" sz="1050" b="1" dirty="0"/>
              <a:t>Address:</a:t>
            </a:r>
            <a:r>
              <a:rPr lang="en-GB" sz="1050" dirty="0"/>
              <a:t>	4 </a:t>
            </a:r>
            <a:r>
              <a:rPr lang="en-GB" sz="1050" dirty="0" err="1"/>
              <a:t>Krasnoarmeyskaya</a:t>
            </a:r>
            <a:r>
              <a:rPr lang="en-GB" sz="1050" dirty="0"/>
              <a:t> Str., 620000, </a:t>
            </a:r>
            <a:r>
              <a:rPr lang="en-GB" sz="1050" dirty="0" smtClean="0"/>
              <a:t>	Yekaterinburg</a:t>
            </a:r>
            <a:r>
              <a:rPr lang="en-GB" sz="1050" dirty="0"/>
              <a:t>, Russian Federation</a:t>
            </a:r>
            <a:endParaRPr lang="ru-RU" sz="1050" dirty="0"/>
          </a:p>
          <a:p>
            <a:pPr fontAlgn="auto">
              <a:spcBef>
                <a:spcPts val="0"/>
              </a:spcBef>
              <a:spcAft>
                <a:spcPts val="0"/>
              </a:spcAft>
              <a:defRPr/>
            </a:pPr>
            <a:r>
              <a:rPr lang="en-GB" sz="1050" b="1" dirty="0"/>
              <a:t>Telephone:</a:t>
            </a:r>
            <a:r>
              <a:rPr lang="en-GB" sz="1050" dirty="0"/>
              <a:t>	+7 3433 50 26 18</a:t>
            </a:r>
            <a:endParaRPr lang="ru-RU" sz="1050" dirty="0"/>
          </a:p>
          <a:p>
            <a:pPr fontAlgn="auto">
              <a:spcBef>
                <a:spcPts val="0"/>
              </a:spcBef>
              <a:spcAft>
                <a:spcPts val="0"/>
              </a:spcAft>
              <a:defRPr/>
            </a:pPr>
            <a:r>
              <a:rPr lang="en-GB" sz="1050" b="1" dirty="0"/>
              <a:t>Fax:</a:t>
            </a:r>
            <a:r>
              <a:rPr lang="en-GB" sz="1050" dirty="0"/>
              <a:t>	+7 3433 50 20 39</a:t>
            </a:r>
            <a:endParaRPr lang="ru-RU" sz="1050" dirty="0"/>
          </a:p>
          <a:p>
            <a:pPr fontAlgn="auto">
              <a:spcBef>
                <a:spcPts val="0"/>
              </a:spcBef>
              <a:spcAft>
                <a:spcPts val="0"/>
              </a:spcAft>
              <a:defRPr/>
            </a:pPr>
            <a:r>
              <a:rPr lang="en-GB" sz="1050" b="1" dirty="0"/>
              <a:t>E-mail:</a:t>
            </a:r>
            <a:r>
              <a:rPr lang="en-GB" sz="1050" dirty="0"/>
              <a:t>	</a:t>
            </a:r>
            <a:r>
              <a:rPr lang="en-GB" sz="1050" u="sng" dirty="0" smtClean="0">
                <a:hlinkClick r:id="rId2"/>
              </a:rPr>
              <a:t>uniim@uniim.ru</a:t>
            </a:r>
            <a:r>
              <a:rPr lang="en-GB" sz="1050" u="sng" dirty="0" smtClean="0"/>
              <a:t/>
            </a:r>
            <a:br>
              <a:rPr lang="en-GB" sz="1050" u="sng" dirty="0" smtClean="0"/>
            </a:br>
            <a:endParaRPr lang="ru-RU" sz="1050" dirty="0"/>
          </a:p>
          <a:p>
            <a:pPr fontAlgn="auto">
              <a:spcBef>
                <a:spcPts val="0"/>
              </a:spcBef>
              <a:spcAft>
                <a:spcPts val="0"/>
              </a:spcAft>
              <a:defRPr/>
            </a:pPr>
            <a:r>
              <a:rPr lang="en-GB" sz="1050" dirty="0"/>
              <a:t>Scientific and methodological centre of the State Service of Certified Reference Materials for composition and properties of substances and materials, providing scientific and guidance support of the works and coordination of interstate and </a:t>
            </a:r>
            <a:r>
              <a:rPr lang="en-GB" sz="1050" dirty="0" err="1"/>
              <a:t>interbranch</a:t>
            </a:r>
            <a:r>
              <a:rPr lang="en-GB" sz="1050" dirty="0"/>
              <a:t> activities on the production, testing and implementation of certified reference materials with the aim of ensuring the uniformity of measurements on the basis of their use.</a:t>
            </a:r>
            <a:endParaRPr lang="ru-RU" sz="1050" dirty="0"/>
          </a:p>
          <a:p>
            <a:pPr fontAlgn="auto">
              <a:spcBef>
                <a:spcPts val="0"/>
              </a:spcBef>
              <a:spcAft>
                <a:spcPts val="0"/>
              </a:spcAft>
              <a:defRPr/>
            </a:pPr>
            <a:r>
              <a:rPr lang="en-GB" sz="1050" dirty="0"/>
              <a:t>It carries out scientific research, develops measurement standards and certified reference materials for ensuring the uniformity of measurements of temperature and thermo-physical parameters, surface density and thickness of coatings, magnetic and electrical quantities, linear and angular parameters, deformation and force, mass, torque and mechanical power, pressure, humidity of solid substances, physical chemistry composition and properties of substances and materials.</a:t>
            </a:r>
            <a:endParaRPr lang="ru-RU" sz="1050" dirty="0"/>
          </a:p>
          <a:p>
            <a:pPr fontAlgn="auto">
              <a:spcBef>
                <a:spcPts val="0"/>
              </a:spcBef>
              <a:spcAft>
                <a:spcPts val="0"/>
              </a:spcAft>
              <a:defRPr/>
            </a:pPr>
            <a:r>
              <a:rPr lang="en-US" sz="1050" dirty="0"/>
              <a:t>Expert </a:t>
            </a:r>
            <a:r>
              <a:rPr lang="en-US" sz="1050" dirty="0" err="1"/>
              <a:t>centre</a:t>
            </a:r>
            <a:r>
              <a:rPr lang="en-US" sz="1050" dirty="0"/>
              <a:t> for accreditation in the areas of conformity assessment and ensuring the uniformity of measurements, Scientific and methodological </a:t>
            </a:r>
            <a:r>
              <a:rPr lang="en-US" sz="1050" dirty="0" err="1"/>
              <a:t>centre</a:t>
            </a:r>
            <a:r>
              <a:rPr lang="en-US" sz="1050" dirty="0"/>
              <a:t> for organization and holding </a:t>
            </a:r>
            <a:r>
              <a:rPr lang="en-US" sz="1050" dirty="0" err="1"/>
              <a:t>interlaboratory</a:t>
            </a:r>
            <a:r>
              <a:rPr lang="en-US" sz="1050" dirty="0"/>
              <a:t> comparison tests; Centre for testing and verification (calibration) of measurement instruments; Certification body for measurement instruments, certified reference materials and industrial products; Testing </a:t>
            </a:r>
            <a:r>
              <a:rPr lang="en-US" sz="1050" dirty="0" err="1"/>
              <a:t>centre</a:t>
            </a:r>
            <a:r>
              <a:rPr lang="en-US" sz="1050" dirty="0"/>
              <a:t> for </a:t>
            </a:r>
            <a:r>
              <a:rPr lang="en-US" sz="1050" dirty="0" err="1"/>
              <a:t>nanoindustry</a:t>
            </a:r>
            <a:r>
              <a:rPr lang="en-US" sz="1050" dirty="0"/>
              <a:t> substances, materials and products.</a:t>
            </a:r>
            <a:endParaRPr lang="ru-RU" sz="1050" dirty="0"/>
          </a:p>
          <a:p>
            <a:pPr fontAlgn="auto">
              <a:spcBef>
                <a:spcPts val="0"/>
              </a:spcBef>
              <a:spcAft>
                <a:spcPts val="0"/>
              </a:spcAft>
              <a:defRPr/>
            </a:pPr>
            <a:r>
              <a:rPr lang="en-GB" sz="1050" dirty="0"/>
              <a:t>Quality Management System was recognized by COOMET Quality Forum as complying with the requirements of ISO/IEC 17025 and ISO Guide 34</a:t>
            </a:r>
            <a:r>
              <a:rPr lang="en-GB" sz="1050" dirty="0" smtClean="0"/>
              <a:t>.</a:t>
            </a:r>
            <a:br>
              <a:rPr lang="en-GB" sz="1050" dirty="0" smtClean="0"/>
            </a:br>
            <a:r>
              <a:rPr lang="en-GB" sz="1050" dirty="0" smtClean="0"/>
              <a:t/>
            </a:r>
            <a:br>
              <a:rPr lang="en-GB" sz="1050" dirty="0" smtClean="0"/>
            </a:br>
            <a:r>
              <a:rPr lang="en-GB" sz="1050" dirty="0" smtClean="0"/>
              <a:t/>
            </a:r>
            <a:br>
              <a:rPr lang="en-GB" sz="1050" dirty="0" smtClean="0"/>
            </a:br>
            <a:endParaRPr lang="en-GB" sz="1050" dirty="0" smtClean="0"/>
          </a:p>
          <a:p>
            <a:pPr fontAlgn="auto">
              <a:spcBef>
                <a:spcPts val="0"/>
              </a:spcBef>
              <a:spcAft>
                <a:spcPts val="0"/>
              </a:spcAft>
              <a:defRPr/>
            </a:pPr>
            <a:r>
              <a:rPr lang="en-GB" sz="1050" dirty="0" smtClean="0"/>
              <a:t/>
            </a:r>
            <a:br>
              <a:rPr lang="en-GB" sz="1050" dirty="0" smtClean="0"/>
            </a:br>
            <a:r>
              <a:rPr lang="en-GB" sz="1050" dirty="0" smtClean="0"/>
              <a:t/>
            </a:r>
            <a:br>
              <a:rPr lang="en-GB" sz="1050" dirty="0" smtClean="0"/>
            </a:br>
            <a:r>
              <a:rPr lang="en-GB" sz="1050" dirty="0" smtClean="0"/>
              <a:t/>
            </a:r>
            <a:br>
              <a:rPr lang="en-GB" sz="1050" dirty="0" smtClean="0"/>
            </a:br>
            <a:endParaRPr lang="ru-RU" sz="1050" dirty="0"/>
          </a:p>
          <a:p>
            <a:pPr fontAlgn="auto">
              <a:spcBef>
                <a:spcPts val="0"/>
              </a:spcBef>
              <a:spcAft>
                <a:spcPts val="0"/>
              </a:spcAft>
              <a:defRPr/>
            </a:pPr>
            <a:r>
              <a:rPr lang="en-GB" sz="1050" b="1" dirty="0">
                <a:solidFill>
                  <a:srgbClr val="FF0000"/>
                </a:solidFill>
              </a:rPr>
              <a:t>Siberian State Scientific Research Institute </a:t>
            </a:r>
            <a:r>
              <a:rPr lang="en-GB" sz="1050" b="1" dirty="0" smtClean="0">
                <a:solidFill>
                  <a:srgbClr val="FF0000"/>
                </a:solidFill>
              </a:rPr>
              <a:t/>
            </a:r>
            <a:br>
              <a:rPr lang="en-GB" sz="1050" b="1" dirty="0" smtClean="0">
                <a:solidFill>
                  <a:srgbClr val="FF0000"/>
                </a:solidFill>
              </a:rPr>
            </a:br>
            <a:r>
              <a:rPr lang="en-GB" sz="1050" b="1" dirty="0" smtClean="0">
                <a:solidFill>
                  <a:srgbClr val="FF0000"/>
                </a:solidFill>
              </a:rPr>
              <a:t>of </a:t>
            </a:r>
            <a:r>
              <a:rPr lang="en-GB" sz="1050" b="1" dirty="0">
                <a:solidFill>
                  <a:srgbClr val="FF0000"/>
                </a:solidFill>
              </a:rPr>
              <a:t>Metrology (SNIIM)</a:t>
            </a:r>
            <a:endParaRPr lang="ru-RU" sz="1050" dirty="0">
              <a:solidFill>
                <a:srgbClr val="FF0000"/>
              </a:solidFill>
            </a:endParaRPr>
          </a:p>
          <a:p>
            <a:pPr fontAlgn="auto">
              <a:spcBef>
                <a:spcPts val="0"/>
              </a:spcBef>
              <a:spcAft>
                <a:spcPts val="0"/>
              </a:spcAft>
              <a:defRPr/>
            </a:pPr>
            <a:r>
              <a:rPr lang="en-GB" sz="1050" b="1" dirty="0"/>
              <a:t>Director:</a:t>
            </a:r>
            <a:r>
              <a:rPr lang="en-GB" sz="1050" i="1" dirty="0"/>
              <a:t>	</a:t>
            </a:r>
            <a:r>
              <a:rPr lang="en-GB" sz="1050" b="1" dirty="0"/>
              <a:t>Mr. </a:t>
            </a:r>
            <a:r>
              <a:rPr lang="en-US" sz="1050" b="1" dirty="0" smtClean="0"/>
              <a:t>Gennady </a:t>
            </a:r>
            <a:r>
              <a:rPr lang="en-US" sz="1050" b="1" dirty="0" err="1" smtClean="0"/>
              <a:t>Shuvalov</a:t>
            </a:r>
            <a:endParaRPr lang="ru-RU" sz="1050" dirty="0"/>
          </a:p>
          <a:p>
            <a:pPr fontAlgn="auto">
              <a:spcBef>
                <a:spcPts val="0"/>
              </a:spcBef>
              <a:spcAft>
                <a:spcPts val="0"/>
              </a:spcAft>
              <a:defRPr/>
            </a:pPr>
            <a:r>
              <a:rPr lang="en-GB" sz="1050" b="1" dirty="0"/>
              <a:t>Address:	</a:t>
            </a:r>
            <a:r>
              <a:rPr lang="en-GB" sz="1050" dirty="0"/>
              <a:t>4 </a:t>
            </a:r>
            <a:r>
              <a:rPr lang="en-GB" sz="1050" dirty="0" err="1"/>
              <a:t>Dimitrov</a:t>
            </a:r>
            <a:r>
              <a:rPr lang="en-GB" sz="1050" dirty="0"/>
              <a:t> Prospect, 630004, </a:t>
            </a:r>
            <a:r>
              <a:rPr lang="en-GB" sz="1050" cap="all" dirty="0"/>
              <a:t>N</a:t>
            </a:r>
            <a:r>
              <a:rPr lang="en-GB" sz="1050" dirty="0"/>
              <a:t>ovosibirsk, Russia</a:t>
            </a:r>
            <a:endParaRPr lang="ru-RU" sz="1050" dirty="0"/>
          </a:p>
          <a:p>
            <a:pPr fontAlgn="auto">
              <a:spcBef>
                <a:spcPts val="0"/>
              </a:spcBef>
              <a:spcAft>
                <a:spcPts val="0"/>
              </a:spcAft>
              <a:defRPr/>
            </a:pPr>
            <a:r>
              <a:rPr lang="en-GB" sz="1050" b="1" dirty="0"/>
              <a:t>Telephone:	</a:t>
            </a:r>
            <a:r>
              <a:rPr lang="en-GB" sz="1050" dirty="0"/>
              <a:t>+7 383 210 08 14</a:t>
            </a:r>
            <a:endParaRPr lang="ru-RU" sz="1050" dirty="0"/>
          </a:p>
          <a:p>
            <a:pPr fontAlgn="auto">
              <a:spcBef>
                <a:spcPts val="0"/>
              </a:spcBef>
              <a:spcAft>
                <a:spcPts val="0"/>
              </a:spcAft>
              <a:defRPr/>
            </a:pPr>
            <a:r>
              <a:rPr lang="en-GB" sz="1050" b="1" dirty="0"/>
              <a:t>Fax</a:t>
            </a:r>
            <a:r>
              <a:rPr lang="en-GB" sz="1050" b="1" dirty="0" smtClean="0"/>
              <a:t>:</a:t>
            </a:r>
            <a:r>
              <a:rPr lang="en-GB" sz="1050" b="1" dirty="0"/>
              <a:t>	</a:t>
            </a:r>
            <a:r>
              <a:rPr lang="en-GB" sz="1050" dirty="0" smtClean="0"/>
              <a:t>+</a:t>
            </a:r>
            <a:r>
              <a:rPr lang="en-GB" sz="1050" dirty="0"/>
              <a:t>7 383 210 13 60</a:t>
            </a:r>
            <a:endParaRPr lang="ru-RU" sz="1050" dirty="0"/>
          </a:p>
          <a:p>
            <a:pPr fontAlgn="auto">
              <a:spcBef>
                <a:spcPts val="0"/>
              </a:spcBef>
              <a:spcAft>
                <a:spcPts val="0"/>
              </a:spcAft>
              <a:defRPr/>
            </a:pPr>
            <a:r>
              <a:rPr lang="en-GB" sz="1050" b="1" dirty="0" smtClean="0"/>
              <a:t>E-mail:</a:t>
            </a:r>
            <a:r>
              <a:rPr lang="en-GB" sz="1050" b="1" dirty="0"/>
              <a:t>	</a:t>
            </a:r>
            <a:r>
              <a:rPr lang="en-GB" sz="1050" dirty="0" smtClean="0"/>
              <a:t>director@sniim.nsk.ru</a:t>
            </a:r>
            <a:r>
              <a:rPr lang="en-GB" sz="1050" b="1" dirty="0" smtClean="0"/>
              <a:t> </a:t>
            </a:r>
            <a:endParaRPr lang="ru-RU" sz="1050" dirty="0"/>
          </a:p>
          <a:p>
            <a:pPr fontAlgn="auto">
              <a:spcBef>
                <a:spcPts val="0"/>
              </a:spcBef>
              <a:spcAft>
                <a:spcPts val="0"/>
              </a:spcAft>
              <a:defRPr/>
            </a:pPr>
            <a:r>
              <a:rPr lang="en-GB" sz="1050" dirty="0"/>
              <a:t>SNIIM is a centre of measurement standards </a:t>
            </a:r>
            <a:r>
              <a:rPr lang="en-GB" sz="1050" dirty="0" smtClean="0"/>
              <a:t>of </a:t>
            </a:r>
            <a:r>
              <a:rPr lang="en-GB" sz="1050" dirty="0"/>
              <a:t>the parameters of electro-radio circuits at high and ultra high frequencies; electro-magnetic features of materials at high and ultra high frequencies; heavy loads; thermal torrents; minor lengths.</a:t>
            </a:r>
            <a:endParaRPr lang="ru-RU" sz="1050" dirty="0"/>
          </a:p>
          <a:p>
            <a:pPr fontAlgn="auto">
              <a:spcBef>
                <a:spcPts val="0"/>
              </a:spcBef>
              <a:spcAft>
                <a:spcPts val="0"/>
              </a:spcAft>
              <a:defRPr/>
            </a:pPr>
            <a:r>
              <a:rPr lang="en-GB" sz="1050" dirty="0"/>
              <a:t>SNIIM maintains reference installation, which </a:t>
            </a:r>
            <a:r>
              <a:rPr lang="en-GB" sz="1050" dirty="0" smtClean="0"/>
              <a:t/>
            </a:r>
            <a:br>
              <a:rPr lang="en-GB" sz="1050" dirty="0" smtClean="0"/>
            </a:br>
            <a:r>
              <a:rPr lang="en-GB" sz="1050" dirty="0" smtClean="0"/>
              <a:t>is </a:t>
            </a:r>
            <a:r>
              <a:rPr lang="en-GB" sz="1050" dirty="0"/>
              <a:t>a part of the equipment of the State Service </a:t>
            </a:r>
            <a:r>
              <a:rPr lang="en-GB" sz="1050" dirty="0" smtClean="0"/>
              <a:t/>
            </a:r>
            <a:br>
              <a:rPr lang="en-GB" sz="1050" dirty="0" smtClean="0"/>
            </a:br>
            <a:r>
              <a:rPr lang="en-GB" sz="1050" dirty="0" smtClean="0"/>
              <a:t>of </a:t>
            </a:r>
            <a:r>
              <a:rPr lang="en-GB" sz="1050" dirty="0"/>
              <a:t>Time and Frequencies (SSTF) and the determination of the Earth rotation parameters.</a:t>
            </a:r>
            <a:endParaRPr lang="ru-RU" sz="1050" dirty="0"/>
          </a:p>
          <a:p>
            <a:pPr fontAlgn="auto">
              <a:spcBef>
                <a:spcPts val="0"/>
              </a:spcBef>
              <a:spcAft>
                <a:spcPts val="0"/>
              </a:spcAft>
              <a:defRPr/>
            </a:pPr>
            <a:r>
              <a:rPr lang="en-GB" sz="1050" dirty="0"/>
              <a:t> </a:t>
            </a:r>
            <a:endParaRPr lang="ru-RU" sz="1050" dirty="0"/>
          </a:p>
          <a:p>
            <a:pPr fontAlgn="auto">
              <a:spcBef>
                <a:spcPts val="0"/>
              </a:spcBef>
              <a:spcAft>
                <a:spcPts val="0"/>
              </a:spcAft>
              <a:defRPr/>
            </a:pPr>
            <a:r>
              <a:rPr lang="en-US" sz="1050" b="1" dirty="0">
                <a:solidFill>
                  <a:srgbClr val="FF0000"/>
                </a:solidFill>
              </a:rPr>
              <a:t>All-Russian scientific research institute </a:t>
            </a:r>
            <a:r>
              <a:rPr lang="en-US" sz="1050" b="1" dirty="0" smtClean="0">
                <a:solidFill>
                  <a:srgbClr val="FF0000"/>
                </a:solidFill>
              </a:rPr>
              <a:t/>
            </a:r>
            <a:br>
              <a:rPr lang="en-US" sz="1050" b="1" dirty="0" smtClean="0">
                <a:solidFill>
                  <a:srgbClr val="FF0000"/>
                </a:solidFill>
              </a:rPr>
            </a:br>
            <a:r>
              <a:rPr lang="en-US" sz="1050" b="1" dirty="0" smtClean="0">
                <a:solidFill>
                  <a:srgbClr val="FF0000"/>
                </a:solidFill>
              </a:rPr>
              <a:t>of </a:t>
            </a:r>
            <a:r>
              <a:rPr lang="en-US" sz="1050" b="1" dirty="0">
                <a:solidFill>
                  <a:srgbClr val="FF0000"/>
                </a:solidFill>
              </a:rPr>
              <a:t>flow measurement (VNIIR)</a:t>
            </a:r>
            <a:endParaRPr lang="ru-RU" sz="1050" dirty="0">
              <a:solidFill>
                <a:srgbClr val="FF0000"/>
              </a:solidFill>
            </a:endParaRPr>
          </a:p>
          <a:p>
            <a:pPr fontAlgn="auto">
              <a:spcBef>
                <a:spcPts val="0"/>
              </a:spcBef>
              <a:spcAft>
                <a:spcPts val="0"/>
              </a:spcAft>
              <a:defRPr/>
            </a:pPr>
            <a:r>
              <a:rPr lang="en-US" sz="1050" b="1" dirty="0"/>
              <a:t>Acting Director:</a:t>
            </a:r>
            <a:r>
              <a:rPr lang="en-US" sz="1050" dirty="0"/>
              <a:t> </a:t>
            </a:r>
            <a:r>
              <a:rPr lang="en-US" sz="1050" b="1" dirty="0"/>
              <a:t>Mr. Vladimir </a:t>
            </a:r>
            <a:r>
              <a:rPr lang="en-US" sz="1050" b="1" dirty="0" err="1"/>
              <a:t>Solovyev</a:t>
            </a:r>
            <a:endParaRPr lang="ru-RU" sz="1050" b="1" dirty="0"/>
          </a:p>
          <a:p>
            <a:pPr fontAlgn="auto">
              <a:spcBef>
                <a:spcPts val="0"/>
              </a:spcBef>
              <a:spcAft>
                <a:spcPts val="0"/>
              </a:spcAft>
              <a:defRPr/>
            </a:pPr>
            <a:r>
              <a:rPr lang="en-US" sz="1050" b="1" dirty="0" err="1"/>
              <a:t>Adress</a:t>
            </a:r>
            <a:r>
              <a:rPr lang="en-US" sz="1050" b="1" dirty="0"/>
              <a:t>: </a:t>
            </a:r>
            <a:r>
              <a:rPr lang="en-US" sz="1050" b="1" dirty="0" smtClean="0"/>
              <a:t>	</a:t>
            </a:r>
            <a:r>
              <a:rPr lang="en-US" sz="1050" dirty="0" smtClean="0"/>
              <a:t>7a</a:t>
            </a:r>
            <a:r>
              <a:rPr lang="en-US" sz="1050" dirty="0"/>
              <a:t>, 2 </a:t>
            </a:r>
            <a:r>
              <a:rPr lang="en-US" sz="1050" dirty="0" err="1"/>
              <a:t>Azinskaya</a:t>
            </a:r>
            <a:r>
              <a:rPr lang="en-US" sz="1050" dirty="0"/>
              <a:t> Str., 420088, </a:t>
            </a:r>
            <a:r>
              <a:rPr lang="en-US" sz="1050" dirty="0" smtClean="0"/>
              <a:t/>
            </a:r>
            <a:br>
              <a:rPr lang="en-US" sz="1050" dirty="0" smtClean="0"/>
            </a:br>
            <a:r>
              <a:rPr lang="en-US" sz="1050" dirty="0" smtClean="0"/>
              <a:t>	Kazan</a:t>
            </a:r>
            <a:r>
              <a:rPr lang="en-US" sz="1050" dirty="0"/>
              <a:t>, Russia</a:t>
            </a:r>
            <a:endParaRPr lang="ru-RU" sz="1050" dirty="0"/>
          </a:p>
          <a:p>
            <a:pPr fontAlgn="auto">
              <a:spcBef>
                <a:spcPts val="0"/>
              </a:spcBef>
              <a:spcAft>
                <a:spcPts val="0"/>
              </a:spcAft>
              <a:defRPr/>
            </a:pPr>
            <a:r>
              <a:rPr lang="en-US" sz="1050" b="1" dirty="0"/>
              <a:t>Telephone:</a:t>
            </a:r>
            <a:r>
              <a:rPr lang="en-US" sz="1050" dirty="0"/>
              <a:t> 	+ 7 843 272 70 62</a:t>
            </a:r>
            <a:endParaRPr lang="ru-RU" sz="1050" dirty="0"/>
          </a:p>
          <a:p>
            <a:pPr fontAlgn="auto">
              <a:spcBef>
                <a:spcPts val="0"/>
              </a:spcBef>
              <a:spcAft>
                <a:spcPts val="0"/>
              </a:spcAft>
              <a:defRPr/>
            </a:pPr>
            <a:r>
              <a:rPr lang="en-US" sz="1050" b="1" dirty="0"/>
              <a:t>Fax:</a:t>
            </a:r>
            <a:r>
              <a:rPr lang="en-US" sz="1050" dirty="0"/>
              <a:t> 	</a:t>
            </a:r>
            <a:r>
              <a:rPr lang="en-US" sz="1050" dirty="0" smtClean="0"/>
              <a:t>+ 7</a:t>
            </a:r>
            <a:r>
              <a:rPr lang="en-US" sz="1050" dirty="0"/>
              <a:t> 843 272 00 32</a:t>
            </a:r>
            <a:endParaRPr lang="ru-RU" sz="1050" dirty="0"/>
          </a:p>
          <a:p>
            <a:pPr fontAlgn="auto">
              <a:spcBef>
                <a:spcPts val="0"/>
              </a:spcBef>
              <a:spcAft>
                <a:spcPts val="0"/>
              </a:spcAft>
              <a:defRPr/>
            </a:pPr>
            <a:r>
              <a:rPr lang="en-US" sz="1050" b="1" dirty="0"/>
              <a:t>E-mail:</a:t>
            </a:r>
            <a:r>
              <a:rPr lang="en-US" sz="1050" dirty="0"/>
              <a:t> </a:t>
            </a:r>
            <a:r>
              <a:rPr lang="en-US" sz="1050" dirty="0" smtClean="0"/>
              <a:t>	</a:t>
            </a:r>
            <a:r>
              <a:rPr lang="en-US" sz="1050" u="sng" dirty="0" smtClean="0">
                <a:hlinkClick r:id="rId3"/>
              </a:rPr>
              <a:t>office@vniir.org</a:t>
            </a:r>
            <a:endParaRPr lang="ru-RU" sz="1050" dirty="0"/>
          </a:p>
          <a:p>
            <a:pPr fontAlgn="auto">
              <a:spcBef>
                <a:spcPts val="0"/>
              </a:spcBef>
              <a:spcAft>
                <a:spcPts val="0"/>
              </a:spcAft>
              <a:defRPr/>
            </a:pPr>
            <a:r>
              <a:rPr lang="en-US" sz="1050" dirty="0"/>
              <a:t> </a:t>
            </a:r>
            <a:endParaRPr lang="ru-RU" sz="1050" dirty="0"/>
          </a:p>
          <a:p>
            <a:pPr fontAlgn="auto">
              <a:spcBef>
                <a:spcPts val="0"/>
              </a:spcBef>
              <a:spcAft>
                <a:spcPts val="0"/>
              </a:spcAft>
              <a:defRPr/>
            </a:pPr>
            <a:r>
              <a:rPr lang="en-US" sz="1050" dirty="0"/>
              <a:t>The institute is the main center in Russia in the field of metrological support of measurements of flow and amount of liquids and gases, the volume and weight (in flow) of liquids and gases, volume (capacity measure) fluids, fluid level and granular media, </a:t>
            </a:r>
            <a:r>
              <a:rPr lang="en-US" sz="1050" dirty="0" err="1"/>
              <a:t>physico</a:t>
            </a:r>
            <a:r>
              <a:rPr lang="en-US" sz="1050" dirty="0"/>
              <a:t>-chemical properties and composition of crude oil and petroleum products. </a:t>
            </a:r>
            <a:r>
              <a:rPr lang="en-US" sz="1050" dirty="0" smtClean="0"/>
              <a:t/>
            </a:r>
            <a:br>
              <a:rPr lang="en-US" sz="1050" dirty="0" smtClean="0"/>
            </a:br>
            <a:r>
              <a:rPr lang="en-US" sz="1050" dirty="0" smtClean="0"/>
              <a:t>Is </a:t>
            </a:r>
            <a:r>
              <a:rPr lang="en-US" sz="1050" dirty="0"/>
              <a:t>the center of the state primary standards. It has the status of the State Scientific Metrological Center of Russia</a:t>
            </a:r>
            <a:r>
              <a:rPr lang="en-US" sz="1050" dirty="0" smtClean="0"/>
              <a:t>.</a:t>
            </a:r>
            <a:br>
              <a:rPr lang="en-US" sz="1050" dirty="0" smtClean="0"/>
            </a:br>
            <a:endParaRPr lang="en-US" sz="1050" dirty="0" smtClean="0"/>
          </a:p>
          <a:p>
            <a:pPr fontAlgn="auto">
              <a:spcAft>
                <a:spcPts val="0"/>
              </a:spcAft>
              <a:defRPr/>
            </a:pPr>
            <a:r>
              <a:rPr lang="en-GB" sz="1050" b="1" dirty="0">
                <a:solidFill>
                  <a:srgbClr val="FF0000"/>
                </a:solidFill>
              </a:rPr>
              <a:t>National Research Institute of </a:t>
            </a:r>
            <a:r>
              <a:rPr lang="en-GB" sz="1050" b="1" dirty="0" err="1">
                <a:solidFill>
                  <a:srgbClr val="FF0000"/>
                </a:solidFill>
              </a:rPr>
              <a:t>Physicotechnical</a:t>
            </a:r>
            <a:r>
              <a:rPr lang="en-GB" sz="1050" b="1" dirty="0">
                <a:solidFill>
                  <a:srgbClr val="FF0000"/>
                </a:solidFill>
              </a:rPr>
              <a:t> </a:t>
            </a:r>
            <a:r>
              <a:rPr lang="en-GB" sz="1050" b="1" dirty="0" smtClean="0">
                <a:solidFill>
                  <a:srgbClr val="FF0000"/>
                </a:solidFill>
              </a:rPr>
              <a:t/>
            </a:r>
            <a:br>
              <a:rPr lang="en-GB" sz="1050" b="1" dirty="0" smtClean="0">
                <a:solidFill>
                  <a:srgbClr val="FF0000"/>
                </a:solidFill>
              </a:rPr>
            </a:br>
            <a:r>
              <a:rPr lang="en-GB" sz="1050" b="1" dirty="0" smtClean="0">
                <a:solidFill>
                  <a:srgbClr val="FF0000"/>
                </a:solidFill>
              </a:rPr>
              <a:t>and </a:t>
            </a:r>
            <a:r>
              <a:rPr lang="en-GB" sz="1050" b="1" dirty="0">
                <a:solidFill>
                  <a:srgbClr val="FF0000"/>
                </a:solidFill>
              </a:rPr>
              <a:t>Radio Engineering Measurements (VNIIFTRI)</a:t>
            </a:r>
            <a:endParaRPr lang="ru-RU" sz="1050" dirty="0">
              <a:solidFill>
                <a:srgbClr val="FF0000"/>
              </a:solidFill>
            </a:endParaRPr>
          </a:p>
          <a:p>
            <a:pPr fontAlgn="auto">
              <a:spcAft>
                <a:spcPts val="0"/>
              </a:spcAft>
              <a:defRPr/>
            </a:pPr>
            <a:r>
              <a:rPr lang="en-GB" sz="1050" b="1" dirty="0"/>
              <a:t>General </a:t>
            </a:r>
            <a:r>
              <a:rPr lang="en-GB" sz="1050" b="1" dirty="0" smtClean="0"/>
              <a:t>Director:</a:t>
            </a:r>
            <a:r>
              <a:rPr lang="en-GB" sz="1050" i="1" dirty="0"/>
              <a:t> </a:t>
            </a:r>
            <a:r>
              <a:rPr lang="en-GB" sz="1050" b="1" dirty="0" err="1" smtClean="0"/>
              <a:t>Dr</a:t>
            </a:r>
            <a:r>
              <a:rPr lang="en-GB" sz="1050" b="1" dirty="0" err="1"/>
              <a:t>.</a:t>
            </a:r>
            <a:r>
              <a:rPr lang="en-GB" sz="1050" b="1" dirty="0"/>
              <a:t> Sergey </a:t>
            </a:r>
            <a:r>
              <a:rPr lang="en-GB" sz="1050" b="1" dirty="0" err="1"/>
              <a:t>Donchenko</a:t>
            </a:r>
            <a:endParaRPr lang="ru-RU" sz="1050" dirty="0"/>
          </a:p>
          <a:p>
            <a:pPr fontAlgn="auto">
              <a:spcAft>
                <a:spcPts val="0"/>
              </a:spcAft>
              <a:defRPr/>
            </a:pPr>
            <a:r>
              <a:rPr lang="en-GB" sz="1050" b="1" dirty="0"/>
              <a:t>Address:	</a:t>
            </a:r>
            <a:r>
              <a:rPr lang="en-GB" sz="1050" dirty="0" err="1" smtClean="0"/>
              <a:t>Mendeleevo</a:t>
            </a:r>
            <a:r>
              <a:rPr lang="en-GB" sz="1050" dirty="0"/>
              <a:t>, </a:t>
            </a:r>
            <a:r>
              <a:rPr lang="en-GB" sz="1050" dirty="0" err="1"/>
              <a:t>Solnechnogorsky</a:t>
            </a:r>
            <a:r>
              <a:rPr lang="en-GB" sz="1050" dirty="0"/>
              <a:t> </a:t>
            </a:r>
            <a:r>
              <a:rPr lang="en-GB" sz="1050" dirty="0" smtClean="0"/>
              <a:t>	District</a:t>
            </a:r>
            <a:r>
              <a:rPr lang="en-GB" sz="1050" dirty="0"/>
              <a:t>, 141570, Moscow Region, </a:t>
            </a:r>
            <a:r>
              <a:rPr lang="en-GB" sz="1050" dirty="0" smtClean="0"/>
              <a:t>	Russia</a:t>
            </a:r>
            <a:endParaRPr lang="ru-RU" sz="1050" dirty="0"/>
          </a:p>
          <a:p>
            <a:pPr fontAlgn="auto">
              <a:spcAft>
                <a:spcPts val="0"/>
              </a:spcAft>
              <a:defRPr/>
            </a:pPr>
            <a:r>
              <a:rPr lang="en-GB" sz="1050" b="1" dirty="0" err="1"/>
              <a:t>Телефон</a:t>
            </a:r>
            <a:r>
              <a:rPr lang="en-GB" sz="1050" b="1" dirty="0"/>
              <a:t>:	</a:t>
            </a:r>
            <a:r>
              <a:rPr lang="en-GB" sz="1050" dirty="0" smtClean="0"/>
              <a:t>+</a:t>
            </a:r>
            <a:r>
              <a:rPr lang="en-GB" sz="1050" dirty="0"/>
              <a:t>7 495 744 81 12</a:t>
            </a:r>
            <a:endParaRPr lang="ru-RU" sz="1050" dirty="0"/>
          </a:p>
          <a:p>
            <a:pPr fontAlgn="auto">
              <a:spcAft>
                <a:spcPts val="0"/>
              </a:spcAft>
              <a:defRPr/>
            </a:pPr>
            <a:r>
              <a:rPr lang="en-GB" sz="1050" b="1" dirty="0" err="1"/>
              <a:t>Факс</a:t>
            </a:r>
            <a:r>
              <a:rPr lang="en-GB" sz="1050" b="1" dirty="0"/>
              <a:t>:	</a:t>
            </a:r>
            <a:r>
              <a:rPr lang="en-GB" sz="1050" dirty="0" smtClean="0"/>
              <a:t>+</a:t>
            </a:r>
            <a:r>
              <a:rPr lang="en-GB" sz="1050" dirty="0"/>
              <a:t>7 495 944 52 68</a:t>
            </a:r>
            <a:endParaRPr lang="ru-RU" sz="1050" dirty="0"/>
          </a:p>
          <a:p>
            <a:pPr fontAlgn="auto">
              <a:spcAft>
                <a:spcPts val="0"/>
              </a:spcAft>
              <a:defRPr/>
            </a:pPr>
            <a:r>
              <a:rPr lang="en-GB" sz="1050" b="1" dirty="0"/>
              <a:t>E-mail:	</a:t>
            </a:r>
            <a:r>
              <a:rPr lang="en-GB" sz="1050" u="sng" dirty="0" smtClean="0">
                <a:hlinkClick r:id="rId4"/>
              </a:rPr>
              <a:t>director@vniiftri.ru</a:t>
            </a:r>
            <a:endParaRPr lang="ru-RU" sz="105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7776864"/>
          </a:xfrm>
        </p:spPr>
        <p:txBody>
          <a:bodyPr numCol="2" spcCol="288000" rtlCol="0">
            <a:noAutofit/>
          </a:bodyPr>
          <a:lstStyle/>
          <a:p>
            <a:pPr fontAlgn="auto">
              <a:spcBef>
                <a:spcPts val="0"/>
              </a:spcBef>
              <a:spcAft>
                <a:spcPts val="0"/>
              </a:spcAft>
              <a:defRPr/>
            </a:pPr>
            <a:r>
              <a:rPr lang="en-US" sz="1050" dirty="0"/>
              <a:t>VNIIFTRI with its regional branches is a national metrology institute, which maintains and operates national primary and secondary standards in various metrology areas such as time and frequency, long distances, positioning, radio frequency measurements, magnetism, low temperature and </a:t>
            </a:r>
            <a:r>
              <a:rPr lang="en-US" sz="1050" dirty="0" err="1"/>
              <a:t>thermophysical</a:t>
            </a:r>
            <a:r>
              <a:rPr lang="en-US" sz="1050" dirty="0"/>
              <a:t> properties, high pressure, hardness of metals, sound in air and water, electrochemistry (pH, ions, electrolytic conductivity), disperse parameters of aerosols, suspensions and powders, ionizing radiation and nuclear constants. The institute also develops acousto-optic methods </a:t>
            </a:r>
            <a:r>
              <a:rPr lang="en-US" sz="1050" dirty="0" smtClean="0"/>
              <a:t/>
            </a:r>
            <a:br>
              <a:rPr lang="en-US" sz="1050" dirty="0" smtClean="0"/>
            </a:br>
            <a:r>
              <a:rPr lang="en-US" sz="1050" dirty="0" smtClean="0"/>
              <a:t>of </a:t>
            </a:r>
            <a:r>
              <a:rPr lang="en-US" sz="1050" dirty="0"/>
              <a:t>measurement and provides metrology solutions to construction industry needs.</a:t>
            </a:r>
            <a:endParaRPr lang="ru-RU" sz="1050" dirty="0"/>
          </a:p>
          <a:p>
            <a:pPr fontAlgn="auto">
              <a:spcBef>
                <a:spcPts val="0"/>
              </a:spcBef>
              <a:spcAft>
                <a:spcPts val="0"/>
              </a:spcAft>
              <a:defRPr/>
            </a:pPr>
            <a:r>
              <a:rPr lang="en-US" sz="1050" dirty="0"/>
              <a:t> </a:t>
            </a:r>
            <a:endParaRPr lang="ru-RU" sz="1050" dirty="0"/>
          </a:p>
          <a:p>
            <a:pPr fontAlgn="auto">
              <a:spcBef>
                <a:spcPts val="0"/>
              </a:spcBef>
              <a:spcAft>
                <a:spcPts val="0"/>
              </a:spcAft>
              <a:defRPr/>
            </a:pPr>
            <a:r>
              <a:rPr lang="en-US" sz="1050" dirty="0"/>
              <a:t>VNIIFTRI has the status of a State Scientific Center </a:t>
            </a:r>
            <a:r>
              <a:rPr lang="en-US" sz="1050" dirty="0" smtClean="0"/>
              <a:t/>
            </a:r>
            <a:br>
              <a:rPr lang="en-US" sz="1050" dirty="0" smtClean="0"/>
            </a:br>
            <a:r>
              <a:rPr lang="en-US" sz="1050" dirty="0" smtClean="0"/>
              <a:t>of </a:t>
            </a:r>
            <a:r>
              <a:rPr lang="en-US" sz="1050" dirty="0"/>
              <a:t>the Russian Federation; it serves as the Main Metrology Center for the State Service for Time, Frequency and Earth Orientation Parameters, supporting its operation in cooperation with other institutions.</a:t>
            </a:r>
            <a:endParaRPr lang="ru-RU" sz="1050" dirty="0"/>
          </a:p>
          <a:p>
            <a:pPr fontAlgn="auto">
              <a:spcBef>
                <a:spcPts val="0"/>
              </a:spcBef>
              <a:spcAft>
                <a:spcPts val="0"/>
              </a:spcAft>
              <a:defRPr/>
            </a:pPr>
            <a:r>
              <a:rPr lang="en-GB" sz="1050" dirty="0"/>
              <a:t> </a:t>
            </a:r>
            <a:endParaRPr lang="ru-RU" sz="1050" dirty="0"/>
          </a:p>
          <a:p>
            <a:pPr fontAlgn="auto">
              <a:spcBef>
                <a:spcPts val="0"/>
              </a:spcBef>
              <a:spcAft>
                <a:spcPts val="0"/>
              </a:spcAft>
              <a:defRPr/>
            </a:pPr>
            <a:r>
              <a:rPr lang="en-GB" sz="1050" i="1" dirty="0"/>
              <a:t>VNIIFTRI has the following below mentioned branches</a:t>
            </a:r>
            <a:r>
              <a:rPr lang="en-GB" sz="1050" i="1" dirty="0" smtClean="0"/>
              <a:t>:</a:t>
            </a:r>
            <a:r>
              <a:rPr lang="en-GB" sz="1050" dirty="0" smtClean="0"/>
              <a:t/>
            </a:r>
            <a:br>
              <a:rPr lang="en-GB" sz="1050" dirty="0" smtClean="0"/>
            </a:br>
            <a:endParaRPr lang="ru-RU" sz="1050" dirty="0"/>
          </a:p>
          <a:p>
            <a:pPr fontAlgn="auto">
              <a:spcBef>
                <a:spcPts val="0"/>
              </a:spcBef>
              <a:spcAft>
                <a:spcPts val="0"/>
              </a:spcAft>
              <a:defRPr/>
            </a:pPr>
            <a:r>
              <a:rPr lang="en-GB" sz="1050" b="1" dirty="0">
                <a:solidFill>
                  <a:srgbClr val="FF0000"/>
                </a:solidFill>
              </a:rPr>
              <a:t>VNIIFTRI East-Siberian branch (ESB</a:t>
            </a:r>
            <a:r>
              <a:rPr lang="en-GB" sz="1050" b="1" dirty="0" smtClean="0">
                <a:solidFill>
                  <a:srgbClr val="FF0000"/>
                </a:solidFill>
              </a:rPr>
              <a:t>)</a:t>
            </a:r>
            <a:r>
              <a:rPr lang="en-GB" sz="1050" b="1" dirty="0" smtClean="0"/>
              <a:t/>
            </a:r>
            <a:br>
              <a:rPr lang="en-GB" sz="1050" b="1" dirty="0" smtClean="0"/>
            </a:br>
            <a:endParaRPr lang="ru-RU" sz="1050" dirty="0"/>
          </a:p>
          <a:p>
            <a:pPr fontAlgn="auto">
              <a:spcBef>
                <a:spcPts val="0"/>
              </a:spcBef>
              <a:spcAft>
                <a:spcPts val="0"/>
              </a:spcAft>
              <a:defRPr/>
            </a:pPr>
            <a:r>
              <a:rPr lang="en-GB" sz="1050" b="1" dirty="0"/>
              <a:t>Director:	</a:t>
            </a:r>
            <a:r>
              <a:rPr lang="en-GB" sz="1050" b="1" dirty="0" err="1" smtClean="0"/>
              <a:t>Dr</a:t>
            </a:r>
            <a:r>
              <a:rPr lang="en-GB" sz="1050" b="1" dirty="0" err="1"/>
              <a:t>.</a:t>
            </a:r>
            <a:r>
              <a:rPr lang="en-GB" sz="1050" b="1" dirty="0"/>
              <a:t> Victor </a:t>
            </a:r>
            <a:r>
              <a:rPr lang="en-GB" sz="1050" b="1" dirty="0" err="1"/>
              <a:t>Yegorov</a:t>
            </a:r>
            <a:endParaRPr lang="ru-RU" sz="1050" dirty="0"/>
          </a:p>
          <a:p>
            <a:pPr fontAlgn="auto">
              <a:spcBef>
                <a:spcPts val="0"/>
              </a:spcBef>
              <a:spcAft>
                <a:spcPts val="0"/>
              </a:spcAft>
              <a:defRPr/>
            </a:pPr>
            <a:r>
              <a:rPr lang="en-GB" sz="1050" b="1" dirty="0"/>
              <a:t>Address:	</a:t>
            </a:r>
            <a:r>
              <a:rPr lang="en-GB" sz="1050" dirty="0" smtClean="0"/>
              <a:t>57 </a:t>
            </a:r>
            <a:r>
              <a:rPr lang="en-GB" sz="1050" dirty="0" err="1"/>
              <a:t>Borodina</a:t>
            </a:r>
            <a:r>
              <a:rPr lang="en-GB" sz="1050" dirty="0"/>
              <a:t> Str., 664056, </a:t>
            </a:r>
            <a:r>
              <a:rPr lang="en-GB" sz="1050" cap="all" dirty="0"/>
              <a:t>I</a:t>
            </a:r>
            <a:r>
              <a:rPr lang="en-GB" sz="1050" dirty="0"/>
              <a:t>rkutsk, </a:t>
            </a:r>
            <a:r>
              <a:rPr lang="en-GB" sz="1050" dirty="0" smtClean="0"/>
              <a:t>	Russia</a:t>
            </a:r>
            <a:endParaRPr lang="ru-RU" sz="1050" dirty="0"/>
          </a:p>
          <a:p>
            <a:pPr fontAlgn="auto">
              <a:spcBef>
                <a:spcPts val="0"/>
              </a:spcBef>
              <a:spcAft>
                <a:spcPts val="0"/>
              </a:spcAft>
              <a:defRPr/>
            </a:pPr>
            <a:r>
              <a:rPr lang="en-GB" sz="1050" b="1" dirty="0"/>
              <a:t>Telephone:	</a:t>
            </a:r>
            <a:r>
              <a:rPr lang="en-GB" sz="1050" dirty="0" smtClean="0"/>
              <a:t>+</a:t>
            </a:r>
            <a:r>
              <a:rPr lang="en-GB" sz="1050" dirty="0"/>
              <a:t>7 3952 46 83 03</a:t>
            </a:r>
            <a:endParaRPr lang="ru-RU" sz="1050" dirty="0"/>
          </a:p>
          <a:p>
            <a:pPr fontAlgn="auto">
              <a:spcBef>
                <a:spcPts val="0"/>
              </a:spcBef>
              <a:spcAft>
                <a:spcPts val="0"/>
              </a:spcAft>
              <a:defRPr/>
            </a:pPr>
            <a:r>
              <a:rPr lang="en-GB" sz="1050" b="1" dirty="0"/>
              <a:t>Fax:	</a:t>
            </a:r>
            <a:r>
              <a:rPr lang="en-US" sz="1050" dirty="0" smtClean="0"/>
              <a:t>+</a:t>
            </a:r>
            <a:r>
              <a:rPr lang="en-US" sz="1050" dirty="0"/>
              <a:t>7 3952 46 38 48         </a:t>
            </a:r>
            <a:endParaRPr lang="ru-RU" sz="1050" dirty="0"/>
          </a:p>
          <a:p>
            <a:pPr fontAlgn="auto">
              <a:spcBef>
                <a:spcPts val="0"/>
              </a:spcBef>
              <a:spcAft>
                <a:spcPts val="0"/>
              </a:spcAft>
              <a:defRPr/>
            </a:pPr>
            <a:r>
              <a:rPr lang="en-GB" sz="1050" b="1" dirty="0" smtClean="0"/>
              <a:t>E-mail:	</a:t>
            </a:r>
            <a:r>
              <a:rPr lang="en-GB" sz="1050" u="sng" dirty="0" smtClean="0">
                <a:hlinkClick r:id="rId2"/>
              </a:rPr>
              <a:t>director@niiftri.irk.ru</a:t>
            </a:r>
            <a:r>
              <a:rPr lang="en-GB" sz="1050" dirty="0"/>
              <a:t>, </a:t>
            </a:r>
            <a:r>
              <a:rPr lang="en-GB" sz="1050" dirty="0" smtClean="0"/>
              <a:t>	</a:t>
            </a:r>
            <a:r>
              <a:rPr lang="en-GB" sz="1050" u="sng" dirty="0" smtClean="0">
                <a:hlinkClick r:id="rId3"/>
              </a:rPr>
              <a:t>office@niiftri.irk.ru</a:t>
            </a:r>
            <a:endParaRPr lang="ru-RU" sz="1050" dirty="0"/>
          </a:p>
          <a:p>
            <a:pPr fontAlgn="auto">
              <a:spcBef>
                <a:spcPts val="0"/>
              </a:spcBef>
              <a:spcAft>
                <a:spcPts val="0"/>
              </a:spcAft>
              <a:defRPr/>
            </a:pPr>
            <a:r>
              <a:rPr lang="en-US" sz="1050" dirty="0"/>
              <a:t> </a:t>
            </a:r>
            <a:endParaRPr lang="ru-RU" sz="1050" dirty="0"/>
          </a:p>
          <a:p>
            <a:pPr fontAlgn="auto">
              <a:spcBef>
                <a:spcPts val="0"/>
              </a:spcBef>
              <a:spcAft>
                <a:spcPts val="0"/>
              </a:spcAft>
              <a:defRPr/>
            </a:pPr>
            <a:r>
              <a:rPr lang="en-US" sz="1050" dirty="0"/>
              <a:t>The East-Siberian Branch is a metrology </a:t>
            </a:r>
            <a:r>
              <a:rPr lang="en-US" sz="1050" dirty="0" err="1"/>
              <a:t>centre</a:t>
            </a:r>
            <a:r>
              <a:rPr lang="en-US" sz="1050" dirty="0"/>
              <a:t> responsible for providing the uniformity of measurements in </a:t>
            </a:r>
            <a:r>
              <a:rPr lang="en-US" sz="1050" dirty="0" err="1"/>
              <a:t>astro</a:t>
            </a:r>
            <a:r>
              <a:rPr lang="en-US" sz="1050" dirty="0"/>
              <a:t>-optical and satellite determinations of Earth Orientation Parameters. </a:t>
            </a:r>
            <a:r>
              <a:rPr lang="en-US" sz="1050" dirty="0" smtClean="0"/>
              <a:t/>
            </a:r>
            <a:br>
              <a:rPr lang="en-US" sz="1050" dirty="0" smtClean="0"/>
            </a:br>
            <a:r>
              <a:rPr lang="en-US" sz="1050" dirty="0" smtClean="0"/>
              <a:t>It </a:t>
            </a:r>
            <a:r>
              <a:rPr lang="en-US" sz="1050" dirty="0"/>
              <a:t>is also a </a:t>
            </a:r>
            <a:r>
              <a:rPr lang="en-US" sz="1050" dirty="0" err="1"/>
              <a:t>centre</a:t>
            </a:r>
            <a:r>
              <a:rPr lang="en-US" sz="1050" dirty="0"/>
              <a:t> for time and frequency standards in the East Siberian region, national primary standards for the dielectric parameters of substances and materials, and the humidity </a:t>
            </a:r>
            <a:r>
              <a:rPr lang="en-US" sz="1050" dirty="0" smtClean="0"/>
              <a:t/>
            </a:r>
            <a:br>
              <a:rPr lang="en-US" sz="1050" dirty="0" smtClean="0"/>
            </a:br>
            <a:r>
              <a:rPr lang="en-US" sz="1050" dirty="0" smtClean="0"/>
              <a:t>of </a:t>
            </a:r>
            <a:r>
              <a:rPr lang="en-US" sz="1050" dirty="0"/>
              <a:t>gases.</a:t>
            </a:r>
            <a:endParaRPr lang="ru-RU" sz="1050" dirty="0"/>
          </a:p>
          <a:p>
            <a:pPr fontAlgn="auto">
              <a:spcBef>
                <a:spcPts val="0"/>
              </a:spcBef>
              <a:spcAft>
                <a:spcPts val="0"/>
              </a:spcAft>
              <a:defRPr/>
            </a:pPr>
            <a:r>
              <a:rPr lang="en-GB" sz="1050" b="1" dirty="0"/>
              <a:t> </a:t>
            </a:r>
            <a:endParaRPr lang="ru-RU" sz="1050" dirty="0"/>
          </a:p>
          <a:p>
            <a:pPr fontAlgn="auto">
              <a:spcBef>
                <a:spcPts val="0"/>
              </a:spcBef>
              <a:spcAft>
                <a:spcPts val="0"/>
              </a:spcAft>
              <a:defRPr/>
            </a:pPr>
            <a:endParaRPr lang="en-GB" sz="1050" b="1" dirty="0" smtClean="0">
              <a:solidFill>
                <a:srgbClr val="FF0000"/>
              </a:solidFill>
            </a:endParaRPr>
          </a:p>
          <a:p>
            <a:pPr fontAlgn="auto">
              <a:spcBef>
                <a:spcPts val="0"/>
              </a:spcBef>
              <a:spcAft>
                <a:spcPts val="0"/>
              </a:spcAft>
              <a:defRPr/>
            </a:pPr>
            <a:endParaRPr lang="en-GB" sz="1050" b="1" dirty="0">
              <a:solidFill>
                <a:srgbClr val="FF0000"/>
              </a:solidFill>
            </a:endParaRPr>
          </a:p>
          <a:p>
            <a:pPr fontAlgn="auto">
              <a:spcBef>
                <a:spcPts val="0"/>
              </a:spcBef>
              <a:spcAft>
                <a:spcPts val="0"/>
              </a:spcAft>
              <a:defRPr/>
            </a:pPr>
            <a:endParaRPr lang="en-GB" sz="1050" b="1" dirty="0" smtClean="0">
              <a:solidFill>
                <a:srgbClr val="FF0000"/>
              </a:solidFill>
            </a:endParaRPr>
          </a:p>
          <a:p>
            <a:pPr fontAlgn="auto">
              <a:spcBef>
                <a:spcPts val="0"/>
              </a:spcBef>
              <a:spcAft>
                <a:spcPts val="0"/>
              </a:spcAft>
              <a:defRPr/>
            </a:pPr>
            <a:endParaRPr lang="en-GB" sz="1050" b="1" dirty="0">
              <a:solidFill>
                <a:srgbClr val="FF0000"/>
              </a:solidFill>
            </a:endParaRPr>
          </a:p>
          <a:p>
            <a:pPr fontAlgn="auto">
              <a:spcBef>
                <a:spcPts val="0"/>
              </a:spcBef>
              <a:spcAft>
                <a:spcPts val="0"/>
              </a:spcAft>
              <a:defRPr/>
            </a:pPr>
            <a:endParaRPr lang="en-GB" sz="1050" b="1" dirty="0" smtClean="0">
              <a:solidFill>
                <a:srgbClr val="FF0000"/>
              </a:solidFill>
            </a:endParaRPr>
          </a:p>
          <a:p>
            <a:pPr fontAlgn="auto">
              <a:spcBef>
                <a:spcPts val="0"/>
              </a:spcBef>
              <a:spcAft>
                <a:spcPts val="0"/>
              </a:spcAft>
              <a:defRPr/>
            </a:pPr>
            <a:r>
              <a:rPr lang="en-GB" sz="1050" b="1" dirty="0" smtClean="0">
                <a:solidFill>
                  <a:srgbClr val="FF0000"/>
                </a:solidFill>
              </a:rPr>
              <a:t>VNIIFTRI </a:t>
            </a:r>
            <a:r>
              <a:rPr lang="en-GB" sz="1050" b="1" dirty="0">
                <a:solidFill>
                  <a:srgbClr val="FF0000"/>
                </a:solidFill>
              </a:rPr>
              <a:t>Far East branch (FEB</a:t>
            </a:r>
            <a:r>
              <a:rPr lang="en-GB" sz="1050" b="1" dirty="0" smtClean="0">
                <a:solidFill>
                  <a:srgbClr val="FF0000"/>
                </a:solidFill>
              </a:rPr>
              <a:t>)</a:t>
            </a:r>
          </a:p>
          <a:p>
            <a:pPr fontAlgn="auto">
              <a:spcBef>
                <a:spcPts val="0"/>
              </a:spcBef>
              <a:spcAft>
                <a:spcPts val="0"/>
              </a:spcAft>
              <a:defRPr/>
            </a:pPr>
            <a:endParaRPr lang="ru-RU" sz="1050" dirty="0">
              <a:solidFill>
                <a:srgbClr val="FF0000"/>
              </a:solidFill>
            </a:endParaRPr>
          </a:p>
          <a:p>
            <a:pPr fontAlgn="auto">
              <a:spcBef>
                <a:spcPts val="0"/>
              </a:spcBef>
              <a:spcAft>
                <a:spcPts val="0"/>
              </a:spcAft>
              <a:defRPr/>
            </a:pPr>
            <a:r>
              <a:rPr lang="en-GB" sz="1050" b="1" dirty="0"/>
              <a:t>Director:</a:t>
            </a:r>
            <a:r>
              <a:rPr lang="en-GB" sz="1050" i="1" dirty="0"/>
              <a:t>	</a:t>
            </a:r>
            <a:r>
              <a:rPr lang="en-GB" sz="1050" b="1" dirty="0" err="1"/>
              <a:t>Dr.</a:t>
            </a:r>
            <a:r>
              <a:rPr lang="en-GB" sz="1050" b="1" dirty="0"/>
              <a:t> Yuri </a:t>
            </a:r>
            <a:r>
              <a:rPr lang="en-GB" sz="1050" b="1" dirty="0" err="1"/>
              <a:t>Lykov</a:t>
            </a:r>
            <a:endParaRPr lang="ru-RU" sz="1050" dirty="0"/>
          </a:p>
          <a:p>
            <a:pPr fontAlgn="auto">
              <a:spcBef>
                <a:spcPts val="0"/>
              </a:spcBef>
              <a:spcAft>
                <a:spcPts val="0"/>
              </a:spcAft>
              <a:defRPr/>
            </a:pPr>
            <a:r>
              <a:rPr lang="en-GB" sz="1050" b="1" dirty="0"/>
              <a:t>Address:	</a:t>
            </a:r>
            <a:r>
              <a:rPr lang="en-GB" sz="1050" dirty="0"/>
              <a:t>65 K. Marks Str., 680000, </a:t>
            </a:r>
            <a:r>
              <a:rPr lang="en-GB" sz="1050" dirty="0" smtClean="0"/>
              <a:t>	</a:t>
            </a:r>
            <a:r>
              <a:rPr lang="en-GB" sz="1050" cap="all" dirty="0" smtClean="0"/>
              <a:t>K</a:t>
            </a:r>
            <a:r>
              <a:rPr lang="en-GB" sz="1050" dirty="0" smtClean="0"/>
              <a:t>habarovsk</a:t>
            </a:r>
            <a:r>
              <a:rPr lang="en-GB" sz="1050" dirty="0"/>
              <a:t>, Russia</a:t>
            </a:r>
            <a:endParaRPr lang="ru-RU" sz="1050" dirty="0"/>
          </a:p>
          <a:p>
            <a:pPr fontAlgn="auto">
              <a:spcBef>
                <a:spcPts val="0"/>
              </a:spcBef>
              <a:spcAft>
                <a:spcPts val="0"/>
              </a:spcAft>
              <a:defRPr/>
            </a:pPr>
            <a:r>
              <a:rPr lang="en-GB" sz="1050" b="1" dirty="0"/>
              <a:t>Telephone:	</a:t>
            </a:r>
            <a:r>
              <a:rPr lang="en-GB" sz="1050" dirty="0"/>
              <a:t>+7 4212 32 92 68</a:t>
            </a:r>
            <a:endParaRPr lang="ru-RU" sz="1050" dirty="0"/>
          </a:p>
          <a:p>
            <a:pPr fontAlgn="auto">
              <a:spcBef>
                <a:spcPts val="0"/>
              </a:spcBef>
              <a:spcAft>
                <a:spcPts val="0"/>
              </a:spcAft>
              <a:defRPr/>
            </a:pPr>
            <a:r>
              <a:rPr lang="en-GB" sz="1050" b="1" dirty="0"/>
              <a:t>Fax:	</a:t>
            </a:r>
            <a:r>
              <a:rPr lang="en-GB" sz="1050" dirty="0" smtClean="0"/>
              <a:t>+</a:t>
            </a:r>
            <a:r>
              <a:rPr lang="en-GB" sz="1050" dirty="0"/>
              <a:t>7 4212 30 15 66</a:t>
            </a:r>
            <a:endParaRPr lang="ru-RU" sz="1050" dirty="0"/>
          </a:p>
          <a:p>
            <a:pPr fontAlgn="auto">
              <a:spcBef>
                <a:spcPts val="0"/>
              </a:spcBef>
              <a:spcAft>
                <a:spcPts val="0"/>
              </a:spcAft>
              <a:defRPr/>
            </a:pPr>
            <a:r>
              <a:rPr lang="en-GB" sz="1050" b="1" dirty="0" smtClean="0"/>
              <a:t>E-mail:</a:t>
            </a:r>
            <a:r>
              <a:rPr lang="en-GB" sz="1050" b="1" dirty="0"/>
              <a:t>	</a:t>
            </a:r>
            <a:r>
              <a:rPr lang="en-GB" sz="1050" u="sng" dirty="0" smtClean="0">
                <a:hlinkClick r:id="rId4"/>
              </a:rPr>
              <a:t>director@dfvniiftri.ru</a:t>
            </a:r>
            <a:r>
              <a:rPr lang="en-GB" sz="1050" b="1" dirty="0"/>
              <a:t>, </a:t>
            </a:r>
            <a:r>
              <a:rPr lang="en-GB" sz="1050" b="1" dirty="0" smtClean="0"/>
              <a:t>	</a:t>
            </a:r>
            <a:r>
              <a:rPr lang="en-GB" sz="1050" u="sng" dirty="0" smtClean="0">
                <a:hlinkClick r:id="rId5"/>
              </a:rPr>
              <a:t>dalstandart@dst.khv.ru</a:t>
            </a:r>
            <a:endParaRPr lang="ru-RU" sz="1050" dirty="0"/>
          </a:p>
          <a:p>
            <a:pPr fontAlgn="auto">
              <a:spcBef>
                <a:spcPts val="0"/>
              </a:spcBef>
              <a:spcAft>
                <a:spcPts val="0"/>
              </a:spcAft>
              <a:defRPr/>
            </a:pPr>
            <a:r>
              <a:rPr lang="en-US" sz="1050" dirty="0"/>
              <a:t> </a:t>
            </a:r>
            <a:endParaRPr lang="ru-RU" sz="1050" dirty="0"/>
          </a:p>
          <a:p>
            <a:pPr fontAlgn="auto">
              <a:spcBef>
                <a:spcPts val="0"/>
              </a:spcBef>
              <a:spcAft>
                <a:spcPts val="0"/>
              </a:spcAft>
              <a:defRPr/>
            </a:pPr>
            <a:r>
              <a:rPr lang="en-US" sz="1050" dirty="0"/>
              <a:t>The Far-Eastern Branch is a regional metrology </a:t>
            </a:r>
            <a:r>
              <a:rPr lang="en-US" sz="1050" dirty="0" err="1"/>
              <a:t>centre</a:t>
            </a:r>
            <a:r>
              <a:rPr lang="en-US" sz="1050" dirty="0"/>
              <a:t> for time and frequency standards in the </a:t>
            </a:r>
            <a:r>
              <a:rPr lang="en-US" sz="1050" dirty="0" smtClean="0"/>
              <a:t/>
            </a:r>
            <a:br>
              <a:rPr lang="en-US" sz="1050" dirty="0" smtClean="0"/>
            </a:br>
            <a:r>
              <a:rPr lang="en-US" sz="1050" dirty="0" smtClean="0"/>
              <a:t>Far </a:t>
            </a:r>
            <a:r>
              <a:rPr lang="en-US" sz="1050" dirty="0"/>
              <a:t>East. It is also involved in providing the uniformity of ultrasonic measurements in solids.</a:t>
            </a:r>
            <a:endParaRPr lang="ru-RU" sz="1050" dirty="0"/>
          </a:p>
          <a:p>
            <a:pPr fontAlgn="auto">
              <a:spcBef>
                <a:spcPts val="0"/>
              </a:spcBef>
              <a:spcAft>
                <a:spcPts val="0"/>
              </a:spcAft>
              <a:defRPr/>
            </a:pPr>
            <a:r>
              <a:rPr lang="en-GB" sz="1050" b="1" dirty="0"/>
              <a:t> </a:t>
            </a:r>
            <a:endParaRPr lang="ru-RU" sz="1050" dirty="0"/>
          </a:p>
          <a:p>
            <a:pPr fontAlgn="auto">
              <a:spcBef>
                <a:spcPts val="0"/>
              </a:spcBef>
              <a:spcAft>
                <a:spcPts val="0"/>
              </a:spcAft>
              <a:defRPr/>
            </a:pPr>
            <a:r>
              <a:rPr lang="en-GB" sz="1050" b="1" dirty="0">
                <a:solidFill>
                  <a:srgbClr val="FF0000"/>
                </a:solidFill>
              </a:rPr>
              <a:t>VNIIFTRI Kamchatka branch (KB</a:t>
            </a:r>
            <a:r>
              <a:rPr lang="en-GB" sz="1050" b="1" dirty="0" smtClean="0">
                <a:solidFill>
                  <a:srgbClr val="FF0000"/>
                </a:solidFill>
              </a:rPr>
              <a:t>)</a:t>
            </a:r>
            <a:r>
              <a:rPr lang="en-GB" sz="1050" b="1" dirty="0" smtClean="0"/>
              <a:t/>
            </a:r>
            <a:br>
              <a:rPr lang="en-GB" sz="1050" b="1" dirty="0" smtClean="0"/>
            </a:br>
            <a:endParaRPr lang="ru-RU" sz="1050" dirty="0"/>
          </a:p>
          <a:p>
            <a:pPr fontAlgn="auto">
              <a:spcBef>
                <a:spcPts val="0"/>
              </a:spcBef>
              <a:spcAft>
                <a:spcPts val="0"/>
              </a:spcAft>
              <a:defRPr/>
            </a:pPr>
            <a:r>
              <a:rPr lang="en-GB" sz="1050" b="1" dirty="0"/>
              <a:t>Director:	</a:t>
            </a:r>
            <a:r>
              <a:rPr lang="en-GB" sz="1050" b="1" dirty="0" err="1"/>
              <a:t>Dr.</a:t>
            </a:r>
            <a:r>
              <a:rPr lang="en-GB" sz="1050" b="1" dirty="0"/>
              <a:t> </a:t>
            </a:r>
            <a:r>
              <a:rPr lang="en-GB" sz="1050" b="1" dirty="0" err="1"/>
              <a:t>Vladislav</a:t>
            </a:r>
            <a:r>
              <a:rPr lang="en-GB" sz="1050" b="1" dirty="0"/>
              <a:t> </a:t>
            </a:r>
            <a:r>
              <a:rPr lang="en-GB" sz="1050" b="1" dirty="0" err="1"/>
              <a:t>Sobolev</a:t>
            </a:r>
            <a:endParaRPr lang="ru-RU" sz="1050" dirty="0"/>
          </a:p>
          <a:p>
            <a:pPr fontAlgn="auto">
              <a:spcBef>
                <a:spcPts val="0"/>
              </a:spcBef>
              <a:spcAft>
                <a:spcPts val="0"/>
              </a:spcAft>
              <a:defRPr/>
            </a:pPr>
            <a:r>
              <a:rPr lang="en-GB" sz="1050" b="1" dirty="0"/>
              <a:t>Address:	</a:t>
            </a:r>
            <a:r>
              <a:rPr lang="en-GB" sz="1050" dirty="0"/>
              <a:t>Russian Federation, 683002, Petropavlovsk-</a:t>
            </a:r>
            <a:r>
              <a:rPr lang="en-GB" sz="1050" dirty="0" err="1"/>
              <a:t>Kamchatsky</a:t>
            </a:r>
            <a:r>
              <a:rPr lang="en-GB" sz="1050" dirty="0"/>
              <a:t>,</a:t>
            </a:r>
            <a:endParaRPr lang="ru-RU" sz="1050" dirty="0"/>
          </a:p>
          <a:p>
            <a:pPr fontAlgn="auto">
              <a:spcBef>
                <a:spcPts val="0"/>
              </a:spcBef>
              <a:spcAft>
                <a:spcPts val="0"/>
              </a:spcAft>
              <a:defRPr/>
            </a:pPr>
            <a:r>
              <a:rPr lang="en-GB" sz="1050" dirty="0" err="1"/>
              <a:t>Severo-Vostochnoye</a:t>
            </a:r>
            <a:r>
              <a:rPr lang="en-GB" sz="1050" dirty="0"/>
              <a:t> highway, 30, </a:t>
            </a:r>
            <a:r>
              <a:rPr lang="en-GB" sz="1050" dirty="0" err="1"/>
              <a:t>P.O.Box</a:t>
            </a:r>
            <a:r>
              <a:rPr lang="en-GB" sz="1050" dirty="0"/>
              <a:t> 26</a:t>
            </a:r>
            <a:endParaRPr lang="ru-RU" sz="1050" dirty="0"/>
          </a:p>
          <a:p>
            <a:pPr fontAlgn="auto">
              <a:spcBef>
                <a:spcPts val="0"/>
              </a:spcBef>
              <a:spcAft>
                <a:spcPts val="0"/>
              </a:spcAft>
              <a:defRPr/>
            </a:pPr>
            <a:r>
              <a:rPr lang="en-GB" sz="1050" b="1" dirty="0"/>
              <a:t>Phone:	</a:t>
            </a:r>
            <a:r>
              <a:rPr lang="ru-RU" sz="1050" dirty="0" smtClean="0"/>
              <a:t>+</a:t>
            </a:r>
            <a:r>
              <a:rPr lang="ru-RU" sz="1050" dirty="0"/>
              <a:t>7 4152 49 75 41</a:t>
            </a:r>
          </a:p>
          <a:p>
            <a:pPr fontAlgn="auto">
              <a:spcBef>
                <a:spcPts val="0"/>
              </a:spcBef>
              <a:spcAft>
                <a:spcPts val="0"/>
              </a:spcAft>
              <a:defRPr/>
            </a:pPr>
            <a:r>
              <a:rPr lang="en-US" sz="1050" b="1" dirty="0" smtClean="0"/>
              <a:t>Fax</a:t>
            </a:r>
            <a:r>
              <a:rPr lang="en-US" sz="1050" b="1" dirty="0"/>
              <a:t>:	</a:t>
            </a:r>
            <a:r>
              <a:rPr lang="en-US" sz="1050" dirty="0" smtClean="0"/>
              <a:t>+</a:t>
            </a:r>
            <a:r>
              <a:rPr lang="en-US" sz="1050" dirty="0"/>
              <a:t>7 415 2 49 75 48</a:t>
            </a:r>
            <a:endParaRPr lang="ru-RU" sz="1050" dirty="0"/>
          </a:p>
          <a:p>
            <a:pPr fontAlgn="auto">
              <a:spcBef>
                <a:spcPts val="0"/>
              </a:spcBef>
              <a:spcAft>
                <a:spcPts val="0"/>
              </a:spcAft>
              <a:defRPr/>
            </a:pPr>
            <a:r>
              <a:rPr lang="en-US" sz="1050" dirty="0"/>
              <a:t>The Kamchatka Branch is a regional metrology </a:t>
            </a:r>
            <a:r>
              <a:rPr lang="en-US" sz="1050" dirty="0" err="1"/>
              <a:t>centre</a:t>
            </a:r>
            <a:r>
              <a:rPr lang="en-US" sz="1050" dirty="0"/>
              <a:t>, which is part of the State Service for Time, Frequency and Earth </a:t>
            </a:r>
            <a:r>
              <a:rPr lang="en-US" sz="1050" dirty="0" smtClean="0"/>
              <a:t>Ori</a:t>
            </a:r>
            <a:r>
              <a:rPr lang="en-US" sz="1050" dirty="0"/>
              <a:t>entation Parameters</a:t>
            </a:r>
            <a:r>
              <a:rPr lang="en-US" sz="1050" dirty="0" smtClean="0"/>
              <a:t>.</a:t>
            </a:r>
          </a:p>
          <a:p>
            <a:pPr fontAlgn="auto">
              <a:spcBef>
                <a:spcPts val="0"/>
              </a:spcBef>
              <a:spcAft>
                <a:spcPts val="0"/>
              </a:spcAft>
              <a:defRPr/>
            </a:pPr>
            <a:endParaRPr lang="en-US" sz="1050" dirty="0"/>
          </a:p>
          <a:p>
            <a:pPr fontAlgn="auto">
              <a:spcAft>
                <a:spcPts val="0"/>
              </a:spcAft>
              <a:defRPr/>
            </a:pPr>
            <a:r>
              <a:rPr lang="en-GB" sz="1050" b="1" dirty="0">
                <a:solidFill>
                  <a:srgbClr val="FF0000"/>
                </a:solidFill>
              </a:rPr>
              <a:t>The Central Scientific Metrology Centre of the State Service for Standard Reference Data on Physical Constants and Properties of Substances and Materials (CSMC “SRD”)</a:t>
            </a:r>
            <a:r>
              <a:rPr lang="en-GB" sz="1050" dirty="0">
                <a:solidFill>
                  <a:srgbClr val="FF0000"/>
                </a:solidFill>
              </a:rPr>
              <a:t> </a:t>
            </a:r>
            <a:r>
              <a:rPr lang="en-GB" sz="1050" b="1" dirty="0"/>
              <a:t>”)</a:t>
            </a:r>
            <a:r>
              <a:rPr lang="en-GB" sz="1050" dirty="0"/>
              <a:t> functions as a department of FGUP “VNIIMS”. </a:t>
            </a:r>
            <a:endParaRPr lang="en-GB" sz="1050" dirty="0" smtClean="0"/>
          </a:p>
          <a:p>
            <a:pPr fontAlgn="auto">
              <a:spcAft>
                <a:spcPts val="0"/>
              </a:spcAft>
              <a:defRPr/>
            </a:pPr>
            <a:endParaRPr lang="ru-RU" sz="1050" dirty="0"/>
          </a:p>
          <a:p>
            <a:pPr fontAlgn="auto">
              <a:spcAft>
                <a:spcPts val="0"/>
              </a:spcAft>
              <a:defRPr/>
            </a:pPr>
            <a:r>
              <a:rPr lang="en-GB" sz="1050" b="1" dirty="0" smtClean="0"/>
              <a:t>Head </a:t>
            </a:r>
            <a:r>
              <a:rPr lang="en-GB" sz="1050" b="1" dirty="0"/>
              <a:t>of CSMC “SRD</a:t>
            </a:r>
            <a:r>
              <a:rPr lang="en-GB" sz="1050" b="1" dirty="0" smtClean="0"/>
              <a:t>”:  </a:t>
            </a:r>
          </a:p>
          <a:p>
            <a:pPr fontAlgn="auto">
              <a:spcAft>
                <a:spcPts val="0"/>
              </a:spcAft>
              <a:defRPr/>
            </a:pPr>
            <a:r>
              <a:rPr lang="en-GB" sz="1050" b="1" dirty="0"/>
              <a:t>	</a:t>
            </a:r>
            <a:r>
              <a:rPr lang="en-GB" sz="1050" b="1" dirty="0" err="1" smtClean="0"/>
              <a:t>Dr</a:t>
            </a:r>
            <a:r>
              <a:rPr lang="en-GB" sz="1050" b="1" dirty="0" err="1"/>
              <a:t>.</a:t>
            </a:r>
            <a:r>
              <a:rPr lang="en-GB" sz="1050" b="1" dirty="0"/>
              <a:t> Alexander </a:t>
            </a:r>
            <a:r>
              <a:rPr lang="en-GB" sz="1050" b="1" dirty="0" err="1"/>
              <a:t>Kozlov</a:t>
            </a:r>
            <a:endParaRPr lang="ru-RU" sz="1050" dirty="0"/>
          </a:p>
          <a:p>
            <a:pPr fontAlgn="auto">
              <a:spcAft>
                <a:spcPts val="0"/>
              </a:spcAft>
              <a:defRPr/>
            </a:pPr>
            <a:r>
              <a:rPr lang="en-GB" sz="1050" b="1" dirty="0"/>
              <a:t>Address:</a:t>
            </a:r>
            <a:r>
              <a:rPr lang="en-GB" sz="1050" dirty="0"/>
              <a:t>	46 </a:t>
            </a:r>
            <a:r>
              <a:rPr lang="en-GB" sz="1050" dirty="0" err="1"/>
              <a:t>Ozernaya</a:t>
            </a:r>
            <a:r>
              <a:rPr lang="en-GB" sz="1050" dirty="0"/>
              <a:t> Str., 119361 Moscow, </a:t>
            </a:r>
            <a:endParaRPr lang="en-GB" sz="1050" dirty="0" smtClean="0"/>
          </a:p>
          <a:p>
            <a:pPr fontAlgn="auto">
              <a:spcAft>
                <a:spcPts val="0"/>
              </a:spcAft>
              <a:defRPr/>
            </a:pPr>
            <a:r>
              <a:rPr lang="en-GB" sz="1050" dirty="0"/>
              <a:t> </a:t>
            </a:r>
            <a:r>
              <a:rPr lang="en-GB" sz="1050" dirty="0" smtClean="0"/>
              <a:t>                              Russia</a:t>
            </a:r>
            <a:r>
              <a:rPr lang="en-GB" sz="1050" dirty="0"/>
              <a:t>, FGUP “VNIIMS” </a:t>
            </a:r>
            <a:endParaRPr lang="en-GB" sz="1050" dirty="0" smtClean="0"/>
          </a:p>
          <a:p>
            <a:pPr fontAlgn="auto">
              <a:spcAft>
                <a:spcPts val="0"/>
              </a:spcAft>
              <a:defRPr/>
            </a:pPr>
            <a:r>
              <a:rPr lang="en-GB" sz="1050" b="1" dirty="0" err="1" smtClean="0"/>
              <a:t>Телефоны</a:t>
            </a:r>
            <a:r>
              <a:rPr lang="en-GB" sz="1050" b="1" dirty="0"/>
              <a:t>:</a:t>
            </a:r>
            <a:r>
              <a:rPr lang="en-GB" sz="1050" dirty="0"/>
              <a:t>	</a:t>
            </a:r>
            <a:r>
              <a:rPr lang="ru-RU" sz="1050" dirty="0"/>
              <a:t>+7 (495) </a:t>
            </a:r>
            <a:r>
              <a:rPr lang="ru-RU" sz="1050" dirty="0" smtClean="0"/>
              <a:t>781-48-71</a:t>
            </a:r>
            <a:r>
              <a:rPr lang="en-GB" sz="1050" dirty="0" smtClean="0"/>
              <a:t> </a:t>
            </a:r>
            <a:endParaRPr lang="ru-RU" sz="1050" dirty="0"/>
          </a:p>
          <a:p>
            <a:pPr fontAlgn="auto">
              <a:spcAft>
                <a:spcPts val="0"/>
              </a:spcAft>
              <a:defRPr/>
            </a:pPr>
            <a:r>
              <a:rPr lang="en-GB" sz="1050" b="1" dirty="0" err="1"/>
              <a:t>Факс</a:t>
            </a:r>
            <a:r>
              <a:rPr lang="en-GB" sz="1050" b="1" dirty="0"/>
              <a:t>:</a:t>
            </a:r>
            <a:r>
              <a:rPr lang="en-GB" sz="1050" dirty="0"/>
              <a:t>	</a:t>
            </a:r>
            <a:r>
              <a:rPr lang="en-GB" sz="1050" dirty="0" smtClean="0"/>
              <a:t>+</a:t>
            </a:r>
            <a:r>
              <a:rPr lang="en-GB" sz="1050" dirty="0"/>
              <a:t>7 </a:t>
            </a:r>
            <a:r>
              <a:rPr lang="ru-RU" sz="1050" dirty="0" smtClean="0"/>
              <a:t>(495</a:t>
            </a:r>
            <a:r>
              <a:rPr lang="ru-RU" sz="1050" dirty="0"/>
              <a:t>) 437 56 66</a:t>
            </a:r>
          </a:p>
          <a:p>
            <a:pPr fontAlgn="auto">
              <a:spcAft>
                <a:spcPts val="0"/>
              </a:spcAft>
              <a:defRPr/>
            </a:pPr>
            <a:r>
              <a:rPr lang="en-GB" sz="1050" b="1" dirty="0"/>
              <a:t>E-mail:</a:t>
            </a:r>
            <a:r>
              <a:rPr lang="en-GB" sz="1050" dirty="0"/>
              <a:t>	</a:t>
            </a:r>
            <a:r>
              <a:rPr lang="en-US" sz="1050" dirty="0" err="1"/>
              <a:t>kozl</a:t>
            </a:r>
            <a:r>
              <a:rPr lang="en-GB" sz="1050" dirty="0" err="1"/>
              <a:t>ov</a:t>
            </a:r>
            <a:r>
              <a:rPr lang="en-US" sz="1050" dirty="0"/>
              <a:t>@</a:t>
            </a:r>
            <a:r>
              <a:rPr lang="en-GB" sz="1050" dirty="0" err="1"/>
              <a:t>vniims</a:t>
            </a:r>
            <a:r>
              <a:rPr lang="en-US" sz="1050" dirty="0"/>
              <a:t>.</a:t>
            </a:r>
            <a:r>
              <a:rPr lang="en-GB" sz="1050" dirty="0" err="1"/>
              <a:t>ru</a:t>
            </a:r>
            <a:r>
              <a:rPr lang="en-US" sz="1050" dirty="0" smtClean="0"/>
              <a:t>	</a:t>
            </a:r>
            <a:endParaRPr lang="ru-RU" sz="105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4896544"/>
          </a:xfrm>
        </p:spPr>
        <p:txBody>
          <a:bodyPr numCol="2" spcCol="288000" rtlCol="0">
            <a:noAutofit/>
          </a:bodyPr>
          <a:lstStyle/>
          <a:p>
            <a:pPr fontAlgn="auto">
              <a:spcBef>
                <a:spcPts val="0"/>
              </a:spcBef>
              <a:spcAft>
                <a:spcPts val="0"/>
              </a:spcAft>
              <a:defRPr/>
            </a:pPr>
            <a:r>
              <a:rPr lang="en-GB" sz="1050" b="1" dirty="0"/>
              <a:t>CSMC “SRD” carries out:</a:t>
            </a:r>
            <a:endParaRPr lang="ru-RU" sz="1050" b="1" dirty="0"/>
          </a:p>
          <a:p>
            <a:pPr marL="171450" indent="-171450" fontAlgn="auto">
              <a:spcBef>
                <a:spcPts val="0"/>
              </a:spcBef>
              <a:spcAft>
                <a:spcPts val="0"/>
              </a:spcAft>
              <a:buFont typeface="Arial" pitchFamily="34" charset="0"/>
              <a:buChar char="•"/>
              <a:defRPr/>
            </a:pPr>
            <a:r>
              <a:rPr lang="en-GB" sz="1050" dirty="0"/>
              <a:t>development and certification of standard reference data tables (SRD), and maintains </a:t>
            </a:r>
            <a:r>
              <a:rPr lang="en-GB" sz="1050" dirty="0" smtClean="0"/>
              <a:t/>
            </a:r>
            <a:br>
              <a:rPr lang="en-GB" sz="1050" dirty="0" smtClean="0"/>
            </a:br>
            <a:r>
              <a:rPr lang="en-GB" sz="1050" dirty="0" smtClean="0"/>
              <a:t>a </a:t>
            </a:r>
            <a:r>
              <a:rPr lang="en-GB" sz="1050" dirty="0"/>
              <a:t>register of SRD tables;</a:t>
            </a:r>
            <a:endParaRPr lang="ru-RU" sz="1050" dirty="0"/>
          </a:p>
          <a:p>
            <a:pPr marL="171450" indent="-171450" fontAlgn="auto">
              <a:spcBef>
                <a:spcPts val="0"/>
              </a:spcBef>
              <a:spcAft>
                <a:spcPts val="0"/>
              </a:spcAft>
              <a:buFont typeface="Arial" pitchFamily="34" charset="0"/>
              <a:buChar char="•"/>
              <a:defRPr/>
            </a:pPr>
            <a:r>
              <a:rPr lang="en-GB" sz="1050" dirty="0"/>
              <a:t>development and certification of SSSRD procedures and recommended reference data (RRD), and maintains tables of RRD and SSSRD procedures;</a:t>
            </a:r>
            <a:endParaRPr lang="ru-RU" sz="1050" dirty="0"/>
          </a:p>
          <a:p>
            <a:pPr marL="171450" indent="-171450" fontAlgn="auto">
              <a:spcBef>
                <a:spcPts val="0"/>
              </a:spcBef>
              <a:spcAft>
                <a:spcPts val="0"/>
              </a:spcAft>
              <a:buFont typeface="Arial" pitchFamily="34" charset="0"/>
              <a:buChar char="•"/>
              <a:defRPr/>
            </a:pPr>
            <a:r>
              <a:rPr lang="en-GB" sz="1050" dirty="0"/>
              <a:t>development of software for the implementation of SRD tables and SSSRD procedures;</a:t>
            </a:r>
            <a:endParaRPr lang="ru-RU" sz="1050" dirty="0"/>
          </a:p>
          <a:p>
            <a:pPr marL="171450" indent="-171450" fontAlgn="auto">
              <a:spcBef>
                <a:spcPts val="0"/>
              </a:spcBef>
              <a:spcAft>
                <a:spcPts val="0"/>
              </a:spcAft>
              <a:buFont typeface="Arial" pitchFamily="34" charset="0"/>
              <a:buChar char="•"/>
              <a:defRPr/>
            </a:pPr>
            <a:r>
              <a:rPr lang="en-GB" sz="1050" dirty="0"/>
              <a:t>development of data bases for the properties </a:t>
            </a:r>
            <a:r>
              <a:rPr lang="en-GB" sz="1050" dirty="0" smtClean="0"/>
              <a:t/>
            </a:r>
            <a:br>
              <a:rPr lang="en-GB" sz="1050" dirty="0" smtClean="0"/>
            </a:br>
            <a:r>
              <a:rPr lang="en-GB" sz="1050" dirty="0" smtClean="0"/>
              <a:t>of </a:t>
            </a:r>
            <a:r>
              <a:rPr lang="en-GB" sz="1050" dirty="0"/>
              <a:t>substances and materials;</a:t>
            </a:r>
            <a:endParaRPr lang="ru-RU" sz="1050" dirty="0"/>
          </a:p>
          <a:p>
            <a:pPr marL="171450" indent="-171450" fontAlgn="auto">
              <a:spcBef>
                <a:spcPts val="0"/>
              </a:spcBef>
              <a:spcAft>
                <a:spcPts val="0"/>
              </a:spcAft>
              <a:buFont typeface="Arial" pitchFamily="34" charset="0"/>
              <a:buChar char="•"/>
              <a:defRPr/>
            </a:pPr>
            <a:r>
              <a:rPr lang="en-GB" sz="1050" dirty="0"/>
              <a:t>information provision with certified reference data on the properties of substances and materials</a:t>
            </a:r>
            <a:r>
              <a:rPr lang="en-GB" sz="1050" dirty="0" smtClean="0"/>
              <a:t>.</a:t>
            </a:r>
          </a:p>
          <a:p>
            <a:pPr fontAlgn="auto">
              <a:spcBef>
                <a:spcPts val="0"/>
              </a:spcBef>
              <a:spcAft>
                <a:spcPts val="0"/>
              </a:spcAft>
              <a:defRPr/>
            </a:pPr>
            <a:endParaRPr lang="ru-RU" sz="1050" dirty="0"/>
          </a:p>
          <a:p>
            <a:pPr fontAlgn="auto">
              <a:spcBef>
                <a:spcPts val="0"/>
              </a:spcBef>
              <a:spcAft>
                <a:spcPts val="0"/>
              </a:spcAft>
              <a:defRPr/>
            </a:pPr>
            <a:r>
              <a:rPr lang="en-GB" sz="1050" b="1" dirty="0" err="1">
                <a:solidFill>
                  <a:srgbClr val="FF0000"/>
                </a:solidFill>
              </a:rPr>
              <a:t>Center</a:t>
            </a:r>
            <a:r>
              <a:rPr lang="en-GB" sz="1050" b="1" dirty="0">
                <a:solidFill>
                  <a:srgbClr val="FF0000"/>
                </a:solidFill>
              </a:rPr>
              <a:t> for Surface and Vacuum Research (NICPV</a:t>
            </a:r>
            <a:r>
              <a:rPr lang="en-GB" sz="1050" b="1" dirty="0" smtClean="0">
                <a:solidFill>
                  <a:srgbClr val="FF0000"/>
                </a:solidFill>
              </a:rPr>
              <a:t>)</a:t>
            </a:r>
            <a:br>
              <a:rPr lang="en-GB" sz="1050" b="1" dirty="0" smtClean="0">
                <a:solidFill>
                  <a:srgbClr val="FF0000"/>
                </a:solidFill>
              </a:rPr>
            </a:br>
            <a:endParaRPr lang="ru-RU" sz="1050" dirty="0">
              <a:solidFill>
                <a:srgbClr val="FF0000"/>
              </a:solidFill>
            </a:endParaRPr>
          </a:p>
          <a:p>
            <a:pPr fontAlgn="auto">
              <a:spcBef>
                <a:spcPts val="0"/>
              </a:spcBef>
              <a:spcAft>
                <a:spcPts val="0"/>
              </a:spcAft>
              <a:defRPr/>
            </a:pPr>
            <a:r>
              <a:rPr lang="en-GB" sz="1050" b="1" dirty="0"/>
              <a:t>Director:</a:t>
            </a:r>
            <a:r>
              <a:rPr lang="en-GB" sz="1050" i="1" dirty="0"/>
              <a:t>	</a:t>
            </a:r>
            <a:r>
              <a:rPr lang="en-GB" sz="1050" b="1" dirty="0"/>
              <a:t>Prof. </a:t>
            </a:r>
            <a:r>
              <a:rPr lang="en-GB" sz="1050" b="1" dirty="0" err="1"/>
              <a:t>Dr.</a:t>
            </a:r>
            <a:r>
              <a:rPr lang="en-GB" sz="1050" b="1" dirty="0"/>
              <a:t> </a:t>
            </a:r>
            <a:r>
              <a:rPr lang="en-GB" sz="1050" b="1" dirty="0" err="1"/>
              <a:t>Pavel</a:t>
            </a:r>
            <a:r>
              <a:rPr lang="en-GB" sz="1050" b="1" dirty="0"/>
              <a:t> </a:t>
            </a:r>
            <a:r>
              <a:rPr lang="en-GB" sz="1050" b="1" dirty="0" err="1"/>
              <a:t>Todua</a:t>
            </a:r>
            <a:endParaRPr lang="ru-RU" sz="1050" dirty="0"/>
          </a:p>
          <a:p>
            <a:pPr fontAlgn="auto">
              <a:spcBef>
                <a:spcPts val="0"/>
              </a:spcBef>
              <a:spcAft>
                <a:spcPts val="0"/>
              </a:spcAft>
              <a:defRPr/>
            </a:pPr>
            <a:r>
              <a:rPr lang="en-GB" sz="1050" b="1" dirty="0"/>
              <a:t>Address:	</a:t>
            </a:r>
            <a:r>
              <a:rPr lang="en-GB" sz="1050" dirty="0"/>
              <a:t>40/1</a:t>
            </a:r>
            <a:r>
              <a:rPr lang="en-GB" sz="1050" b="1" dirty="0"/>
              <a:t> </a:t>
            </a:r>
            <a:r>
              <a:rPr lang="en-GB" sz="1050" dirty="0" err="1"/>
              <a:t>Novatorov</a:t>
            </a:r>
            <a:r>
              <a:rPr lang="en-GB" sz="1050" dirty="0"/>
              <a:t> Str., 119421, </a:t>
            </a:r>
            <a:r>
              <a:rPr lang="en-GB" sz="1050" dirty="0" smtClean="0"/>
              <a:t>	Moscow</a:t>
            </a:r>
            <a:r>
              <a:rPr lang="en-GB" sz="1050" dirty="0"/>
              <a:t>, Russia</a:t>
            </a:r>
            <a:endParaRPr lang="ru-RU" sz="1050" dirty="0"/>
          </a:p>
          <a:p>
            <a:pPr fontAlgn="auto">
              <a:spcBef>
                <a:spcPts val="0"/>
              </a:spcBef>
              <a:spcAft>
                <a:spcPts val="0"/>
              </a:spcAft>
              <a:defRPr/>
            </a:pPr>
            <a:r>
              <a:rPr lang="en-GB" sz="1050" b="1" dirty="0"/>
              <a:t>Telephone:	</a:t>
            </a:r>
            <a:r>
              <a:rPr lang="en-GB" sz="1050" dirty="0"/>
              <a:t>+7 495 935 97 77</a:t>
            </a:r>
            <a:endParaRPr lang="ru-RU" sz="1050" dirty="0"/>
          </a:p>
          <a:p>
            <a:pPr fontAlgn="auto">
              <a:spcBef>
                <a:spcPts val="0"/>
              </a:spcBef>
              <a:spcAft>
                <a:spcPts val="0"/>
              </a:spcAft>
              <a:defRPr/>
            </a:pPr>
            <a:r>
              <a:rPr lang="en-GB" sz="1050" b="1" dirty="0"/>
              <a:t>Fax:	</a:t>
            </a:r>
            <a:r>
              <a:rPr lang="en-GB" sz="1050" dirty="0" smtClean="0"/>
              <a:t>+</a:t>
            </a:r>
            <a:r>
              <a:rPr lang="en-GB" sz="1050" dirty="0"/>
              <a:t>7 495 935 96 90</a:t>
            </a:r>
            <a:endParaRPr lang="ru-RU" sz="1050" dirty="0"/>
          </a:p>
          <a:p>
            <a:pPr fontAlgn="auto">
              <a:spcBef>
                <a:spcPts val="0"/>
              </a:spcBef>
              <a:spcAft>
                <a:spcPts val="0"/>
              </a:spcAft>
              <a:defRPr/>
            </a:pPr>
            <a:r>
              <a:rPr lang="en-GB" sz="1050" b="1" dirty="0"/>
              <a:t>E-mail:	</a:t>
            </a:r>
            <a:r>
              <a:rPr lang="en-GB" sz="1050" u="sng" dirty="0" smtClean="0">
                <a:hlinkClick r:id="rId2"/>
              </a:rPr>
              <a:t>fgupnicpv@mail.ru</a:t>
            </a:r>
            <a:endParaRPr lang="ru-RU" sz="1050" dirty="0"/>
          </a:p>
          <a:p>
            <a:pPr fontAlgn="auto">
              <a:spcBef>
                <a:spcPts val="0"/>
              </a:spcBef>
              <a:spcAft>
                <a:spcPts val="0"/>
              </a:spcAft>
              <a:defRPr/>
            </a:pPr>
            <a:r>
              <a:rPr lang="en-GB" sz="1050" b="1" dirty="0" smtClean="0"/>
              <a:t/>
            </a:r>
            <a:br>
              <a:rPr lang="en-GB" sz="1050" b="1" dirty="0" smtClean="0"/>
            </a:br>
            <a:r>
              <a:rPr lang="en-GB" sz="1050" b="1" dirty="0" smtClean="0"/>
              <a:t>The </a:t>
            </a:r>
            <a:r>
              <a:rPr lang="en-GB" sz="1050" b="1" dirty="0"/>
              <a:t>major activities of NICPV are as follows:</a:t>
            </a:r>
            <a:endParaRPr lang="ru-RU" sz="1050" b="1" dirty="0"/>
          </a:p>
          <a:p>
            <a:pPr marL="171450" indent="-171450" fontAlgn="auto">
              <a:spcBef>
                <a:spcPts val="0"/>
              </a:spcBef>
              <a:spcAft>
                <a:spcPts val="0"/>
              </a:spcAft>
              <a:buFont typeface="Arial" pitchFamily="34" charset="0"/>
              <a:buChar char="•"/>
              <a:defRPr/>
            </a:pPr>
            <a:r>
              <a:rPr lang="en-GB" sz="1050" dirty="0"/>
              <a:t>complex study of structure, physicochemical and mechanical surface properties of a solid body and thin films, characteristics of processes at the phase thresholds with the purpose to develop high-accuracy measurement instruments and methods for controlling technological processes aiming at assuring the uniformity of measurements in future technologies including micro- and nanotechnologies;</a:t>
            </a:r>
            <a:endParaRPr lang="ru-RU" sz="1050" b="1" dirty="0"/>
          </a:p>
          <a:p>
            <a:pPr marL="171450" indent="-171450" fontAlgn="auto">
              <a:spcBef>
                <a:spcPts val="0"/>
              </a:spcBef>
              <a:spcAft>
                <a:spcPts val="0"/>
              </a:spcAft>
              <a:buFont typeface="Arial" pitchFamily="34" charset="0"/>
              <a:buChar char="•"/>
              <a:defRPr/>
            </a:pPr>
            <a:r>
              <a:rPr lang="en-GB" sz="1050" dirty="0"/>
              <a:t>research in the field of fundamental metrology directed at the creation and improvement of methods and high-accuracy measuring instruments, development of physical principles and creation of reference base of a new generation;</a:t>
            </a:r>
            <a:endParaRPr lang="ru-RU" sz="1050" dirty="0"/>
          </a:p>
          <a:p>
            <a:pPr marL="171450" indent="-171450" fontAlgn="auto">
              <a:spcBef>
                <a:spcPts val="0"/>
              </a:spcBef>
              <a:spcAft>
                <a:spcPts val="0"/>
              </a:spcAft>
              <a:buFont typeface="Arial" pitchFamily="34" charset="0"/>
              <a:buChar char="•"/>
              <a:defRPr/>
            </a:pPr>
            <a:r>
              <a:rPr lang="en-GB" sz="1050" dirty="0"/>
              <a:t>development of methods and instruments for disseminating physical units from current measurement standards to working instruments, development of special standards for assuring uniformity of measurement in micro-, </a:t>
            </a:r>
            <a:r>
              <a:rPr lang="en-GB" sz="1050" dirty="0" err="1"/>
              <a:t>opto</a:t>
            </a:r>
            <a:r>
              <a:rPr lang="en-GB" sz="1050" dirty="0"/>
              <a:t>-, </a:t>
            </a:r>
            <a:r>
              <a:rPr lang="en-GB" sz="1050" dirty="0" err="1"/>
              <a:t>nanoelectronics</a:t>
            </a:r>
            <a:r>
              <a:rPr lang="en-GB" sz="1050" dirty="0"/>
              <a:t>, nanotechnology, precise machine-building, instrument making, biotechnology and microbiology, genetic engineering, chemistry and chemical technology;</a:t>
            </a:r>
            <a:endParaRPr lang="ru-RU" sz="1050" dirty="0"/>
          </a:p>
          <a:p>
            <a:pPr marL="171450" indent="-171450" fontAlgn="auto">
              <a:spcBef>
                <a:spcPts val="0"/>
              </a:spcBef>
              <a:spcAft>
                <a:spcPts val="0"/>
              </a:spcAft>
              <a:buFont typeface="Arial" pitchFamily="34" charset="0"/>
              <a:buChar char="•"/>
              <a:defRPr/>
            </a:pPr>
            <a:r>
              <a:rPr lang="en-GB" sz="1050" dirty="0"/>
              <a:t>development of high-accuracy measurement instruments in the field of geometrical, </a:t>
            </a:r>
            <a:r>
              <a:rPr lang="en-GB" sz="1050" dirty="0" err="1"/>
              <a:t>vibro</a:t>
            </a:r>
            <a:r>
              <a:rPr lang="en-GB" sz="1050" dirty="0"/>
              <a:t>-acoustic and physicochemical measurements.</a:t>
            </a:r>
            <a:endParaRPr lang="ru-RU" sz="1050" b="1" dirty="0"/>
          </a:p>
          <a:p>
            <a:pPr fontAlgn="auto">
              <a:spcBef>
                <a:spcPts val="0"/>
              </a:spcBef>
              <a:spcAft>
                <a:spcPts val="0"/>
              </a:spcAft>
              <a:defRPr/>
            </a:pPr>
            <a:r>
              <a:rPr lang="en-GB" sz="1050" dirty="0" smtClean="0"/>
              <a:t>NICPV </a:t>
            </a:r>
            <a:r>
              <a:rPr lang="en-GB" sz="1050" dirty="0"/>
              <a:t>carries out tests and quality surveillance of production in science intensive technologies and industries with the purpose of conformity assessment.</a:t>
            </a:r>
            <a:endParaRPr lang="ru-RU" sz="1050" dirty="0"/>
          </a:p>
          <a:p>
            <a:pPr fontAlgn="auto">
              <a:spcBef>
                <a:spcPts val="0"/>
              </a:spcBef>
              <a:spcAft>
                <a:spcPts val="0"/>
              </a:spcAft>
              <a:defRPr/>
            </a:pPr>
            <a:r>
              <a:rPr lang="en-GB" sz="1050" dirty="0"/>
              <a:t>The research facilities of NICPV include standards and high-accuracy apparatuses for length measurement in micro- and </a:t>
            </a:r>
            <a:r>
              <a:rPr lang="en-GB" sz="1050" dirty="0" err="1"/>
              <a:t>nano</a:t>
            </a:r>
            <a:r>
              <a:rPr lang="en-GB" sz="1050" dirty="0"/>
              <a:t>-meter ranges.</a:t>
            </a:r>
            <a:endParaRPr lang="ru-RU" sz="1050" dirty="0"/>
          </a:p>
        </p:txBody>
      </p:sp>
      <p:pic>
        <p:nvPicPr>
          <p:cNvPr id="8"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017838" y="1208088"/>
            <a:ext cx="4011612" cy="288925"/>
          </a:xfrm>
        </p:spPr>
        <p:txBody>
          <a:bodyPr rtlCol="0">
            <a:normAutofit fontScale="92500" lnSpcReduction="20000"/>
          </a:bodyPr>
          <a:lstStyle/>
          <a:p>
            <a:pPr fontAlgn="auto">
              <a:spcAft>
                <a:spcPts val="0"/>
              </a:spcAft>
              <a:defRPr/>
            </a:pPr>
            <a:r>
              <a:rPr lang="en-GB" sz="1600" b="1" cap="all" dirty="0">
                <a:solidFill>
                  <a:srgbClr val="FF0000"/>
                </a:solidFill>
              </a:rPr>
              <a:t>SLOVAKIA</a:t>
            </a:r>
            <a:endParaRPr lang="ru-RU" b="1" dirty="0">
              <a:solidFill>
                <a:srgbClr val="FF0000"/>
              </a:solidFill>
            </a:endParaRPr>
          </a:p>
        </p:txBody>
      </p:sp>
      <p:sp>
        <p:nvSpPr>
          <p:cNvPr id="7" name="Объект 2"/>
          <p:cNvSpPr txBox="1">
            <a:spLocks/>
          </p:cNvSpPr>
          <p:nvPr/>
        </p:nvSpPr>
        <p:spPr>
          <a:xfrm>
            <a:off x="2997200" y="1497013"/>
            <a:ext cx="4011613" cy="782637"/>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i="1" dirty="0"/>
              <a:t>Area:</a:t>
            </a:r>
            <a:r>
              <a:rPr lang="en-GB" sz="1050" i="1" dirty="0"/>
              <a:t> 49.035 thousand km</a:t>
            </a:r>
            <a:r>
              <a:rPr lang="en-GB" sz="1050" i="1" baseline="30000" dirty="0"/>
              <a:t>2</a:t>
            </a:r>
            <a:endParaRPr lang="ru-RU" sz="1050" dirty="0"/>
          </a:p>
          <a:p>
            <a:pPr fontAlgn="auto">
              <a:spcAft>
                <a:spcPts val="0"/>
              </a:spcAft>
              <a:defRPr/>
            </a:pPr>
            <a:r>
              <a:rPr lang="en-GB" sz="1050" b="1" i="1" dirty="0"/>
              <a:t>Population:</a:t>
            </a:r>
            <a:r>
              <a:rPr lang="en-GB" sz="1050" i="1" dirty="0"/>
              <a:t> 5.42 million</a:t>
            </a:r>
            <a:endParaRPr lang="ru-RU" sz="1050" dirty="0"/>
          </a:p>
          <a:p>
            <a:pPr fontAlgn="auto">
              <a:spcAft>
                <a:spcPts val="0"/>
              </a:spcAft>
              <a:defRPr/>
            </a:pPr>
            <a:r>
              <a:rPr lang="en-GB" sz="1050" b="1" i="1" dirty="0"/>
              <a:t>Capital:</a:t>
            </a:r>
            <a:r>
              <a:rPr lang="en-GB" sz="1050" i="1" dirty="0"/>
              <a:t> Bratislava</a:t>
            </a:r>
            <a:endParaRPr lang="ru-RU" sz="1050" dirty="0"/>
          </a:p>
          <a:p>
            <a:pPr fontAlgn="auto">
              <a:spcAft>
                <a:spcPts val="0"/>
              </a:spcAft>
              <a:defRPr/>
            </a:pPr>
            <a:r>
              <a:rPr lang="en-US" sz="1050" b="1" i="1" dirty="0" smtClean="0"/>
              <a:t>Time zone</a:t>
            </a:r>
            <a:r>
              <a:rPr lang="ru-RU" sz="1050" b="1" i="1" dirty="0" smtClean="0"/>
              <a:t>: </a:t>
            </a:r>
            <a:r>
              <a:rPr lang="ru-RU" sz="1050" i="1" dirty="0" smtClean="0"/>
              <a:t>UTC+1</a:t>
            </a:r>
            <a:endParaRPr lang="ru-RU" sz="1050" dirty="0" smtClean="0"/>
          </a:p>
          <a:p>
            <a:pPr fontAlgn="auto">
              <a:spcAft>
                <a:spcPts val="0"/>
              </a:spcAft>
              <a:defRPr/>
            </a:pPr>
            <a:r>
              <a:rPr lang="en-US" sz="1050" b="1" i="1" dirty="0"/>
              <a:t>National currency</a:t>
            </a:r>
            <a:r>
              <a:rPr lang="ru-RU" sz="1050" b="1" i="1" dirty="0"/>
              <a:t>: </a:t>
            </a:r>
            <a:r>
              <a:rPr lang="en-US" sz="1050" i="1" dirty="0" smtClean="0"/>
              <a:t>euro</a:t>
            </a:r>
            <a:endParaRPr lang="ru-RU" sz="1050" dirty="0"/>
          </a:p>
        </p:txBody>
      </p:sp>
      <p:sp>
        <p:nvSpPr>
          <p:cNvPr id="8" name="Объект 2"/>
          <p:cNvSpPr txBox="1">
            <a:spLocks/>
          </p:cNvSpPr>
          <p:nvPr/>
        </p:nvSpPr>
        <p:spPr>
          <a:xfrm>
            <a:off x="332656" y="2576736"/>
            <a:ext cx="6172200" cy="5472608"/>
          </a:xfrm>
          <a:prstGeom prst="rect">
            <a:avLst/>
          </a:prstGeom>
        </p:spPr>
        <p:txBody>
          <a:bodyPr numCol="2" spcCol="288000"/>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50" b="1" dirty="0" smtClean="0"/>
              <a:t>1. </a:t>
            </a:r>
            <a:r>
              <a:rPr lang="en-GB" sz="1050" b="1" dirty="0" smtClean="0">
                <a:solidFill>
                  <a:srgbClr val="FF0000"/>
                </a:solidFill>
              </a:rPr>
              <a:t>The </a:t>
            </a:r>
            <a:r>
              <a:rPr lang="en-GB" sz="1050" b="1" dirty="0">
                <a:solidFill>
                  <a:srgbClr val="FF0000"/>
                </a:solidFill>
              </a:rPr>
              <a:t>institution responsible for national and other measurement standards and the scientific metrology in Slovakia is the Slovak Institute of Metrology (SMU) </a:t>
            </a:r>
            <a:endParaRPr lang="en-GB" sz="1050" b="1" dirty="0" smtClean="0">
              <a:solidFill>
                <a:srgbClr val="FF0000"/>
              </a:solidFill>
            </a:endParaRPr>
          </a:p>
          <a:p>
            <a:pPr fontAlgn="auto">
              <a:spcAft>
                <a:spcPts val="0"/>
              </a:spcAft>
              <a:defRPr/>
            </a:pPr>
            <a:r>
              <a:rPr lang="en-GB" sz="1050" dirty="0" smtClean="0"/>
              <a:t>The Slovak Institute of Metrology (SMU) has been established in 1968 as a National Czechoslovak Institute of Metrology and has more than 47 years of experience. SMU fulfils tasks as the national metrology institution (NMI) for the Slovak Republic since 1</a:t>
            </a:r>
            <a:r>
              <a:rPr lang="en-GB" sz="1050" baseline="30000" dirty="0" smtClean="0"/>
              <a:t>st</a:t>
            </a:r>
            <a:r>
              <a:rPr lang="en-GB" sz="1050" dirty="0" smtClean="0"/>
              <a:t> of January 1993. At</a:t>
            </a:r>
            <a:r>
              <a:rPr lang="ru-RU" sz="1050" dirty="0" smtClean="0"/>
              <a:t> </a:t>
            </a:r>
            <a:r>
              <a:rPr lang="ru-RU" sz="1050" dirty="0" err="1" smtClean="0"/>
              <a:t>the</a:t>
            </a:r>
            <a:r>
              <a:rPr lang="ru-RU" sz="1050" dirty="0" smtClean="0"/>
              <a:t> </a:t>
            </a:r>
            <a:r>
              <a:rPr lang="ru-RU" sz="1050" dirty="0" err="1" smtClean="0"/>
              <a:t>present</a:t>
            </a:r>
            <a:r>
              <a:rPr lang="ru-RU" sz="1050" dirty="0" smtClean="0"/>
              <a:t> </a:t>
            </a:r>
            <a:r>
              <a:rPr lang="ru-RU" sz="1050" dirty="0" err="1" smtClean="0"/>
              <a:t>time</a:t>
            </a:r>
            <a:r>
              <a:rPr lang="ru-RU" sz="1050" dirty="0" smtClean="0"/>
              <a:t> SMU </a:t>
            </a:r>
            <a:r>
              <a:rPr lang="ru-RU" sz="1050" dirty="0" err="1" smtClean="0"/>
              <a:t>is</a:t>
            </a:r>
            <a:r>
              <a:rPr lang="ru-RU" sz="1050" dirty="0" smtClean="0"/>
              <a:t> </a:t>
            </a:r>
            <a:r>
              <a:rPr lang="ru-RU" sz="1050" dirty="0" err="1" smtClean="0"/>
              <a:t>subsidised</a:t>
            </a:r>
            <a:r>
              <a:rPr lang="ru-RU" sz="1050" dirty="0" smtClean="0"/>
              <a:t> </a:t>
            </a:r>
            <a:r>
              <a:rPr lang="ru-RU" sz="1050" dirty="0" err="1" smtClean="0"/>
              <a:t>organization</a:t>
            </a:r>
            <a:r>
              <a:rPr lang="ru-RU" sz="1050" dirty="0" smtClean="0"/>
              <a:t> </a:t>
            </a:r>
            <a:r>
              <a:rPr lang="ru-RU" sz="1050" dirty="0" err="1" smtClean="0"/>
              <a:t>of</a:t>
            </a:r>
            <a:r>
              <a:rPr lang="ru-RU" sz="1050" dirty="0" smtClean="0"/>
              <a:t> </a:t>
            </a:r>
            <a:r>
              <a:rPr lang="ru-RU" sz="1050" dirty="0" err="1" smtClean="0"/>
              <a:t>the</a:t>
            </a:r>
            <a:r>
              <a:rPr lang="ru-RU" sz="1050" dirty="0" smtClean="0"/>
              <a:t> SOSMT.</a:t>
            </a:r>
            <a:r>
              <a:rPr lang="en-GB" sz="1050" dirty="0" smtClean="0"/>
              <a:t> SMU realises research and development in metrology, ensures the tasks of international cooperation in metrology and represents the Slovak Republic in international metrology organisations, ensures the maintenance and international comparison of the national standards of the Slovak Republic and the traceability given to these standards, coordinates the procedures of national standards approval and certified reference materials and specify the tasks and competence of the Institute in legal metrology. (</a:t>
            </a:r>
            <a:r>
              <a:rPr lang="en-GB" sz="1050" u="sng" dirty="0" smtClean="0">
                <a:hlinkClick r:id="rId2"/>
              </a:rPr>
              <a:t>http://www.smu.sk/</a:t>
            </a:r>
            <a:r>
              <a:rPr lang="en-GB" sz="1050" dirty="0" smtClean="0"/>
              <a:t>)</a:t>
            </a:r>
            <a:endParaRPr lang="en-GB" sz="1050" b="1" dirty="0" smtClean="0">
              <a:solidFill>
                <a:srgbClr val="FF0000"/>
              </a:solidFill>
            </a:endParaRPr>
          </a:p>
          <a:p>
            <a:pPr marL="228600" indent="-228600" fontAlgn="auto">
              <a:spcAft>
                <a:spcPts val="0"/>
              </a:spcAft>
              <a:defRPr/>
            </a:pPr>
            <a:endParaRPr lang="en-GB" sz="1050" b="1" dirty="0" smtClean="0"/>
          </a:p>
          <a:p>
            <a:pPr marL="228600" indent="-228600" fontAlgn="auto">
              <a:spcAft>
                <a:spcPts val="0"/>
              </a:spcAft>
              <a:defRPr/>
            </a:pPr>
            <a:r>
              <a:rPr lang="en-GB" sz="1050" b="1" dirty="0" smtClean="0"/>
              <a:t>Director General: Mr. </a:t>
            </a:r>
            <a:r>
              <a:rPr lang="sk-SK" sz="1050" b="1" dirty="0"/>
              <a:t>Roman Kováč</a:t>
            </a:r>
            <a:endParaRPr lang="ru-RU" sz="1050" b="1" dirty="0" smtClean="0"/>
          </a:p>
          <a:p>
            <a:pPr fontAlgn="auto">
              <a:spcAft>
                <a:spcPts val="0"/>
              </a:spcAft>
              <a:defRPr/>
            </a:pPr>
            <a:r>
              <a:rPr lang="en-GB" sz="1050" b="1" dirty="0" smtClean="0"/>
              <a:t>Address</a:t>
            </a:r>
            <a:r>
              <a:rPr lang="en-GB" sz="1050" b="1" dirty="0"/>
              <a:t>:	</a:t>
            </a:r>
            <a:r>
              <a:rPr lang="en-GB" sz="1050" dirty="0" err="1" smtClean="0"/>
              <a:t>Karloveská</a:t>
            </a:r>
            <a:r>
              <a:rPr lang="en-GB" sz="1050" dirty="0" smtClean="0"/>
              <a:t> </a:t>
            </a:r>
            <a:r>
              <a:rPr lang="en-GB" sz="1050" dirty="0"/>
              <a:t>63, 842 55 Bratislava, </a:t>
            </a:r>
            <a:r>
              <a:rPr lang="en-GB" sz="1050" dirty="0" smtClean="0"/>
              <a:t>	Slovak </a:t>
            </a:r>
            <a:r>
              <a:rPr lang="en-GB" sz="1050" dirty="0"/>
              <a:t>Republic</a:t>
            </a:r>
            <a:endParaRPr lang="ru-RU" sz="1050" dirty="0"/>
          </a:p>
          <a:p>
            <a:pPr fontAlgn="auto">
              <a:spcAft>
                <a:spcPts val="0"/>
              </a:spcAft>
              <a:defRPr/>
            </a:pPr>
            <a:r>
              <a:rPr lang="en-GB" sz="1050" b="1" dirty="0"/>
              <a:t>Telephone</a:t>
            </a:r>
            <a:r>
              <a:rPr lang="en-GB" sz="1050" b="1" dirty="0" smtClean="0"/>
              <a:t>:	</a:t>
            </a:r>
            <a:r>
              <a:rPr lang="en-GB" sz="1050" dirty="0" smtClean="0"/>
              <a:t>+</a:t>
            </a:r>
            <a:r>
              <a:rPr lang="en-GB" sz="1050" dirty="0"/>
              <a:t>421 2 602 94 </a:t>
            </a:r>
            <a:r>
              <a:rPr lang="en-GB" sz="1050" dirty="0" smtClean="0"/>
              <a:t>600</a:t>
            </a:r>
            <a:endParaRPr lang="ru-RU" sz="1050" dirty="0"/>
          </a:p>
          <a:p>
            <a:pPr fontAlgn="auto">
              <a:spcAft>
                <a:spcPts val="0"/>
              </a:spcAft>
              <a:defRPr/>
            </a:pPr>
            <a:r>
              <a:rPr lang="en-GB" sz="1050" b="1" dirty="0" smtClean="0"/>
              <a:t>E-mail:	</a:t>
            </a:r>
            <a:r>
              <a:rPr lang="sk-SK" sz="1050" u="sng" dirty="0" smtClean="0">
                <a:hlinkClick r:id="rId3"/>
              </a:rPr>
              <a:t>takacova@smu.gov.sk</a:t>
            </a:r>
            <a:endParaRPr lang="en-US" sz="1050" u="sng" dirty="0" smtClean="0"/>
          </a:p>
          <a:p>
            <a:pPr fontAlgn="auto">
              <a:spcAft>
                <a:spcPts val="0"/>
              </a:spcAft>
              <a:defRPr/>
            </a:pPr>
            <a:endParaRPr lang="en-US" sz="1050" b="1" u="sng"/>
          </a:p>
          <a:p>
            <a:pPr fontAlgn="auto">
              <a:spcAft>
                <a:spcPts val="0"/>
              </a:spcAft>
              <a:defRPr/>
            </a:pPr>
            <a:r>
              <a:rPr lang="en-GB" sz="1050" b="1" dirty="0" smtClean="0"/>
              <a:t/>
            </a:r>
            <a:br>
              <a:rPr lang="en-GB" sz="1050" b="1" dirty="0" smtClean="0"/>
            </a:br>
            <a:endParaRPr lang="en-GB" sz="1050" b="1" dirty="0" smtClean="0"/>
          </a:p>
          <a:p>
            <a:pPr fontAlgn="auto">
              <a:spcAft>
                <a:spcPts val="0"/>
              </a:spcAft>
              <a:defRPr/>
            </a:pPr>
            <a:r>
              <a:rPr lang="en-GB" sz="1050" b="1" dirty="0" smtClean="0"/>
              <a:t>2</a:t>
            </a:r>
            <a:r>
              <a:rPr lang="en-GB" sz="1050" b="1" dirty="0"/>
              <a:t>. </a:t>
            </a:r>
            <a:r>
              <a:rPr lang="en-GB" sz="1050" b="1" dirty="0">
                <a:solidFill>
                  <a:srgbClr val="FF0000"/>
                </a:solidFill>
              </a:rPr>
              <a:t>The institutions responsible </a:t>
            </a:r>
            <a:r>
              <a:rPr lang="en-GB" sz="1050" b="1" dirty="0" smtClean="0">
                <a:solidFill>
                  <a:srgbClr val="FF0000"/>
                </a:solidFill>
              </a:rPr>
              <a:t/>
            </a:r>
            <a:br>
              <a:rPr lang="en-GB" sz="1050" b="1" dirty="0" smtClean="0">
                <a:solidFill>
                  <a:srgbClr val="FF0000"/>
                </a:solidFill>
              </a:rPr>
            </a:br>
            <a:r>
              <a:rPr lang="en-GB" sz="1050" b="1" dirty="0" smtClean="0">
                <a:solidFill>
                  <a:srgbClr val="FF0000"/>
                </a:solidFill>
              </a:rPr>
              <a:t>for </a:t>
            </a:r>
            <a:r>
              <a:rPr lang="en-GB" sz="1050" b="1" dirty="0">
                <a:solidFill>
                  <a:srgbClr val="FF0000"/>
                </a:solidFill>
              </a:rPr>
              <a:t>legal metrology are:</a:t>
            </a:r>
            <a:endParaRPr lang="ru-RU" sz="1050" dirty="0">
              <a:solidFill>
                <a:srgbClr val="FF0000"/>
              </a:solidFill>
            </a:endParaRPr>
          </a:p>
          <a:p>
            <a:pPr fontAlgn="auto">
              <a:spcAft>
                <a:spcPts val="0"/>
              </a:spcAft>
              <a:defRPr/>
            </a:pPr>
            <a:r>
              <a:rPr lang="en-GB" sz="1050" b="1" dirty="0">
                <a:solidFill>
                  <a:srgbClr val="FF0000"/>
                </a:solidFill>
              </a:rPr>
              <a:t>Slovak Office of Standards, Metrology and Testing </a:t>
            </a:r>
            <a:r>
              <a:rPr lang="en-GB" sz="1050" b="1" dirty="0" smtClean="0">
                <a:solidFill>
                  <a:srgbClr val="FF0000"/>
                </a:solidFill>
              </a:rPr>
              <a:t>(SOSMT)</a:t>
            </a:r>
            <a:r>
              <a:rPr lang="en-GB" sz="1050" dirty="0" smtClean="0">
                <a:solidFill>
                  <a:srgbClr val="FF0000"/>
                </a:solidFill>
              </a:rPr>
              <a:t> </a:t>
            </a:r>
            <a:r>
              <a:rPr lang="en-GB" sz="1050" dirty="0"/>
              <a:t>as the central steering body of the state administration in the field of metrology.</a:t>
            </a:r>
            <a:endParaRPr lang="ru-RU" sz="1050" dirty="0"/>
          </a:p>
          <a:p>
            <a:pPr fontAlgn="auto">
              <a:spcAft>
                <a:spcPts val="0"/>
              </a:spcAft>
              <a:defRPr/>
            </a:pPr>
            <a:r>
              <a:rPr lang="en-GB" sz="1050" dirty="0"/>
              <a:t>The main tasks and activities of the UNMS in the field of metrology are:</a:t>
            </a:r>
            <a:endParaRPr lang="ru-RU" sz="1050" dirty="0"/>
          </a:p>
          <a:p>
            <a:pPr marL="171450" indent="-171450" fontAlgn="auto">
              <a:spcAft>
                <a:spcPts val="0"/>
              </a:spcAft>
              <a:buFont typeface="Arial" pitchFamily="34" charset="0"/>
              <a:buChar char="•"/>
              <a:defRPr/>
            </a:pPr>
            <a:r>
              <a:rPr lang="en-GB" sz="1050" dirty="0"/>
              <a:t>elaboration and realisation of the state policy in metrology;</a:t>
            </a:r>
            <a:endParaRPr lang="ru-RU" sz="1050" dirty="0"/>
          </a:p>
          <a:p>
            <a:pPr marL="171450" indent="-171450" fontAlgn="auto">
              <a:spcAft>
                <a:spcPts val="0"/>
              </a:spcAft>
              <a:buFont typeface="Arial" pitchFamily="34" charset="0"/>
              <a:buChar char="•"/>
              <a:defRPr/>
            </a:pPr>
            <a:r>
              <a:rPr lang="en-GB" sz="1050" dirty="0"/>
              <a:t>preparation of legislative and legal rules (acts and decrees) referring to metrology, standardisation and testing;</a:t>
            </a:r>
            <a:endParaRPr lang="ru-RU" sz="1050" dirty="0"/>
          </a:p>
          <a:p>
            <a:pPr marL="171450" indent="-171450" fontAlgn="auto">
              <a:spcAft>
                <a:spcPts val="0"/>
              </a:spcAft>
              <a:buFont typeface="Arial" pitchFamily="34" charset="0"/>
              <a:buChar char="•"/>
              <a:defRPr/>
            </a:pPr>
            <a:r>
              <a:rPr lang="en-GB" sz="1050" dirty="0"/>
              <a:t>steering of metrology in the state in the scope given by the Act on Metrology, including subordinate metrology institutions (Slovak Institute of Metrology (SMU), Slovak Standards Institute (SUTN), Technical Testing Institute (TSU), Slovak Legal Metrology (SLM), Slovak National Accreditation Service (SNAS) and Slovak Metrology Inspectorate (SMI));</a:t>
            </a:r>
            <a:endParaRPr lang="ru-RU" sz="1050" dirty="0"/>
          </a:p>
          <a:p>
            <a:pPr marL="171450" indent="-171450" fontAlgn="auto">
              <a:spcAft>
                <a:spcPts val="0"/>
              </a:spcAft>
              <a:buFont typeface="Arial" pitchFamily="34" charset="0"/>
              <a:buChar char="•"/>
              <a:defRPr/>
            </a:pPr>
            <a:r>
              <a:rPr lang="en-GB" sz="1050" dirty="0"/>
              <a:t>methodical supervision of metrological activities.</a:t>
            </a:r>
            <a:endParaRPr lang="ru-RU" sz="1050" dirty="0"/>
          </a:p>
          <a:p>
            <a:pPr fontAlgn="auto">
              <a:spcAft>
                <a:spcPts val="0"/>
              </a:spcAft>
              <a:defRPr/>
            </a:pPr>
            <a:r>
              <a:rPr lang="en-GB" sz="1050" dirty="0" smtClean="0"/>
              <a:t>(</a:t>
            </a:r>
            <a:r>
              <a:rPr lang="en-GB" sz="1050" u="sng" dirty="0" smtClean="0">
                <a:hlinkClick r:id="rId4"/>
              </a:rPr>
              <a:t>http://www.unms.sk/</a:t>
            </a:r>
            <a:r>
              <a:rPr lang="en-GB" sz="1050" dirty="0" smtClean="0"/>
              <a:t>)</a:t>
            </a:r>
            <a:endParaRPr lang="ru-RU" sz="1050" dirty="0" smtClean="0"/>
          </a:p>
          <a:p>
            <a:pPr fontAlgn="auto">
              <a:spcAft>
                <a:spcPts val="0"/>
              </a:spcAft>
              <a:defRPr/>
            </a:pPr>
            <a:endParaRPr lang="en-GB" sz="1050" b="1" dirty="0" smtClean="0"/>
          </a:p>
          <a:p>
            <a:pPr fontAlgn="auto">
              <a:spcAft>
                <a:spcPts val="0"/>
              </a:spcAft>
              <a:defRPr/>
            </a:pPr>
            <a:r>
              <a:rPr lang="en-GB" sz="1050" b="1" dirty="0" smtClean="0"/>
              <a:t>President </a:t>
            </a:r>
            <a:r>
              <a:rPr lang="en-GB" sz="1050" b="1" dirty="0"/>
              <a:t>of </a:t>
            </a:r>
            <a:r>
              <a:rPr lang="en-GB" sz="1050" b="1" dirty="0" smtClean="0"/>
              <a:t>UNMS: Ms</a:t>
            </a:r>
            <a:r>
              <a:rPr lang="en-GB" sz="1050" b="1" dirty="0"/>
              <a:t>. Lucia </a:t>
            </a:r>
            <a:r>
              <a:rPr lang="en-GB" sz="1050" b="1" dirty="0" err="1"/>
              <a:t>Gocníková</a:t>
            </a:r>
            <a:endParaRPr lang="ru-RU" sz="1050" dirty="0"/>
          </a:p>
          <a:p>
            <a:pPr fontAlgn="auto">
              <a:spcAft>
                <a:spcPts val="0"/>
              </a:spcAft>
              <a:defRPr/>
            </a:pPr>
            <a:r>
              <a:rPr lang="en-GB" sz="1050" b="1" dirty="0"/>
              <a:t>Address</a:t>
            </a:r>
            <a:r>
              <a:rPr lang="en-GB" sz="1050" b="1" dirty="0" smtClean="0"/>
              <a:t>:	</a:t>
            </a:r>
            <a:r>
              <a:rPr lang="en-GB" sz="1050" dirty="0" err="1" smtClean="0"/>
              <a:t>Štefanovičova</a:t>
            </a:r>
            <a:r>
              <a:rPr lang="en-GB" sz="1050" dirty="0" smtClean="0"/>
              <a:t> </a:t>
            </a:r>
            <a:r>
              <a:rPr lang="en-GB" sz="1050" dirty="0"/>
              <a:t>3, P.O. Box 76, 810 </a:t>
            </a:r>
            <a:r>
              <a:rPr lang="en-GB" sz="1050" dirty="0" smtClean="0"/>
              <a:t>	05 </a:t>
            </a:r>
            <a:r>
              <a:rPr lang="en-GB" sz="1050" dirty="0"/>
              <a:t>Bratislava, Slovak Republic</a:t>
            </a:r>
            <a:endParaRPr lang="ru-RU" sz="1050" dirty="0"/>
          </a:p>
          <a:p>
            <a:pPr fontAlgn="auto">
              <a:spcAft>
                <a:spcPts val="0"/>
              </a:spcAft>
              <a:defRPr/>
            </a:pPr>
            <a:r>
              <a:rPr lang="en-GB" sz="1050" b="1" dirty="0"/>
              <a:t>Telephone</a:t>
            </a:r>
            <a:r>
              <a:rPr lang="en-GB" sz="1050" b="1" dirty="0" smtClean="0"/>
              <a:t>:	</a:t>
            </a:r>
            <a:r>
              <a:rPr lang="en-GB" sz="1050" dirty="0" smtClean="0"/>
              <a:t>+</a:t>
            </a:r>
            <a:r>
              <a:rPr lang="en-GB" sz="1050" dirty="0"/>
              <a:t>421 2 5249 6847, 8030</a:t>
            </a:r>
            <a:endParaRPr lang="ru-RU" sz="1050" dirty="0"/>
          </a:p>
          <a:p>
            <a:pPr fontAlgn="auto">
              <a:spcAft>
                <a:spcPts val="0"/>
              </a:spcAft>
              <a:defRPr/>
            </a:pPr>
            <a:r>
              <a:rPr lang="en-GB" sz="1050" b="1" dirty="0"/>
              <a:t>Fax</a:t>
            </a:r>
            <a:r>
              <a:rPr lang="en-GB" sz="1050" b="1" dirty="0" smtClean="0"/>
              <a:t>:	</a:t>
            </a:r>
            <a:r>
              <a:rPr lang="en-GB" sz="1050" dirty="0" smtClean="0"/>
              <a:t>+</a:t>
            </a:r>
            <a:r>
              <a:rPr lang="en-GB" sz="1050" dirty="0"/>
              <a:t>421 2 5249 1050</a:t>
            </a:r>
            <a:endParaRPr lang="ru-RU" sz="1050" dirty="0"/>
          </a:p>
          <a:p>
            <a:pPr fontAlgn="auto">
              <a:spcAft>
                <a:spcPts val="0"/>
              </a:spcAft>
              <a:defRPr/>
            </a:pPr>
            <a:r>
              <a:rPr lang="en-GB" sz="1050" b="1" dirty="0"/>
              <a:t>E-mail</a:t>
            </a:r>
            <a:r>
              <a:rPr lang="en-GB" sz="1050" b="1" dirty="0" smtClean="0"/>
              <a:t>:	</a:t>
            </a:r>
            <a:r>
              <a:rPr lang="en-GB" sz="1050" dirty="0" smtClean="0"/>
              <a:t>predseda@normoff.gov.sk</a:t>
            </a:r>
            <a:endParaRPr lang="ru-RU" sz="1050" dirty="0"/>
          </a:p>
        </p:txBody>
      </p:sp>
      <p:pic>
        <p:nvPicPr>
          <p:cNvPr id="105478" name="Рисунок 1"/>
          <p:cNvPicPr>
            <a:picLocks noChangeAspect="1"/>
          </p:cNvPicPr>
          <p:nvPr/>
        </p:nvPicPr>
        <p:blipFill>
          <a:blip r:embed="rId5" cstate="print"/>
          <a:srcRect/>
          <a:stretch>
            <a:fillRect/>
          </a:stretch>
        </p:blipFill>
        <p:spPr bwMode="auto">
          <a:xfrm>
            <a:off x="333375" y="1136650"/>
            <a:ext cx="2703513" cy="128270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28775" y="273050"/>
            <a:ext cx="4886325" cy="358775"/>
          </a:xfrm>
        </p:spPr>
        <p:txBody>
          <a:bodyPr rtlCol="0">
            <a:noAutofit/>
          </a:bodyPr>
          <a:lstStyle/>
          <a:p>
            <a:pPr marL="144000" fontAlgn="auto">
              <a:spcAft>
                <a:spcPts val="0"/>
              </a:spcAft>
              <a:defRPr/>
            </a:pPr>
            <a:r>
              <a:rPr lang="en-GB" cap="all" dirty="0"/>
              <a:t>Metrology infrastructures </a:t>
            </a:r>
            <a:r>
              <a:rPr lang="ru-RU" cap="all" dirty="0"/>
              <a:t/>
            </a:r>
            <a:br>
              <a:rPr lang="ru-RU" cap="all" dirty="0"/>
            </a:br>
            <a:r>
              <a:rPr lang="en-GB" cap="all" dirty="0"/>
              <a:t>of</a:t>
            </a:r>
            <a:r>
              <a:rPr lang="ru-RU" cap="all" dirty="0"/>
              <a:t> </a:t>
            </a:r>
            <a:r>
              <a:rPr lang="en-GB" cap="all" dirty="0"/>
              <a:t>COOMET Member Countries</a:t>
            </a:r>
            <a:endParaRPr lang="ru-RU" dirty="0"/>
          </a:p>
        </p:txBody>
      </p:sp>
      <p:sp>
        <p:nvSpPr>
          <p:cNvPr id="6" name="Объект 2"/>
          <p:cNvSpPr>
            <a:spLocks noGrp="1"/>
          </p:cNvSpPr>
          <p:nvPr>
            <p:ph idx="1"/>
          </p:nvPr>
        </p:nvSpPr>
        <p:spPr>
          <a:xfrm>
            <a:off x="332656" y="1208584"/>
            <a:ext cx="6172200" cy="5040560"/>
          </a:xfrm>
        </p:spPr>
        <p:txBody>
          <a:bodyPr numCol="2" spcCol="288000" rtlCol="0">
            <a:noAutofit/>
          </a:bodyPr>
          <a:lstStyle/>
          <a:p>
            <a:pPr fontAlgn="auto">
              <a:spcAft>
                <a:spcPts val="0"/>
              </a:spcAft>
              <a:defRPr/>
            </a:pPr>
            <a:r>
              <a:rPr lang="en-GB" sz="1050" b="1" dirty="0">
                <a:solidFill>
                  <a:srgbClr val="FF0000"/>
                </a:solidFill>
              </a:rPr>
              <a:t>Slovak Legal </a:t>
            </a:r>
            <a:r>
              <a:rPr lang="en-GB" sz="1050" b="1" dirty="0" smtClean="0">
                <a:solidFill>
                  <a:srgbClr val="FF0000"/>
                </a:solidFill>
              </a:rPr>
              <a:t>Metrology (SLM)</a:t>
            </a:r>
            <a:r>
              <a:rPr lang="en-GB" sz="1050" dirty="0" smtClean="0"/>
              <a:t>, </a:t>
            </a:r>
            <a:r>
              <a:rPr lang="en-GB" sz="1050" dirty="0"/>
              <a:t>non-profit </a:t>
            </a:r>
            <a:r>
              <a:rPr lang="en-GB" sz="1050" dirty="0" smtClean="0"/>
              <a:t>organisation, the SLM is </a:t>
            </a:r>
            <a:r>
              <a:rPr lang="en-GB" sz="1050" dirty="0"/>
              <a:t>charged with the following main activities:</a:t>
            </a:r>
            <a:endParaRPr lang="ru-RU" sz="1050" dirty="0"/>
          </a:p>
          <a:p>
            <a:pPr marL="171450" indent="-171450" fontAlgn="auto">
              <a:spcAft>
                <a:spcPts val="0"/>
              </a:spcAft>
              <a:buFont typeface="Arial" pitchFamily="34" charset="0"/>
              <a:buChar char="•"/>
              <a:defRPr/>
            </a:pPr>
            <a:r>
              <a:rPr lang="en-GB" sz="1050" dirty="0"/>
              <a:t>verification of legally controlled measuring instruments;</a:t>
            </a:r>
            <a:endParaRPr lang="ru-RU" sz="1050" dirty="0"/>
          </a:p>
          <a:p>
            <a:pPr marL="171450" indent="-171450" fontAlgn="auto">
              <a:spcAft>
                <a:spcPts val="0"/>
              </a:spcAft>
              <a:buFont typeface="Arial" pitchFamily="34" charset="0"/>
              <a:buChar char="•"/>
              <a:defRPr/>
            </a:pPr>
            <a:r>
              <a:rPr lang="en-GB" sz="1050" dirty="0"/>
              <a:t>calibration of reference and working </a:t>
            </a:r>
            <a:r>
              <a:rPr lang="en-GB" sz="1050" dirty="0" smtClean="0"/>
              <a:t/>
            </a:r>
            <a:br>
              <a:rPr lang="en-GB" sz="1050" dirty="0" smtClean="0"/>
            </a:br>
            <a:r>
              <a:rPr lang="en-GB" sz="1050" dirty="0" smtClean="0"/>
              <a:t>standards </a:t>
            </a:r>
            <a:r>
              <a:rPr lang="en-GB" sz="1050" dirty="0"/>
              <a:t>for industry;</a:t>
            </a:r>
            <a:endParaRPr lang="ru-RU" sz="1050" dirty="0"/>
          </a:p>
          <a:p>
            <a:pPr marL="171450" indent="-171450" fontAlgn="auto">
              <a:spcAft>
                <a:spcPts val="0"/>
              </a:spcAft>
              <a:buFont typeface="Arial" pitchFamily="34" charset="0"/>
              <a:buChar char="•"/>
              <a:defRPr/>
            </a:pPr>
            <a:r>
              <a:rPr lang="en-GB" sz="1050" dirty="0"/>
              <a:t>calibration of ordinary measuring </a:t>
            </a:r>
            <a:r>
              <a:rPr lang="en-GB" sz="1050" dirty="0" smtClean="0"/>
              <a:t/>
            </a:r>
            <a:br>
              <a:rPr lang="en-GB" sz="1050" dirty="0" smtClean="0"/>
            </a:br>
            <a:r>
              <a:rPr lang="en-GB" sz="1050" dirty="0" smtClean="0"/>
              <a:t>instruments </a:t>
            </a:r>
            <a:r>
              <a:rPr lang="en-GB" sz="1050" dirty="0"/>
              <a:t>for customers;</a:t>
            </a:r>
            <a:endParaRPr lang="ru-RU" sz="1050" dirty="0"/>
          </a:p>
          <a:p>
            <a:pPr marL="171450" indent="-171450" fontAlgn="auto">
              <a:spcAft>
                <a:spcPts val="0"/>
              </a:spcAft>
              <a:buFont typeface="Arial" pitchFamily="34" charset="0"/>
              <a:buChar char="•"/>
              <a:defRPr/>
            </a:pPr>
            <a:r>
              <a:rPr lang="en-GB" sz="1050" dirty="0"/>
              <a:t>carrying out of pattern evaluation </a:t>
            </a:r>
            <a:r>
              <a:rPr lang="en-GB" sz="1050" dirty="0" smtClean="0"/>
              <a:t/>
            </a:r>
            <a:br>
              <a:rPr lang="en-GB" sz="1050" dirty="0" smtClean="0"/>
            </a:br>
            <a:r>
              <a:rPr lang="en-GB" sz="1050" dirty="0" smtClean="0"/>
              <a:t>of </a:t>
            </a:r>
            <a:r>
              <a:rPr lang="en-GB" sz="1050" dirty="0"/>
              <a:t>measuring instruments;</a:t>
            </a:r>
            <a:endParaRPr lang="ru-RU" sz="1050" dirty="0"/>
          </a:p>
          <a:p>
            <a:pPr indent="180975" fontAlgn="auto">
              <a:spcAft>
                <a:spcPts val="0"/>
              </a:spcAft>
              <a:buFont typeface="Arial" pitchFamily="34" charset="0"/>
              <a:buChar char="•"/>
              <a:defRPr/>
            </a:pPr>
            <a:r>
              <a:rPr lang="en-GB" sz="1050" dirty="0"/>
              <a:t>carrying out of </a:t>
            </a:r>
            <a:r>
              <a:rPr lang="en-GB" sz="1050" dirty="0" err="1"/>
              <a:t>interlaboratory</a:t>
            </a:r>
            <a:r>
              <a:rPr lang="en-GB" sz="1050" dirty="0"/>
              <a:t> comparisons</a:t>
            </a:r>
            <a:r>
              <a:rPr lang="en-GB" sz="1050" dirty="0" smtClean="0"/>
              <a:t>.</a:t>
            </a:r>
            <a:br>
              <a:rPr lang="en-GB" sz="1050" dirty="0" smtClean="0"/>
            </a:br>
            <a:r>
              <a:rPr lang="en-US" sz="1050" dirty="0" smtClean="0"/>
              <a:t>(</a:t>
            </a:r>
            <a:r>
              <a:rPr lang="en-US" sz="1050" u="sng" dirty="0" smtClean="0">
                <a:hlinkClick r:id="rId2"/>
              </a:rPr>
              <a:t>http://www.slm.sk/</a:t>
            </a:r>
            <a:r>
              <a:rPr lang="en-US" sz="1050" dirty="0" smtClean="0"/>
              <a:t>)</a:t>
            </a:r>
            <a:endParaRPr lang="ru-RU" sz="1050" dirty="0"/>
          </a:p>
          <a:p>
            <a:pPr fontAlgn="auto">
              <a:spcAft>
                <a:spcPts val="0"/>
              </a:spcAft>
              <a:defRPr/>
            </a:pPr>
            <a:endParaRPr lang="en-GB" sz="1050" b="1" dirty="0" smtClean="0"/>
          </a:p>
          <a:p>
            <a:pPr fontAlgn="auto">
              <a:spcAft>
                <a:spcPts val="0"/>
              </a:spcAft>
              <a:defRPr/>
            </a:pPr>
            <a:r>
              <a:rPr lang="en-GB" sz="1050" b="1" dirty="0" smtClean="0"/>
              <a:t>Director General: Dr</a:t>
            </a:r>
            <a:r>
              <a:rPr lang="en-GB" sz="1050" b="1" dirty="0"/>
              <a:t>. </a:t>
            </a:r>
            <a:r>
              <a:rPr lang="en-GB" sz="1050" b="1" dirty="0" err="1"/>
              <a:t>Jaromír</a:t>
            </a:r>
            <a:r>
              <a:rPr lang="en-GB" sz="1050" b="1" dirty="0"/>
              <a:t> </a:t>
            </a:r>
            <a:r>
              <a:rPr lang="en-GB" sz="1050" b="1" dirty="0" err="1"/>
              <a:t>Markovič</a:t>
            </a:r>
            <a:endParaRPr lang="ru-RU" sz="1050" dirty="0"/>
          </a:p>
          <a:p>
            <a:pPr fontAlgn="auto">
              <a:spcAft>
                <a:spcPts val="0"/>
              </a:spcAft>
              <a:defRPr/>
            </a:pPr>
            <a:r>
              <a:rPr lang="en-GB" sz="1050" b="1" dirty="0"/>
              <a:t>Address</a:t>
            </a:r>
            <a:r>
              <a:rPr lang="en-GB" sz="1050" b="1" dirty="0" smtClean="0"/>
              <a:t>:	</a:t>
            </a:r>
            <a:r>
              <a:rPr lang="en-GB" sz="1050" dirty="0" smtClean="0"/>
              <a:t>31 </a:t>
            </a:r>
            <a:r>
              <a:rPr lang="en-GB" sz="1050" dirty="0" err="1"/>
              <a:t>Hviezdoslavova</a:t>
            </a:r>
            <a:r>
              <a:rPr lang="en-GB" sz="1050" dirty="0"/>
              <a:t>, 975 90 </a:t>
            </a:r>
            <a:r>
              <a:rPr lang="en-GB" sz="1050" dirty="0" err="1"/>
              <a:t>Banská</a:t>
            </a:r>
            <a:r>
              <a:rPr lang="en-GB" sz="1050" dirty="0"/>
              <a:t> </a:t>
            </a:r>
            <a:r>
              <a:rPr lang="en-GB" sz="1050" dirty="0" smtClean="0"/>
              <a:t>	</a:t>
            </a:r>
            <a:r>
              <a:rPr lang="en-GB" sz="1050" dirty="0" err="1" smtClean="0"/>
              <a:t>Bystrica</a:t>
            </a:r>
            <a:r>
              <a:rPr lang="en-GB" sz="1050" dirty="0"/>
              <a:t>, Slovak Republic</a:t>
            </a:r>
            <a:endParaRPr lang="ru-RU" sz="1050" dirty="0"/>
          </a:p>
          <a:p>
            <a:pPr fontAlgn="auto">
              <a:spcAft>
                <a:spcPts val="0"/>
              </a:spcAft>
              <a:defRPr/>
            </a:pPr>
            <a:r>
              <a:rPr lang="en-GB" sz="1050" b="1" dirty="0"/>
              <a:t>Telephone</a:t>
            </a:r>
            <a:r>
              <a:rPr lang="en-GB" sz="1050" b="1" dirty="0" smtClean="0"/>
              <a:t>:	</a:t>
            </a:r>
            <a:r>
              <a:rPr lang="en-GB" sz="1050" dirty="0" smtClean="0"/>
              <a:t>+</a:t>
            </a:r>
            <a:r>
              <a:rPr lang="en-GB" sz="1050" dirty="0"/>
              <a:t>421 48 4719122</a:t>
            </a:r>
            <a:br>
              <a:rPr lang="en-GB" sz="1050" dirty="0"/>
            </a:br>
            <a:r>
              <a:rPr lang="en-GB" sz="1050" dirty="0"/>
              <a:t>	</a:t>
            </a:r>
            <a:r>
              <a:rPr lang="en-GB" sz="1050" dirty="0" smtClean="0"/>
              <a:t>+</a:t>
            </a:r>
            <a:r>
              <a:rPr lang="en-GB" sz="1050" dirty="0"/>
              <a:t>421 48 4719125</a:t>
            </a:r>
            <a:endParaRPr lang="ru-RU" sz="1050" dirty="0"/>
          </a:p>
          <a:p>
            <a:pPr fontAlgn="auto">
              <a:spcAft>
                <a:spcPts val="0"/>
              </a:spcAft>
              <a:defRPr/>
            </a:pPr>
            <a:r>
              <a:rPr lang="en-GB" sz="1050" b="1" dirty="0"/>
              <a:t>Fax</a:t>
            </a:r>
            <a:r>
              <a:rPr lang="en-GB" sz="1050" b="1" dirty="0" smtClean="0"/>
              <a:t>:	</a:t>
            </a:r>
            <a:r>
              <a:rPr lang="en-GB" sz="1050" dirty="0" smtClean="0"/>
              <a:t>+</a:t>
            </a:r>
            <a:r>
              <a:rPr lang="en-GB" sz="1050" dirty="0"/>
              <a:t>421 48 4719158</a:t>
            </a:r>
            <a:endParaRPr lang="ru-RU" sz="1050" dirty="0"/>
          </a:p>
          <a:p>
            <a:pPr fontAlgn="auto">
              <a:spcAft>
                <a:spcPts val="0"/>
              </a:spcAft>
              <a:defRPr/>
            </a:pPr>
            <a:r>
              <a:rPr lang="en-GB" sz="1050" b="1" dirty="0"/>
              <a:t>E-mail</a:t>
            </a:r>
            <a:r>
              <a:rPr lang="en-GB" sz="1050" b="1" dirty="0" smtClean="0"/>
              <a:t>:	</a:t>
            </a:r>
            <a:r>
              <a:rPr lang="en-GB" sz="1050" dirty="0" smtClean="0">
                <a:hlinkClick r:id="rId3"/>
              </a:rPr>
              <a:t>markovic@slm.sk</a:t>
            </a:r>
            <a:r>
              <a:rPr lang="en-GB" sz="1050" dirty="0" smtClean="0"/>
              <a:t/>
            </a:r>
            <a:br>
              <a:rPr lang="en-GB" sz="1050" dirty="0" smtClean="0"/>
            </a:br>
            <a:endParaRPr lang="ru-RU" sz="1050" dirty="0"/>
          </a:p>
          <a:p>
            <a:pPr fontAlgn="auto">
              <a:spcAft>
                <a:spcPts val="0"/>
              </a:spcAft>
              <a:defRPr/>
            </a:pPr>
            <a:endParaRPr lang="en-GB" sz="1050" b="1" dirty="0" smtClean="0">
              <a:solidFill>
                <a:srgbClr val="FF0000"/>
              </a:solidFill>
            </a:endParaRPr>
          </a:p>
          <a:p>
            <a:pPr fontAlgn="auto">
              <a:spcAft>
                <a:spcPts val="0"/>
              </a:spcAft>
              <a:defRPr/>
            </a:pPr>
            <a:endParaRPr lang="en-GB" sz="1050" b="1" dirty="0" smtClean="0">
              <a:solidFill>
                <a:srgbClr val="FF0000"/>
              </a:solidFill>
            </a:endParaRPr>
          </a:p>
          <a:p>
            <a:pPr fontAlgn="auto">
              <a:spcAft>
                <a:spcPts val="0"/>
              </a:spcAft>
              <a:defRPr/>
            </a:pPr>
            <a:endParaRPr lang="en-GB" sz="1050" b="1" dirty="0" smtClean="0">
              <a:solidFill>
                <a:srgbClr val="FF0000"/>
              </a:solidFill>
            </a:endParaRPr>
          </a:p>
          <a:p>
            <a:pPr fontAlgn="auto">
              <a:spcAft>
                <a:spcPts val="0"/>
              </a:spcAft>
              <a:defRPr/>
            </a:pPr>
            <a:endParaRPr lang="en-GB" sz="1050" b="1" dirty="0" smtClean="0">
              <a:solidFill>
                <a:srgbClr val="FF0000"/>
              </a:solidFill>
            </a:endParaRPr>
          </a:p>
          <a:p>
            <a:pPr fontAlgn="auto">
              <a:spcAft>
                <a:spcPts val="0"/>
              </a:spcAft>
              <a:defRPr/>
            </a:pPr>
            <a:endParaRPr lang="en-GB" sz="1050" b="1" dirty="0" smtClean="0">
              <a:solidFill>
                <a:srgbClr val="FF0000"/>
              </a:solidFill>
            </a:endParaRPr>
          </a:p>
          <a:p>
            <a:pPr fontAlgn="auto">
              <a:spcAft>
                <a:spcPts val="0"/>
              </a:spcAft>
              <a:defRPr/>
            </a:pPr>
            <a:r>
              <a:rPr lang="en-GB" sz="1050" b="1" dirty="0" smtClean="0">
                <a:solidFill>
                  <a:srgbClr val="FF0000"/>
                </a:solidFill>
              </a:rPr>
              <a:t>Slovak </a:t>
            </a:r>
            <a:r>
              <a:rPr lang="en-GB" sz="1050" b="1" dirty="0">
                <a:solidFill>
                  <a:srgbClr val="FF0000"/>
                </a:solidFill>
              </a:rPr>
              <a:t>Metrology Inspectorate (SMI) </a:t>
            </a:r>
            <a:r>
              <a:rPr lang="en-GB" sz="1050" dirty="0"/>
              <a:t>– </a:t>
            </a:r>
            <a:r>
              <a:rPr lang="en-GB" sz="1050" dirty="0" smtClean="0"/>
              <a:t/>
            </a:r>
            <a:br>
              <a:rPr lang="en-GB" sz="1050" dirty="0" smtClean="0"/>
            </a:br>
            <a:r>
              <a:rPr lang="en-GB" sz="1050" dirty="0" smtClean="0"/>
              <a:t>a </a:t>
            </a:r>
            <a:r>
              <a:rPr lang="en-GB" sz="1050" dirty="0"/>
              <a:t>subordinate institution of the UNMS.</a:t>
            </a:r>
            <a:endParaRPr lang="ru-RU" sz="1050" dirty="0"/>
          </a:p>
          <a:p>
            <a:pPr fontAlgn="auto">
              <a:spcAft>
                <a:spcPts val="0"/>
              </a:spcAft>
              <a:defRPr/>
            </a:pPr>
            <a:r>
              <a:rPr lang="en-GB" sz="1050" dirty="0"/>
              <a:t>Its main task is to perform the state metrology supervision over the compliance with the Law on Metrology and Decrees and supervision over measuring instruments and measurements in the Slovak Republic</a:t>
            </a:r>
            <a:r>
              <a:rPr lang="en-GB" sz="1050" dirty="0" smtClean="0"/>
              <a:t>.</a:t>
            </a:r>
            <a:br>
              <a:rPr lang="en-GB" sz="1050" dirty="0" smtClean="0"/>
            </a:br>
            <a:r>
              <a:rPr lang="en-US" sz="1050" dirty="0" smtClean="0"/>
              <a:t>(</a:t>
            </a:r>
            <a:r>
              <a:rPr lang="en-US" sz="1050" u="sng" dirty="0" smtClean="0">
                <a:hlinkClick r:id="rId4"/>
              </a:rPr>
              <a:t>http://www.smi.sk/</a:t>
            </a:r>
            <a:r>
              <a:rPr lang="en-US" sz="1050" dirty="0" smtClean="0"/>
              <a:t>)</a:t>
            </a:r>
          </a:p>
          <a:p>
            <a:pPr fontAlgn="auto">
              <a:spcAft>
                <a:spcPts val="0"/>
              </a:spcAft>
              <a:defRPr/>
            </a:pPr>
            <a:endParaRPr lang="en-GB" sz="1050" dirty="0" smtClean="0"/>
          </a:p>
          <a:p>
            <a:pPr fontAlgn="auto">
              <a:spcAft>
                <a:spcPts val="0"/>
              </a:spcAft>
              <a:defRPr/>
            </a:pPr>
            <a:r>
              <a:rPr lang="en-GB" sz="1050" b="1" dirty="0" smtClean="0"/>
              <a:t>Director</a:t>
            </a:r>
            <a:r>
              <a:rPr lang="en-GB" sz="1050" b="1" dirty="0"/>
              <a:t>:	Mr. </a:t>
            </a:r>
            <a:r>
              <a:rPr lang="en-GB" sz="1050" b="1" dirty="0" err="1"/>
              <a:t>Ľudovít</a:t>
            </a:r>
            <a:r>
              <a:rPr lang="en-GB" sz="1050" b="1" dirty="0"/>
              <a:t> </a:t>
            </a:r>
            <a:r>
              <a:rPr lang="en-GB" sz="1050" b="1" dirty="0" err="1"/>
              <a:t>Koppan</a:t>
            </a:r>
            <a:endParaRPr lang="ru-RU" sz="1050" dirty="0"/>
          </a:p>
          <a:p>
            <a:pPr fontAlgn="auto">
              <a:spcAft>
                <a:spcPts val="0"/>
              </a:spcAft>
              <a:defRPr/>
            </a:pPr>
            <a:r>
              <a:rPr lang="en-GB" sz="1050" b="1" dirty="0"/>
              <a:t>Address:	</a:t>
            </a:r>
            <a:r>
              <a:rPr lang="en-GB" sz="1050" dirty="0" err="1"/>
              <a:t>Štefanovičova</a:t>
            </a:r>
            <a:r>
              <a:rPr lang="en-GB" sz="1050" dirty="0"/>
              <a:t> 3, 811 04 Bratislava, </a:t>
            </a:r>
            <a:r>
              <a:rPr lang="en-GB" sz="1050" dirty="0" smtClean="0"/>
              <a:t>	Slovak </a:t>
            </a:r>
            <a:r>
              <a:rPr lang="en-GB" sz="1050" dirty="0"/>
              <a:t>Republic</a:t>
            </a:r>
            <a:endParaRPr lang="ru-RU" sz="1050" dirty="0"/>
          </a:p>
          <a:p>
            <a:pPr fontAlgn="auto">
              <a:spcAft>
                <a:spcPts val="0"/>
              </a:spcAft>
              <a:defRPr/>
            </a:pPr>
            <a:r>
              <a:rPr lang="en-GB" sz="1050" b="1" dirty="0"/>
              <a:t>Telephone:	</a:t>
            </a:r>
            <a:r>
              <a:rPr lang="en-GB" sz="1050" dirty="0"/>
              <a:t>+421 2 5262 2722, 2723</a:t>
            </a:r>
            <a:endParaRPr lang="ru-RU" sz="1050" dirty="0"/>
          </a:p>
          <a:p>
            <a:pPr fontAlgn="auto">
              <a:spcAft>
                <a:spcPts val="0"/>
              </a:spcAft>
              <a:defRPr/>
            </a:pPr>
            <a:r>
              <a:rPr lang="en-GB" sz="1050" b="1" dirty="0"/>
              <a:t>Fax:	</a:t>
            </a:r>
            <a:r>
              <a:rPr lang="en-GB" sz="1050" dirty="0" smtClean="0"/>
              <a:t>+</a:t>
            </a:r>
            <a:r>
              <a:rPr lang="en-GB" sz="1050" dirty="0"/>
              <a:t>421 2 455 25 473</a:t>
            </a:r>
            <a:endParaRPr lang="ru-RU" sz="1050" dirty="0"/>
          </a:p>
          <a:p>
            <a:pPr fontAlgn="auto">
              <a:spcAft>
                <a:spcPts val="0"/>
              </a:spcAft>
              <a:defRPr/>
            </a:pPr>
            <a:r>
              <a:rPr lang="en-GB" sz="1050" b="1" dirty="0"/>
              <a:t>E-mail:	</a:t>
            </a:r>
            <a:r>
              <a:rPr lang="en-GB" sz="1050" dirty="0" smtClean="0">
                <a:hlinkClick r:id="rId5"/>
              </a:rPr>
              <a:t>smi@normoff.sk</a:t>
            </a:r>
            <a:r>
              <a:rPr lang="en-GB" sz="1050" dirty="0" smtClean="0"/>
              <a:t/>
            </a:r>
            <a:br>
              <a:rPr lang="en-GB" sz="1050" dirty="0" smtClean="0"/>
            </a:br>
            <a:endParaRPr lang="ru-RU" sz="1050" dirty="0"/>
          </a:p>
          <a:p>
            <a:pPr fontAlgn="auto">
              <a:spcAft>
                <a:spcPts val="0"/>
              </a:spcAft>
              <a:defRPr/>
            </a:pPr>
            <a:r>
              <a:rPr lang="en-GB" sz="1050" dirty="0"/>
              <a:t>Other institutions in the field of legal metrology are authorised bodies. These institutions are authorised by the UNMS SR for verification of specified types of legally controlled measuring instruments</a:t>
            </a:r>
            <a:r>
              <a:rPr lang="en-GB" sz="1050" dirty="0" smtClean="0"/>
              <a:t>.</a:t>
            </a:r>
            <a:br>
              <a:rPr lang="en-GB" sz="1050" dirty="0" smtClean="0"/>
            </a:br>
            <a:endParaRPr lang="ru-RU" sz="1050" dirty="0"/>
          </a:p>
          <a:p>
            <a:pPr fontAlgn="auto">
              <a:spcAft>
                <a:spcPts val="0"/>
              </a:spcAft>
              <a:defRPr/>
            </a:pPr>
            <a:r>
              <a:rPr lang="en-US" sz="1050" b="1" dirty="0" smtClean="0">
                <a:solidFill>
                  <a:srgbClr val="FF0000"/>
                </a:solidFill>
              </a:rPr>
              <a:t>Slovak National Accreditation Service (SNAS)</a:t>
            </a:r>
          </a:p>
          <a:p>
            <a:pPr fontAlgn="auto">
              <a:spcAft>
                <a:spcPts val="0"/>
              </a:spcAft>
              <a:defRPr/>
            </a:pPr>
            <a:r>
              <a:rPr lang="en-US" sz="1050" dirty="0" smtClean="0"/>
              <a:t>(</a:t>
            </a:r>
            <a:r>
              <a:rPr lang="en-US" sz="1050" u="sng" dirty="0" smtClean="0">
                <a:hlinkClick r:id="rId6"/>
              </a:rPr>
              <a:t>http://www.snas.sk/</a:t>
            </a:r>
            <a:r>
              <a:rPr lang="en-US" sz="1050" dirty="0" smtClean="0"/>
              <a:t>)</a:t>
            </a:r>
            <a:endParaRPr lang="ru-RU" sz="1050" dirty="0" smtClean="0"/>
          </a:p>
          <a:p>
            <a:pPr fontAlgn="auto">
              <a:spcAft>
                <a:spcPts val="0"/>
              </a:spcAft>
              <a:defRPr/>
            </a:pPr>
            <a:endParaRPr lang="ru-RU" sz="1050" dirty="0"/>
          </a:p>
        </p:txBody>
      </p:sp>
      <p:pic>
        <p:nvPicPr>
          <p:cNvPr id="8" name="Рисунок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713" y="8337550"/>
            <a:ext cx="53975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5283</TotalTime>
  <Words>18079</Words>
  <Application>Microsoft Office PowerPoint</Application>
  <PresentationFormat>Лист A4 (210x297 мм)</PresentationFormat>
  <Paragraphs>5946</Paragraphs>
  <Slides>116</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116</vt:i4>
      </vt:variant>
    </vt:vector>
  </HeadingPairs>
  <TitlesOfParts>
    <vt:vector size="122" baseType="lpstr">
      <vt:lpstr>Arial</vt:lpstr>
      <vt:lpstr>Calibri</vt:lpstr>
      <vt:lpstr>Times New Roman</vt:lpstr>
      <vt:lpstr>Wingdings (L$)</vt:lpstr>
      <vt:lpstr>청봉</vt:lpstr>
      <vt:lpstr>Тема Office</vt:lpstr>
      <vt:lpstr>Презентация PowerPoint</vt:lpstr>
      <vt:lpstr>Презентация PowerPoint</vt:lpstr>
      <vt:lpstr>Contents</vt:lpstr>
      <vt:lpstr>INTRODUCTION</vt:lpstr>
      <vt:lpstr>INTRODUCTION</vt:lpstr>
      <vt:lpstr>MEMORANDUM OF UNDERSTANDING</vt:lpstr>
      <vt:lpstr>MEMORANDUM OF UNDERSTANDING</vt:lpstr>
      <vt:lpstr>MEMORANDUM OF UNDERSTANDING</vt:lpstr>
      <vt:lpstr>MEMORANDUM OF UNDERSTANDING</vt:lpstr>
      <vt:lpstr>MEMORANDUM OF UNDERSTANDING </vt:lpstr>
      <vt:lpstr>MEMORANDUM OF UNDERSTANDING</vt:lpstr>
      <vt:lpstr>RULES OF PROCEDURE</vt:lpstr>
      <vt:lpstr>RULES OF PROCEDURE</vt:lpstr>
      <vt:lpstr>RULES OF PROCEDURE</vt:lpstr>
      <vt:lpstr>COOMET STRUCTURE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COOMET STRUCTURAL BODIES  and their HEADS</vt:lpstr>
      <vt:lpstr>COOMET STRUCTURAL BODIES  and their HEADS</vt:lpstr>
      <vt:lpstr>NATIONAL coomet SECRETARIATS</vt:lpstr>
      <vt:lpstr>NATIONAL coomet SECRETARIATS</vt:lpstr>
      <vt:lpstr>COOMET Projects (Notes for the completion of COOMET Project Forms)</vt:lpstr>
      <vt:lpstr>Презентация PowerPoint</vt:lpstr>
      <vt:lpstr>COOMET Projects (Notes for the completion of COOMET Project Forms)</vt:lpstr>
      <vt:lpstr>Презентация PowerPoint</vt:lpstr>
      <vt:lpstr>COOMET Projects (Notes for the completion of COOMET Project Forms)</vt:lpstr>
      <vt:lpstr>Презентация PowerPoint</vt:lpstr>
      <vt:lpstr>ORGANIZATIONAL SCHEME  OF COOMET PROJECTS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Contact persons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Metrology infrastructures  of COOMET Member Countries</vt:lpstr>
      <vt:lpstr>Additional information COOMET PUBLICATIONs </vt:lpstr>
      <vt:lpstr>Additional information COOMET PUBLICATIONs </vt:lpstr>
      <vt:lpstr>Additional information COOMET PUBLICATIONs </vt:lpstr>
      <vt:lpstr>Additional information COOMET PUBLICATIONs </vt:lpstr>
      <vt:lpstr>Additional information</vt:lpstr>
      <vt:lpstr>ACRONYMS</vt:lpstr>
      <vt:lpstr>ACRONYMS</vt:lpstr>
      <vt:lpstr>ACRONYMS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Mary</dc:creator>
  <cp:lastModifiedBy>Жданкин Сергей</cp:lastModifiedBy>
  <cp:revision>455</cp:revision>
  <cp:lastPrinted>2018-03-14T13:12:02Z</cp:lastPrinted>
  <dcterms:created xsi:type="dcterms:W3CDTF">2014-03-13T09:45:17Z</dcterms:created>
  <dcterms:modified xsi:type="dcterms:W3CDTF">2018-04-02T07:34:59Z</dcterms:modified>
</cp:coreProperties>
</file>